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72" r:id="rId1"/>
  </p:sldMasterIdLst>
  <p:notesMasterIdLst>
    <p:notesMasterId r:id="rId25"/>
  </p:notesMasterIdLst>
  <p:sldIdLst>
    <p:sldId id="291" r:id="rId2"/>
    <p:sldId id="311" r:id="rId3"/>
    <p:sldId id="325" r:id="rId4"/>
    <p:sldId id="330" r:id="rId5"/>
    <p:sldId id="329" r:id="rId6"/>
    <p:sldId id="312" r:id="rId7"/>
    <p:sldId id="337" r:id="rId8"/>
    <p:sldId id="313" r:id="rId9"/>
    <p:sldId id="314" r:id="rId10"/>
    <p:sldId id="326" r:id="rId11"/>
    <p:sldId id="315" r:id="rId12"/>
    <p:sldId id="331" r:id="rId13"/>
    <p:sldId id="338" r:id="rId14"/>
    <p:sldId id="316" r:id="rId15"/>
    <p:sldId id="320" r:id="rId16"/>
    <p:sldId id="332" r:id="rId17"/>
    <p:sldId id="321" r:id="rId18"/>
    <p:sldId id="334" r:id="rId19"/>
    <p:sldId id="322" r:id="rId20"/>
    <p:sldId id="333" r:id="rId21"/>
    <p:sldId id="323" r:id="rId22"/>
    <p:sldId id="335" r:id="rId23"/>
    <p:sldId id="336" r:id="rId24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D"/>
    <a:srgbClr val="FFFFB9"/>
    <a:srgbClr val="5DF9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90855" autoAdjust="0"/>
    <p:restoredTop sz="95204" autoAdjust="0"/>
  </p:normalViewPr>
  <p:slideViewPr>
    <p:cSldViewPr>
      <p:cViewPr varScale="1">
        <p:scale>
          <a:sx n="65" d="100"/>
          <a:sy n="65" d="100"/>
        </p:scale>
        <p:origin x="168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gs" Target="tags/tag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6687A-4045-4495-9B49-8259466445CD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CC53E-EF9C-4887-961C-60B2BBF5A0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877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CC53E-EF9C-4887-961C-60B2BBF5A05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554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112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CC53E-EF9C-4887-961C-60B2BBF5A05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55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4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4.jpe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4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  <a:prstGeom prst="rect">
            <a:avLst/>
          </a:prstGeom>
        </p:spPr>
        <p:txBody>
          <a:bodyPr/>
          <a:lstStyle/>
          <a:p>
            <a:fld id="{9A651BC2-9262-4F38-9851-216529B2B773}" type="datetime1">
              <a:rPr lang="en-US" smtClean="0"/>
              <a:pPr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51E49B6-0CDF-48B7-86D8-A70DA41FCF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66713" indent="-366713">
              <a:buFont typeface="Wingdings" panose="05000000000000000000" pitchFamily="2" charset="2"/>
              <a:buChar char="q"/>
              <a:defRPr/>
            </a:lvl1pPr>
            <a:lvl2pPr marL="640080" indent="-274320">
              <a:buFont typeface="Wingdings" panose="05000000000000000000" pitchFamily="2" charset="2"/>
              <a:buChar char="q"/>
              <a:defRPr/>
            </a:lvl2pPr>
            <a:lvl3pPr marL="993775" indent="-363538">
              <a:buFont typeface="Wingdings" panose="05000000000000000000" pitchFamily="2" charset="2"/>
              <a:buChar char="q"/>
              <a:defRPr>
                <a:solidFill>
                  <a:schemeClr val="accent5"/>
                </a:solidFill>
              </a:defRPr>
            </a:lvl3pPr>
            <a:lvl4pPr marL="1280160" indent="-228600">
              <a:buFont typeface="Wingdings" panose="05000000000000000000" pitchFamily="2" charset="2"/>
              <a:buChar char="q"/>
              <a:defRPr/>
            </a:lvl4pPr>
            <a:lvl5pPr marL="1645920" indent="-22860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9E6BC5C1-A73E-49D5-9833-51397D433B2B}" type="datetime1">
              <a:rPr lang="en-US" smtClean="0"/>
              <a:pPr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9051" y="6590134"/>
            <a:ext cx="5540188" cy="29210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91072" y="6504468"/>
            <a:ext cx="554023" cy="365125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951E49B6-0CDF-48B7-86D8-A70DA41FCF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3F64B1D7-A603-4243-8FA6-0531FD52BCC6}" type="datetime1">
              <a:rPr lang="en-US" smtClean="0"/>
              <a:pPr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9051" y="6590134"/>
            <a:ext cx="5540188" cy="2921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BAFC8105-5BD0-48F2-817B-AACFBD2BFA8B}" type="datetime1">
              <a:rPr lang="en-US" smtClean="0"/>
              <a:pPr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819051" y="6590134"/>
            <a:ext cx="5540188" cy="2921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C1A192F1-52B7-45FF-AC69-C10D35211D3C}" type="datetime1">
              <a:rPr lang="en-US" smtClean="0"/>
              <a:pPr/>
              <a:t>10/4/2020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819051" y="6590134"/>
            <a:ext cx="5540188" cy="2921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AA9654E8-E8F2-43F9-9ADC-3EA4F6325FAE}" type="datetime1">
              <a:rPr lang="en-US" smtClean="0"/>
              <a:pPr/>
              <a:t>10/4/2020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819051" y="6590134"/>
            <a:ext cx="5540188" cy="2921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0057A411-2B39-4A35-80B9-09A8114825FB}" type="datetime1">
              <a:rPr lang="en-US" smtClean="0"/>
              <a:pPr/>
              <a:t>10/4/2020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819051" y="6590134"/>
            <a:ext cx="5540188" cy="2921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  <a:prstGeom prst="rect">
            <a:avLst/>
          </a:prstGeom>
        </p:spPr>
        <p:txBody>
          <a:bodyPr/>
          <a:lstStyle/>
          <a:p>
            <a:fld id="{EDBCA2CE-D4AF-411E-9383-D0A086AADD49}" type="datetime1">
              <a:rPr lang="en-US" smtClean="0"/>
              <a:pPr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51E49B6-0CDF-48B7-86D8-A70DA41FCF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  <a:prstGeom prst="rect">
            <a:avLst/>
          </a:prstGeom>
        </p:spPr>
        <p:txBody>
          <a:bodyPr/>
          <a:lstStyle/>
          <a:p>
            <a:fld id="{0C1C7F4C-70BE-47BF-83A4-CE2A80FE8640}" type="datetime1">
              <a:rPr lang="en-US" smtClean="0"/>
              <a:pPr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51E49B6-0CDF-48B7-86D8-A70DA41FCF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A0E6A8AD-7204-4ABD-838B-5DA404C35110}" type="datetime1">
              <a:rPr lang="en-US" smtClean="0"/>
              <a:pPr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9051" y="6590134"/>
            <a:ext cx="5540188" cy="2921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AE3AD9A5-4972-4AEB-A76B-96C24731F8F5}" type="datetime1">
              <a:rPr lang="en-US" smtClean="0"/>
              <a:pPr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9051" y="6590134"/>
            <a:ext cx="5540188" cy="2921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3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96634" y="332656"/>
            <a:ext cx="8568952" cy="626061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1435684">
            <a:off x="234460" y="125174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4096196">
            <a:off x="8330231" y="16369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5576" y="447157"/>
            <a:ext cx="7560839" cy="1037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375" y="1628800"/>
            <a:ext cx="8031266" cy="48245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1151" y="6494949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  <a:latin typeface="Rage Italic" pitchFamily="66" charset="0"/>
              </a:defRPr>
            </a:lvl1pPr>
          </a:lstStyle>
          <a:p>
            <a:fld id="{951E49B6-0CDF-48B7-86D8-A70DA41FCF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Wingdings" panose="05000000000000000000" pitchFamily="2" charset="2"/>
        <a:buChar char="q"/>
        <a:defRPr sz="2200" kern="1200">
          <a:solidFill>
            <a:srgbClr val="0070C0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Wingdings" panose="05000000000000000000" pitchFamily="2" charset="2"/>
        <a:buChar char="q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Wingdings" panose="05000000000000000000" pitchFamily="2" charset="2"/>
        <a:buChar char="q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b="1" dirty="0"/>
              <a:t>الفصل العاشر</a:t>
            </a:r>
            <a:br>
              <a:rPr lang="ar-SA" b="1" dirty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140968"/>
            <a:ext cx="5712179" cy="2119654"/>
          </a:xfrm>
        </p:spPr>
        <p:txBody>
          <a:bodyPr>
            <a:normAutofit/>
          </a:bodyPr>
          <a:lstStyle/>
          <a:p>
            <a:r>
              <a:rPr lang="ar-SA" sz="4000" b="1" dirty="0"/>
              <a:t>القـــيــــادة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8081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مفهوم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/>
              <a:t>هي فن او عملية التأثير على الاخرين من أجل بذل جهودهم برغبة واقتناع لتحقيق أهداف الجماعة </a:t>
            </a:r>
            <a:r>
              <a:rPr lang="ar-SA" sz="2000" dirty="0"/>
              <a:t>( نوتز ودونل)</a:t>
            </a:r>
          </a:p>
          <a:p>
            <a:r>
              <a:rPr lang="ar-SA" sz="2800" dirty="0"/>
              <a:t>عملية التأثير على الاخرين لتحقيق أهداف محددة </a:t>
            </a:r>
            <a:r>
              <a:rPr lang="ar-SA" sz="2000" dirty="0"/>
              <a:t>(هوجتز ودورثي)</a:t>
            </a:r>
          </a:p>
          <a:p>
            <a:r>
              <a:rPr lang="ar-SA" sz="2800" dirty="0"/>
              <a:t>التأثير على الاخرين في الوقت والموقف المحددين للسعي برغبة لتحقيق الاهداف التنظيمية </a:t>
            </a:r>
            <a:r>
              <a:rPr lang="ar-SA" sz="1800" dirty="0"/>
              <a:t>( جولمبوسكي)</a:t>
            </a:r>
          </a:p>
          <a:p>
            <a:r>
              <a:rPr lang="ar-SA" sz="2800" b="1" dirty="0"/>
              <a:t>تعرف القيادة:</a:t>
            </a:r>
          </a:p>
          <a:p>
            <a:pPr lvl="1"/>
            <a:r>
              <a:rPr lang="ar-SA" sz="2600" dirty="0"/>
              <a:t>بأنها عملية تتضمن تحديد الأهداف المراد تحقيقها والتأثير على جهود الاخرين وتوجيهها وذلك بأتباع الاسلوب القيادي الملائم لإنجاز الأهداف المحددة</a:t>
            </a:r>
          </a:p>
          <a:p>
            <a:pPr algn="r">
              <a:buNone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697976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مفهوم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/>
              <a:t>اذا كان الانجاز وتحقيق الأهداف جوهر القيادة فإن القدرة علي التأثير علي الآخرين هو عامل أساسي في نجاح القيادة</a:t>
            </a:r>
          </a:p>
          <a:p>
            <a:r>
              <a:rPr lang="ar-SA" sz="2800" dirty="0"/>
              <a:t>هذا يتطلب أن يكون لدى القائد القوة والسلطة اللازمة لإحداث التأثير إضافة الي فن ممارستها واستعمالها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9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/>
              <a:t>أهمية القيادة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/>
              <a:t>لابد للمجتمعات البشرية من قيادة تنظم شؤونها وتقيم العدل بينها </a:t>
            </a:r>
          </a:p>
          <a:p>
            <a:r>
              <a:rPr lang="ar-SA" sz="2800" dirty="0"/>
              <a:t>لقد أمر النبي صلى الله عليه وسلم بتعيين القائد في أقل التجمعات البشرية حين قال عليه الصلاة والسلام:</a:t>
            </a:r>
          </a:p>
          <a:p>
            <a:pPr marL="0" indent="0" algn="ctr">
              <a:buNone/>
            </a:pPr>
            <a:r>
              <a:rPr lang="ar-SA" sz="3200" b="1" dirty="0">
                <a:solidFill>
                  <a:srgbClr val="C00000"/>
                </a:solidFill>
              </a:rPr>
              <a:t> " إذا خرج ثلاثة في سفر فليأمروا أحدهم " </a:t>
            </a:r>
            <a:r>
              <a:rPr lang="ar-SA" sz="2000" dirty="0"/>
              <a:t>رواه أبو داوود </a:t>
            </a:r>
            <a:endParaRPr lang="ar-SA" sz="2800" dirty="0"/>
          </a:p>
          <a:p>
            <a:pPr marL="0" indent="0" algn="ctr">
              <a:buNone/>
            </a:pPr>
            <a:endParaRPr lang="ar-SA" sz="2800" dirty="0"/>
          </a:p>
          <a:p>
            <a:r>
              <a:rPr lang="ar-SA" altLang="en-US" sz="2800" dirty="0"/>
              <a:t>مقولة شهيرة لنابليون:</a:t>
            </a:r>
          </a:p>
          <a:p>
            <a:pPr marL="0" indent="0" algn="ctr">
              <a:buNone/>
            </a:pPr>
            <a:r>
              <a:rPr lang="ar-SA" altLang="en-US" sz="2800" b="1" dirty="0">
                <a:solidFill>
                  <a:srgbClr val="0070C0"/>
                </a:solidFill>
              </a:rPr>
              <a:t>«جيش من الأرانب يقوده أسد، أفضل من جيش من أسود يقوده أرنب»</a:t>
            </a:r>
          </a:p>
          <a:p>
            <a:pPr marL="0" indent="0">
              <a:buNone/>
            </a:pPr>
            <a:endParaRPr lang="ar-SA" sz="28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19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SA" dirty="0"/>
              <a:t>أهمية القيادة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518375" y="1844824"/>
            <a:ext cx="8031266" cy="46085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ar-SA" altLang="en-US" sz="3200" dirty="0"/>
              <a:t>أهمية العمل الجماعي </a:t>
            </a:r>
          </a:p>
          <a:p>
            <a:pPr>
              <a:lnSpc>
                <a:spcPct val="90000"/>
              </a:lnSpc>
            </a:pPr>
            <a:r>
              <a:rPr lang="ar-SA" altLang="en-US" sz="3200" dirty="0"/>
              <a:t>التأثير الإيجابي </a:t>
            </a:r>
          </a:p>
          <a:p>
            <a:pPr>
              <a:lnSpc>
                <a:spcPct val="90000"/>
              </a:lnSpc>
            </a:pPr>
            <a:r>
              <a:rPr lang="ar-SA" altLang="en-US" sz="3200" dirty="0"/>
              <a:t>التغيير نحو الأفضل </a:t>
            </a:r>
          </a:p>
          <a:p>
            <a:pPr>
              <a:lnSpc>
                <a:spcPct val="90000"/>
              </a:lnSpc>
            </a:pPr>
            <a:r>
              <a:rPr lang="ar-SA" altLang="en-US" sz="3200" dirty="0"/>
              <a:t>السيطرة على مشكلات العمل وحلها</a:t>
            </a:r>
          </a:p>
          <a:p>
            <a:pPr>
              <a:lnSpc>
                <a:spcPct val="90000"/>
              </a:lnSpc>
            </a:pPr>
            <a:r>
              <a:rPr lang="ar-SA" altLang="en-US" sz="3200" dirty="0"/>
              <a:t>تنميه وتدريب ورعاية الأفراد</a:t>
            </a:r>
          </a:p>
          <a:p>
            <a:pPr>
              <a:lnSpc>
                <a:spcPct val="90000"/>
              </a:lnSpc>
            </a:pPr>
            <a:r>
              <a:rPr lang="ar-SA" altLang="en-US" sz="3200" dirty="0"/>
              <a:t>توجيه أداء العاملين نحو الانجاز</a:t>
            </a:r>
          </a:p>
          <a:p>
            <a:pPr>
              <a:lnSpc>
                <a:spcPct val="90000"/>
              </a:lnSpc>
            </a:pPr>
            <a:r>
              <a:rPr lang="ar-SA" altLang="en-US" sz="3200" dirty="0"/>
              <a:t>تحقيق الأهداف المرسومه</a:t>
            </a:r>
            <a:endParaRPr lang="en-US" altLang="en-US" sz="3200" dirty="0"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108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مصادر قوة القيادة وتأثيرها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/>
              <a:t>تتضمن عملية القيادة قدرة التأثير علي الاخرين للعمل لتحقيق أهداف معينة</a:t>
            </a:r>
          </a:p>
          <a:p>
            <a:r>
              <a:rPr lang="ar-SA" sz="2800" dirty="0"/>
              <a:t>هذا يتطلب دائما وجود شخص في موقع قيادي يستطيع من خلاله التأثير علي مجموعة من الأفراد في موقف معين</a:t>
            </a:r>
          </a:p>
          <a:p>
            <a:r>
              <a:rPr lang="ar-SA" sz="2800" dirty="0"/>
              <a:t>حتي يتمكن الشخص من القيام بعملية التأثير يجب أن يتمتع بقوة أو سلطة معينة تميزه عن غيره من الأفراد</a:t>
            </a:r>
          </a:p>
          <a:p>
            <a:r>
              <a:rPr lang="ar-SA" sz="2800" dirty="0"/>
              <a:t>يمكن تصنيف مصادر قوة القيادة علي النحو التالي:</a:t>
            </a:r>
          </a:p>
          <a:p>
            <a:pPr marL="798513" lvl="1" indent="-514350">
              <a:buFont typeface="+mj-lt"/>
              <a:buAutoNum type="arabicPeriod"/>
            </a:pPr>
            <a:r>
              <a:rPr lang="ar-SA" sz="2600" dirty="0"/>
              <a:t>السلطة الرسمية</a:t>
            </a:r>
          </a:p>
          <a:p>
            <a:pPr marL="798513" lvl="1" indent="-514350">
              <a:buFont typeface="+mj-lt"/>
              <a:buAutoNum type="arabicPeriod"/>
            </a:pPr>
            <a:r>
              <a:rPr lang="ar-SA" sz="2600" dirty="0"/>
              <a:t>سلطة التأثير</a:t>
            </a:r>
          </a:p>
        </p:txBody>
      </p:sp>
    </p:spTree>
    <p:extLst>
      <p:ext uri="{BB962C8B-B14F-4D97-AF65-F5344CB8AC3E}">
        <p14:creationId xmlns:p14="http://schemas.microsoft.com/office/powerpoint/2010/main" val="3506721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مصادر قوة القيادة وتأثيرها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ar-SA" sz="2800" b="1" dirty="0">
                <a:solidFill>
                  <a:srgbClr val="C00000"/>
                </a:solidFill>
              </a:rPr>
              <a:t>السلطة الرسمية</a:t>
            </a:r>
          </a:p>
          <a:p>
            <a:pPr marL="798513" lvl="1" indent="-514350">
              <a:buFont typeface="+mj-lt"/>
              <a:buAutoNum type="romanUcPeriod"/>
            </a:pPr>
            <a:r>
              <a:rPr lang="ar-SA" sz="2400" b="1" dirty="0"/>
              <a:t>قوة المكافاة</a:t>
            </a:r>
          </a:p>
          <a:p>
            <a:pPr lvl="2"/>
            <a:r>
              <a:rPr lang="ar-SA" sz="2400" dirty="0"/>
              <a:t>توقعات الفرد من أن قيامه بعمله بالوجه المطلوب سيعود عليه بمكافاة مادية أو معنوية</a:t>
            </a:r>
          </a:p>
          <a:p>
            <a:pPr marL="798513" lvl="1" indent="-514350">
              <a:buFont typeface="+mj-lt"/>
              <a:buAutoNum type="romanUcPeriod"/>
            </a:pPr>
            <a:r>
              <a:rPr lang="ar-SA" sz="2400" b="1" dirty="0"/>
              <a:t>قوة الإكراه</a:t>
            </a:r>
          </a:p>
          <a:p>
            <a:pPr lvl="2"/>
            <a:r>
              <a:rPr lang="ar-SA" sz="2400" dirty="0"/>
              <a:t>توقعات الفرد من أن تقصيره في تأدية واجباته سيترتب عليه نوع من العقاب المادي او المعنوي</a:t>
            </a:r>
          </a:p>
          <a:p>
            <a:pPr marL="798513" lvl="1" indent="-514350">
              <a:buFont typeface="+mj-lt"/>
              <a:buAutoNum type="romanUcPeriod"/>
            </a:pPr>
            <a:r>
              <a:rPr lang="ar-SA" sz="2400" b="1" dirty="0"/>
              <a:t>السلطة القانونية</a:t>
            </a:r>
          </a:p>
          <a:p>
            <a:pPr lvl="2"/>
            <a:r>
              <a:rPr lang="ar-SA" sz="2400" dirty="0"/>
              <a:t>المركز الرسمي الذي يحتله الفرد في التنظيم الاداري</a:t>
            </a:r>
            <a:endParaRPr lang="en-US" sz="24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02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مصادر قوة القيادة وتأثيرها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>
              <a:buFont typeface="+mj-lt"/>
              <a:buAutoNum type="arabicPeriod" startAt="2"/>
            </a:pPr>
            <a:r>
              <a:rPr lang="ar-SA" sz="2800" b="1" dirty="0">
                <a:solidFill>
                  <a:srgbClr val="C00000"/>
                </a:solidFill>
              </a:rPr>
              <a:t>قوة التأثير</a:t>
            </a:r>
          </a:p>
          <a:p>
            <a:pPr lvl="1"/>
            <a:r>
              <a:rPr lang="ar-SA" sz="2400" dirty="0"/>
              <a:t>مرتبطة بالشخص نفسه وليس المنصب</a:t>
            </a:r>
          </a:p>
          <a:p>
            <a:pPr marL="798513" lvl="1" indent="-514350">
              <a:buFont typeface="+mj-lt"/>
              <a:buAutoNum type="romanUcPeriod"/>
            </a:pPr>
            <a:r>
              <a:rPr lang="ar-SA" sz="2400" b="1" dirty="0"/>
              <a:t>القوة الفنية (التخصص)</a:t>
            </a:r>
          </a:p>
          <a:p>
            <a:pPr lvl="2"/>
            <a:r>
              <a:rPr lang="ar-SA" sz="2200" dirty="0"/>
              <a:t>مصدر القوة هو الخبرة أو المهارة أو المعرفة التي يمتلكها الفرد ويتميز بها عن غيره</a:t>
            </a:r>
          </a:p>
          <a:p>
            <a:pPr lvl="2"/>
            <a:r>
              <a:rPr lang="ar-SA" sz="2200" dirty="0"/>
              <a:t>الطبيب يمارس نوعا من القوة الفنية علي مرضاه تجعلهم يقبلون قيادته نتيجة قبولهم وقناعتهم بهذه الخبرة الفنية</a:t>
            </a:r>
          </a:p>
          <a:p>
            <a:pPr marL="798513" lvl="1" indent="-514350">
              <a:buFont typeface="+mj-lt"/>
              <a:buAutoNum type="romanUcPeriod"/>
            </a:pPr>
            <a:r>
              <a:rPr lang="ar-SA" sz="2400" b="1" dirty="0"/>
              <a:t>قوة الاعجاب</a:t>
            </a:r>
          </a:p>
          <a:p>
            <a:pPr lvl="2"/>
            <a:r>
              <a:rPr lang="ar-SA" sz="2200" dirty="0"/>
              <a:t>الاعجاب ببعض الصفات الشخصية للمدير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91072" y="6504468"/>
            <a:ext cx="554023" cy="365125"/>
          </a:xfrm>
        </p:spPr>
        <p:txBody>
          <a:bodyPr/>
          <a:lstStyle/>
          <a:p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577420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أساليب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>
              <a:lnSpc>
                <a:spcPct val="120000"/>
              </a:lnSpc>
              <a:buNone/>
            </a:pPr>
            <a:r>
              <a:rPr lang="ar-SA" sz="2800" b="1" dirty="0"/>
              <a:t>هناك أربع أساليب للقيادة يستعملها القادة الاداريون لقيادة مرؤسيهم وحفزهم:</a:t>
            </a:r>
          </a:p>
          <a:p>
            <a:pPr marL="457200" indent="-457200" algn="r">
              <a:lnSpc>
                <a:spcPct val="120000"/>
              </a:lnSpc>
              <a:buFont typeface="+mj-lt"/>
              <a:buAutoNum type="arabicPeriod"/>
            </a:pPr>
            <a:r>
              <a:rPr lang="ar-SA" sz="2800" b="1" dirty="0">
                <a:solidFill>
                  <a:srgbClr val="C00000"/>
                </a:solidFill>
              </a:rPr>
              <a:t>القيادة الدكتاتورية</a:t>
            </a:r>
          </a:p>
          <a:p>
            <a:pPr lvl="1">
              <a:lnSpc>
                <a:spcPct val="120000"/>
              </a:lnSpc>
            </a:pPr>
            <a:r>
              <a:rPr lang="ar-SA" sz="2400" dirty="0"/>
              <a:t>مركزية السلطة ( التهديد, الاجبار, استعمال مبدأ الخوف)</a:t>
            </a:r>
          </a:p>
          <a:p>
            <a:pPr lvl="1">
              <a:lnSpc>
                <a:spcPct val="120000"/>
              </a:lnSpc>
            </a:pPr>
            <a:r>
              <a:rPr lang="ar-SA" sz="2400" dirty="0"/>
              <a:t>دائم التهديد بالثواب والعقاب</a:t>
            </a:r>
          </a:p>
          <a:p>
            <a:pPr lvl="1">
              <a:lnSpc>
                <a:spcPct val="120000"/>
              </a:lnSpc>
            </a:pPr>
            <a:r>
              <a:rPr lang="ar-SA" sz="2400" dirty="0"/>
              <a:t>خوفا من العقاب يسلك المرؤسون سلوكاً معيناً لإرضاء ذلك القائد</a:t>
            </a:r>
          </a:p>
          <a:p>
            <a:pPr algn="r">
              <a:lnSpc>
                <a:spcPct val="120000"/>
              </a:lnSpc>
              <a:buNone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644623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أساليب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2"/>
            </a:pPr>
            <a:r>
              <a:rPr lang="ar-SA" sz="2800" b="1" dirty="0">
                <a:solidFill>
                  <a:srgbClr val="C00000"/>
                </a:solidFill>
              </a:rPr>
              <a:t>القيادة الأتوقراطية</a:t>
            </a:r>
          </a:p>
          <a:p>
            <a:pPr lvl="1">
              <a:lnSpc>
                <a:spcPct val="120000"/>
              </a:lnSpc>
            </a:pPr>
            <a:r>
              <a:rPr lang="ar-SA" sz="2400" dirty="0"/>
              <a:t>يشبه القائد الدكتاتوري من حيث مركزية السلطة وعدم فسح المجال أمام المرؤوسين في المشاركة في عملية القيادة</a:t>
            </a:r>
          </a:p>
          <a:p>
            <a:pPr lvl="1">
              <a:lnSpc>
                <a:spcPct val="120000"/>
              </a:lnSpc>
            </a:pPr>
            <a:r>
              <a:rPr lang="ar-SA" sz="2400" dirty="0"/>
              <a:t>قائد نشيط وفعال ويعمل بجد</a:t>
            </a:r>
          </a:p>
          <a:p>
            <a:pPr lvl="1">
              <a:lnSpc>
                <a:spcPct val="120000"/>
              </a:lnSpc>
            </a:pPr>
            <a:r>
              <a:rPr lang="ar-SA" sz="2400" dirty="0"/>
              <a:t>بالرغم من مركزية السلطة الا أنه ليس متسلط على الموظفين</a:t>
            </a:r>
          </a:p>
          <a:p>
            <a:pPr lvl="1">
              <a:lnSpc>
                <a:spcPct val="120000"/>
              </a:lnSpc>
            </a:pPr>
            <a:r>
              <a:rPr lang="ar-SA" sz="2400" dirty="0"/>
              <a:t>ولكنه فعال في اقناع الموظفين بما يريد منهم ان يعملوه</a:t>
            </a:r>
          </a:p>
          <a:p>
            <a:pPr lvl="1">
              <a:lnSpc>
                <a:spcPct val="120000"/>
              </a:lnSpc>
            </a:pPr>
            <a:r>
              <a:rPr lang="ar-SA" sz="2400" dirty="0"/>
              <a:t>يقوم بكل الأعمال الادارية (تخطيط، تنظيم) وما علي الموظفين سوى التنفيذ</a:t>
            </a:r>
            <a:endParaRPr lang="en-US" sz="2400" dirty="0"/>
          </a:p>
          <a:p>
            <a:pPr>
              <a:lnSpc>
                <a:spcPct val="120000"/>
              </a:lnSpc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549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أساليب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algn="r">
              <a:buFont typeface="+mj-lt"/>
              <a:buAutoNum type="arabicPeriod" startAt="3"/>
            </a:pPr>
            <a:r>
              <a:rPr lang="ar-SA" sz="2800" b="1" dirty="0">
                <a:solidFill>
                  <a:srgbClr val="C00000"/>
                </a:solidFill>
              </a:rPr>
              <a:t>القيادة الديمقراطية</a:t>
            </a:r>
          </a:p>
          <a:p>
            <a:pPr lvl="1"/>
            <a:r>
              <a:rPr lang="ar-SA" sz="2400" dirty="0"/>
              <a:t>عكس القيادة الدكتاتورية والأتوقراطية </a:t>
            </a:r>
          </a:p>
          <a:p>
            <a:pPr lvl="1"/>
            <a:r>
              <a:rPr lang="ar-SA" sz="2400" dirty="0"/>
              <a:t>يخلق نوع من المسؤولية لدى الموظفين ومحاولة مشاركتهم في اتخاذ القرارات</a:t>
            </a:r>
          </a:p>
          <a:p>
            <a:pPr lvl="1"/>
            <a:r>
              <a:rPr lang="ar-SA" sz="2400" dirty="0"/>
              <a:t>هذه ينتج عنها رفع الروح المعنوية للأفراد وزيادة ولائهم والتزامهم كما يشعر الفرد بأهميته وقيمته في المنظمة</a:t>
            </a:r>
          </a:p>
          <a:p>
            <a:pPr lvl="1"/>
            <a:r>
              <a:rPr lang="ar-SA" sz="2400" dirty="0"/>
              <a:t>يعتبر أكثر الأساليب فعالية</a:t>
            </a:r>
          </a:p>
          <a:p>
            <a:pPr lvl="1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028538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أساليب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ar-SA" sz="2800" b="1" dirty="0">
                <a:solidFill>
                  <a:srgbClr val="C00000"/>
                </a:solidFill>
              </a:rPr>
              <a:t>قيادة عدم التدخل</a:t>
            </a:r>
          </a:p>
          <a:p>
            <a:pPr lvl="1"/>
            <a:r>
              <a:rPr lang="ar-SA" sz="2400" dirty="0"/>
              <a:t>الموظفين لهم الحرية الكاملة في تحديد أهدافهم واتخاد القرارات</a:t>
            </a:r>
          </a:p>
          <a:p>
            <a:pPr lvl="1"/>
            <a:r>
              <a:rPr lang="ar-SA" sz="2400" dirty="0"/>
              <a:t>القائد لا يمارس القيادة السليمة والفعالة وبذلك تأثيره علي سلوك الأفراد محدود</a:t>
            </a:r>
          </a:p>
          <a:p>
            <a:pPr lvl="1"/>
            <a:r>
              <a:rPr lang="ar-SA" sz="2400" dirty="0"/>
              <a:t>هذا النوع من القيادة ينجح عندما يتعامل القائد مع أفراد ذوي مستويات عقلية وعملية عالية كما في مؤسسات الأبحاث ومنظمات الرعاية الصحية التي تتصف باستقلالية القرار الطبي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37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نظريات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/>
              <a:t>العلماء وضعوا العديد من نظريات القيادة ومنها:</a:t>
            </a:r>
          </a:p>
          <a:p>
            <a:pPr lvl="1"/>
            <a:r>
              <a:rPr lang="ar-SA" sz="2800" b="1" dirty="0">
                <a:solidFill>
                  <a:srgbClr val="C00000"/>
                </a:solidFill>
              </a:rPr>
              <a:t>نظرية السمات</a:t>
            </a:r>
          </a:p>
          <a:p>
            <a:pPr lvl="1"/>
            <a:r>
              <a:rPr lang="ar-SA" sz="2800" b="1" dirty="0">
                <a:solidFill>
                  <a:srgbClr val="C00000"/>
                </a:solidFill>
              </a:rPr>
              <a:t>نظريات سلوك القائد</a:t>
            </a:r>
          </a:p>
          <a:p>
            <a:pPr lvl="1"/>
            <a:r>
              <a:rPr lang="ar-SA" sz="2800" b="1" dirty="0">
                <a:solidFill>
                  <a:srgbClr val="C00000"/>
                </a:solidFill>
              </a:rPr>
              <a:t>النظرية الظرفية ( الموقفية)</a:t>
            </a:r>
          </a:p>
          <a:p>
            <a:pPr lv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34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نظريات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>
              <a:buFont typeface="+mj-lt"/>
              <a:buAutoNum type="arabicPeriod"/>
            </a:pPr>
            <a:r>
              <a:rPr lang="ar-SA" sz="3200" b="1" dirty="0">
                <a:solidFill>
                  <a:srgbClr val="C00000"/>
                </a:solidFill>
              </a:rPr>
              <a:t>نظرية السمات</a:t>
            </a:r>
          </a:p>
          <a:p>
            <a:pPr lvl="1"/>
            <a:r>
              <a:rPr lang="ar-SA" sz="2800" dirty="0"/>
              <a:t>الأفراد يصبحون قادة لانهم ولدوا وهم يحملون صفات القيادة </a:t>
            </a:r>
          </a:p>
          <a:p>
            <a:pPr lvl="1"/>
            <a:r>
              <a:rPr lang="ar-SA" sz="2800" dirty="0"/>
              <a:t>بمفهوم هذه النظرية القائد يولد ولا يصنع</a:t>
            </a:r>
          </a:p>
          <a:p>
            <a:pPr lvl="1"/>
            <a:r>
              <a:rPr lang="ar-SA" sz="2800" dirty="0"/>
              <a:t>دراسات عديدة أجريت ولكنها لم تستطع تحديد صفات القيادة والتي يمكن أن تستخدم في التمييز بين القادة وغير القادة</a:t>
            </a:r>
          </a:p>
          <a:p>
            <a:pPr lvl="1"/>
            <a:r>
              <a:rPr lang="ar-SA" sz="2800" dirty="0"/>
              <a:t>من الانتقادات التي وجهت لهذه النظرية هو اهمال دور المرؤوسين في انجاح عملية القيادة</a:t>
            </a:r>
          </a:p>
        </p:txBody>
      </p:sp>
    </p:spTree>
    <p:extLst>
      <p:ext uri="{BB962C8B-B14F-4D97-AF65-F5344CB8AC3E}">
        <p14:creationId xmlns:p14="http://schemas.microsoft.com/office/powerpoint/2010/main" val="4212387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نظريات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ar-SA" sz="3500" b="1" dirty="0">
                <a:solidFill>
                  <a:srgbClr val="C00000"/>
                </a:solidFill>
              </a:rPr>
              <a:t>نظريات سلوك القائد</a:t>
            </a:r>
          </a:p>
          <a:p>
            <a:pPr lvl="1"/>
            <a:r>
              <a:rPr lang="ar-SA" sz="2400" dirty="0"/>
              <a:t>دراسات ركزت على تحليل سلوك القائد من خلال قيامه بواجباته الإدارية</a:t>
            </a:r>
          </a:p>
          <a:p>
            <a:pPr lvl="1"/>
            <a:r>
              <a:rPr lang="ar-SA" sz="2400" dirty="0"/>
              <a:t>ركزت على مستوى الإدارة العليا (العلاقة بين الإدارة العليا والمنظمة ككل)</a:t>
            </a:r>
            <a:endParaRPr lang="en-US" sz="2400" dirty="0"/>
          </a:p>
          <a:p>
            <a:pPr marL="798513" lvl="1" indent="-514350">
              <a:buFont typeface="+mj-lt"/>
              <a:buAutoNum type="romanUcPeriod"/>
            </a:pPr>
            <a:endParaRPr lang="ar-SA" sz="1700" b="1" dirty="0">
              <a:solidFill>
                <a:srgbClr val="FF0000"/>
              </a:solidFill>
            </a:endParaRPr>
          </a:p>
          <a:p>
            <a:pPr marL="798513" lvl="1" indent="-514350">
              <a:buFont typeface="+mj-lt"/>
              <a:buAutoNum type="romanUcPeriod"/>
            </a:pPr>
            <a:r>
              <a:rPr lang="ar-SA" sz="2800" b="1" dirty="0">
                <a:solidFill>
                  <a:srgbClr val="FF0000"/>
                </a:solidFill>
              </a:rPr>
              <a:t>نظرية البعدين</a:t>
            </a:r>
          </a:p>
          <a:p>
            <a:pPr lvl="1"/>
            <a:r>
              <a:rPr lang="ar-SA" sz="2400" dirty="0"/>
              <a:t>المبادرة لتحديد العمل وتنظيمه</a:t>
            </a:r>
          </a:p>
          <a:p>
            <a:pPr lvl="2"/>
            <a:r>
              <a:rPr lang="ar-SA" sz="2400" dirty="0"/>
              <a:t>يحدد الأدوار لانجاز الأهداف ويؤسس قنوات اتصال واضحة بينه وبين مرؤوسيه</a:t>
            </a:r>
          </a:p>
          <a:p>
            <a:pPr lvl="1"/>
            <a:r>
              <a:rPr lang="ar-SA" sz="2400" dirty="0"/>
              <a:t>تفهم واعتبار مشاعر الاخرين</a:t>
            </a:r>
          </a:p>
          <a:p>
            <a:pPr lvl="2"/>
            <a:r>
              <a:rPr lang="ar-SA" sz="2400" dirty="0"/>
              <a:t>يُنمي جو من الصداقة والثقة بينه وبين مرؤوسيه </a:t>
            </a:r>
          </a:p>
          <a:p>
            <a:pPr lvl="1"/>
            <a:r>
              <a:rPr lang="ar-SA" sz="2400" dirty="0"/>
              <a:t>القائد الذي عنده درجة عالية علي كلا البعدين يحقق الرضا والانجاز الجماعي لمرؤسيه</a:t>
            </a:r>
          </a:p>
          <a:p>
            <a:pPr algn="r">
              <a:buNone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087653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نظريات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5" y="1772816"/>
            <a:ext cx="8031266" cy="1512168"/>
          </a:xfrm>
        </p:spPr>
        <p:txBody>
          <a:bodyPr>
            <a:normAutofit/>
          </a:bodyPr>
          <a:lstStyle/>
          <a:p>
            <a:pPr marL="798513" lvl="1" indent="-514350">
              <a:buFont typeface="+mj-lt"/>
              <a:buAutoNum type="romanUcPeriod" startAt="2"/>
            </a:pPr>
            <a:r>
              <a:rPr lang="ar-SA" sz="2800" b="1" dirty="0">
                <a:solidFill>
                  <a:srgbClr val="FF0000"/>
                </a:solidFill>
              </a:rPr>
              <a:t>نظرية الشبكة الإدارية</a:t>
            </a:r>
          </a:p>
          <a:p>
            <a:pPr lvl="1"/>
            <a:r>
              <a:rPr lang="ar-SA" sz="2400" dirty="0"/>
              <a:t>الاهتمام بالافراد</a:t>
            </a:r>
          </a:p>
          <a:p>
            <a:pPr lvl="1"/>
            <a:r>
              <a:rPr lang="ar-SA" sz="2400" dirty="0"/>
              <a:t>الاهتمام بالانتاج</a:t>
            </a:r>
          </a:p>
          <a:p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38" y="2355702"/>
            <a:ext cx="5124296" cy="424847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522596" y="3437384"/>
            <a:ext cx="3057141" cy="1512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438150" indent="-43815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13" indent="-43815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0000"/>
              <a:buFont typeface="Courier New" panose="02070309020205020404" pitchFamily="49" charset="0"/>
              <a:buChar char="o"/>
              <a:defRPr sz="22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2pPr>
            <a:lvl3pPr marL="990600" indent="-43815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57300" indent="-43815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5588" indent="-43815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q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ar-SA" sz="2400" dirty="0"/>
              <a:t>أفضل أسلوب لتحقيق نتائج ممتازة هو أسلوب </a:t>
            </a:r>
            <a:r>
              <a:rPr lang="en-US" sz="2400" dirty="0"/>
              <a:t>9.9</a:t>
            </a:r>
            <a:endParaRPr lang="ar-SA" sz="2000" dirty="0"/>
          </a:p>
          <a:p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714025" y="6234842"/>
            <a:ext cx="31678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1600" b="1" dirty="0">
                <a:solidFill>
                  <a:srgbClr val="FF0000"/>
                </a:solidFill>
              </a:rPr>
              <a:t>القادة لا يساهمون في تحقيق أهداف المنظمة 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43852" y="4954078"/>
            <a:ext cx="31598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1600" b="1" dirty="0">
                <a:solidFill>
                  <a:srgbClr val="FF0000"/>
                </a:solidFill>
              </a:rPr>
              <a:t>يؤدي الي انخفاض الروح المعنوية والانتاجية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5037702" y="5324164"/>
            <a:ext cx="255627" cy="58464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85389" y="3437384"/>
            <a:ext cx="1588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يحقق أفضل النتائج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 flipV="1">
            <a:off x="4990403" y="2866565"/>
            <a:ext cx="255627" cy="58464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640424" y="5861750"/>
            <a:ext cx="202378" cy="184492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1.9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39971" y="5219908"/>
            <a:ext cx="1340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الاهتمام بالأفراد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020272" y="5219908"/>
            <a:ext cx="13580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الاهتمام بالإنتاج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 rot="2160000" flipV="1">
            <a:off x="6334228" y="4424548"/>
            <a:ext cx="180000" cy="8280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 rot="19440000" flipH="1" flipV="1">
            <a:off x="7118177" y="4458244"/>
            <a:ext cx="180000" cy="8280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71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نظريات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>
              <a:buFont typeface="+mj-lt"/>
              <a:buAutoNum type="arabicPeriod" startAt="3"/>
            </a:pPr>
            <a:r>
              <a:rPr lang="ar-SA" sz="2800" b="1" dirty="0">
                <a:solidFill>
                  <a:srgbClr val="C00000"/>
                </a:solidFill>
              </a:rPr>
              <a:t>النظرية الظرفية ( الموقفية)</a:t>
            </a:r>
          </a:p>
          <a:p>
            <a:pPr lvl="1"/>
            <a:r>
              <a:rPr lang="ar-SA" sz="2600" dirty="0"/>
              <a:t>اهتمت النظريات السابقة بالقائد من حيث السمات التي يتمتع بها أو من ناحية الأسلوب الذي يتبعه في عملية القيادة</a:t>
            </a:r>
          </a:p>
          <a:p>
            <a:pPr lvl="1"/>
            <a:r>
              <a:rPr lang="ar-SA" sz="2600" dirty="0"/>
              <a:t>القائد الناجح هو القائد الذي يستطيع تعديل أسلوبه وتكييفه بما يتلائم مع الجماعة في خلال وقت محدد لمعالجة موقف معين</a:t>
            </a:r>
          </a:p>
          <a:p>
            <a:pPr lvl="2"/>
            <a:r>
              <a:rPr lang="ar-SA" sz="2400" dirty="0"/>
              <a:t>الموقف له أهمية كبيرة في التأثير علي عملية القيادة لأنه يؤثر علي قدرات القائد في انجاز ما هو مطلوب منه</a:t>
            </a:r>
          </a:p>
          <a:p>
            <a:pPr lvl="2"/>
            <a:r>
              <a:rPr lang="ar-SA" sz="2400" dirty="0"/>
              <a:t>للتعرف علي الشخص المناسب يتم وضع ذلك الشخص في موقف معين وتترك له حرية التصرف ويتم بعد ذلك دراسة تصرفه وصلاحيته للقيادة</a:t>
            </a:r>
          </a:p>
          <a:p>
            <a:pPr algn="r">
              <a:buNone/>
            </a:pPr>
            <a:r>
              <a:rPr lang="ar-SA" sz="2800" dirty="0"/>
              <a:t>	</a:t>
            </a:r>
          </a:p>
          <a:p>
            <a:pPr algn="r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46725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نظريات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98513" lvl="1" indent="-514350">
              <a:buFont typeface="+mj-lt"/>
              <a:buAutoNum type="romanUcPeriod"/>
            </a:pPr>
            <a:r>
              <a:rPr lang="ar-SA" sz="2800" b="1" dirty="0">
                <a:solidFill>
                  <a:srgbClr val="FF0000"/>
                </a:solidFill>
              </a:rPr>
              <a:t>النظرية الظرفية لفيدلر</a:t>
            </a:r>
          </a:p>
          <a:p>
            <a:pPr lvl="1"/>
            <a:r>
              <a:rPr lang="ar-SA" sz="2400" dirty="0"/>
              <a:t>أشار الي أنه ليس هناك أسلوب واحد في القيادة يصلح لكل زمان ومكان وأيضا أنه ليس هناك صفات معينة يجب توافرها في كل قائد</a:t>
            </a:r>
          </a:p>
          <a:p>
            <a:pPr lvl="1"/>
            <a:r>
              <a:rPr lang="ar-SA" sz="2400" dirty="0"/>
              <a:t>فعالية القائد أو انجاز المجموعة يعتمد علي التوافق الصحيح بين شخصية القائد وثلاث متغيرات في الموقف هي:</a:t>
            </a:r>
          </a:p>
          <a:p>
            <a:pPr marL="1009650" lvl="2" indent="-457200">
              <a:buFont typeface="+mj-lt"/>
              <a:buAutoNum type="arabicPeriod"/>
            </a:pPr>
            <a:r>
              <a:rPr lang="ar-SA" sz="2400" dirty="0"/>
              <a:t>العلاقة بين القائد ومرؤوسية</a:t>
            </a:r>
          </a:p>
          <a:p>
            <a:pPr lvl="3"/>
            <a:r>
              <a:rPr lang="ar-SA" sz="2000" dirty="0"/>
              <a:t>علاقة جيدة بين الطرفين وتعبر عن مدى قبول المرؤوسين لقائدهم</a:t>
            </a:r>
          </a:p>
          <a:p>
            <a:pPr marL="1009650" lvl="2" indent="-457200">
              <a:buFont typeface="+mj-lt"/>
              <a:buAutoNum type="arabicPeriod"/>
            </a:pPr>
            <a:r>
              <a:rPr lang="ar-SA" sz="2400" dirty="0"/>
              <a:t>مدى وضوح مهام العمل ووضوح الواجبات الملقاة على عاتق المرؤوسين</a:t>
            </a:r>
          </a:p>
          <a:p>
            <a:pPr marL="1009650" lvl="2" indent="-457200">
              <a:buFont typeface="+mj-lt"/>
              <a:buAutoNum type="arabicPeriod"/>
            </a:pPr>
            <a:r>
              <a:rPr lang="ar-SA" sz="2400" dirty="0"/>
              <a:t>درجة القوة في مركز القائد</a:t>
            </a:r>
          </a:p>
          <a:p>
            <a:pPr lvl="3"/>
            <a:r>
              <a:rPr lang="ar-SA" sz="2000" dirty="0"/>
              <a:t>يتضمن مركز القائد من حيث الثواب والعقاب للمرؤوسين </a:t>
            </a:r>
          </a:p>
          <a:p>
            <a:pPr lvl="3"/>
            <a:r>
              <a:rPr lang="ar-SA" sz="2000" dirty="0"/>
              <a:t>السلطة الرسمية للقائد ومدى الدعم الذي يلاقيه القائد من رؤساءه بشكل عام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03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نظريات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98513" lvl="1" indent="-514350">
              <a:buFont typeface="+mj-lt"/>
              <a:buAutoNum type="romanUcPeriod" startAt="2"/>
            </a:pPr>
            <a:r>
              <a:rPr lang="ar-SA" sz="2800" b="1" dirty="0">
                <a:solidFill>
                  <a:srgbClr val="FF0000"/>
                </a:solidFill>
              </a:rPr>
              <a:t>نظرية المسار( الهدف)</a:t>
            </a:r>
          </a:p>
          <a:p>
            <a:pPr lvl="1"/>
            <a:r>
              <a:rPr lang="ar-SA" dirty="0"/>
              <a:t>تقول أن القائد الفعال هو الذي يقوم بمساعدة مرؤوسيه بتوضيح المسارات المؤدية الي تحقيق الأهداف من خلال ازالة العقبات التي تعترض طريقهم وتدريبهم ومكافأتهم علي انجازها</a:t>
            </a:r>
          </a:p>
          <a:p>
            <a:pPr lvl="1"/>
            <a:r>
              <a:rPr lang="ar-SA" dirty="0"/>
              <a:t>تحدد هذه النظرية أربعة أنواع من السلوك القيادي هي:</a:t>
            </a:r>
          </a:p>
          <a:p>
            <a:pPr marL="1009650" lvl="2" indent="-457200">
              <a:buFont typeface="+mj-lt"/>
              <a:buAutoNum type="arabicPeriod"/>
            </a:pPr>
            <a:r>
              <a:rPr lang="ar-SA" dirty="0"/>
              <a:t>السلوك التوجيهي او اللآمر</a:t>
            </a:r>
          </a:p>
          <a:p>
            <a:pPr lvl="3"/>
            <a:r>
              <a:rPr lang="ar-SA" dirty="0"/>
              <a:t>يتم ابلاغ المرؤوس عما يجب عمله وكيف ومتى</a:t>
            </a:r>
          </a:p>
          <a:p>
            <a:pPr marL="1009650" lvl="2" indent="-457200">
              <a:buFont typeface="+mj-lt"/>
              <a:buAutoNum type="arabicPeriod"/>
            </a:pPr>
            <a:r>
              <a:rPr lang="ar-SA" dirty="0"/>
              <a:t>السلوك المؤازر</a:t>
            </a:r>
          </a:p>
          <a:p>
            <a:pPr lvl="3"/>
            <a:r>
              <a:rPr lang="ar-SA" dirty="0"/>
              <a:t>يظهر القائد صداقته لمرؤوسيه واهتمامه بهم</a:t>
            </a:r>
          </a:p>
          <a:p>
            <a:pPr marL="1009650" lvl="2" indent="-457200">
              <a:buFont typeface="+mj-lt"/>
              <a:buAutoNum type="arabicPeriod"/>
            </a:pPr>
            <a:r>
              <a:rPr lang="ar-SA" dirty="0"/>
              <a:t>السلوك المشارك</a:t>
            </a:r>
          </a:p>
          <a:p>
            <a:pPr lvl="3"/>
            <a:r>
              <a:rPr lang="ar-SA" dirty="0"/>
              <a:t>يشارك القائد مرؤوسيه عند اتخاذ القرارات ويتقبل اقتراحاتهم</a:t>
            </a:r>
          </a:p>
          <a:p>
            <a:pPr marL="1009650" lvl="2" indent="-457200">
              <a:buFont typeface="+mj-lt"/>
              <a:buAutoNum type="arabicPeriod"/>
            </a:pPr>
            <a:r>
              <a:rPr lang="ar-SA" dirty="0"/>
              <a:t>السلوك الانجازي</a:t>
            </a:r>
          </a:p>
          <a:p>
            <a:pPr lvl="3"/>
            <a:r>
              <a:rPr lang="ar-SA" dirty="0"/>
              <a:t>يحدد القائد أهداف تشكل تحدي لقدرات المرؤوس ويظهر ثقته بالمرؤوسين في تحقيقها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251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نظريات القيادة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2800" dirty="0"/>
              <a:t>يمكن الاستنتاج من دراسة جميع النظريات السابقة في القيادة بأنه ليس هناك طريقة مثلى وواضحة لقيادة الأفراد</a:t>
            </a:r>
          </a:p>
          <a:p>
            <a:r>
              <a:rPr lang="ar-SA" sz="2800" dirty="0"/>
              <a:t>في الحياة العملية نادرا ما نجد قادة ديمقراطيين أو أوتوقراطين مئة بالمئة</a:t>
            </a:r>
          </a:p>
          <a:p>
            <a:r>
              <a:rPr lang="ar-SA" sz="2800" dirty="0"/>
              <a:t>عملية القيادة عملية معقدة نظرا لتشابك العوامل والمتغيرات التي تؤثر فيها ومن العوامل التي تؤثر علي سلوك القيادة:</a:t>
            </a:r>
          </a:p>
          <a:p>
            <a:pPr lvl="1"/>
            <a:r>
              <a:rPr lang="ar-SA" sz="2400" dirty="0"/>
              <a:t>الخبرة السابقة للقائد</a:t>
            </a:r>
          </a:p>
          <a:p>
            <a:pPr lvl="1"/>
            <a:r>
              <a:rPr lang="ar-SA" sz="2400" dirty="0"/>
              <a:t>شخصية القائد</a:t>
            </a:r>
          </a:p>
          <a:p>
            <a:pPr lvl="1"/>
            <a:r>
              <a:rPr lang="ar-SA" sz="2400" dirty="0"/>
              <a:t>الظروف المحيطة</a:t>
            </a:r>
          </a:p>
          <a:p>
            <a:r>
              <a:rPr lang="ar-SA" sz="2600" dirty="0"/>
              <a:t>القائد الفعال هو الذي يستطيع التأثير علي مرؤوسيه بشكل يزيد من انتاجهم ويرفع الروح المعنوية لهم 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57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خصائص القيادة الناجحة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/>
              <a:t>للقائد دور حاسم ومركزي في قيادة منظمته الي النجاح وضمان استمرارية المنظمة ونموها:</a:t>
            </a:r>
          </a:p>
          <a:p>
            <a:r>
              <a:rPr lang="ar-SA" sz="2800" b="1" dirty="0">
                <a:solidFill>
                  <a:srgbClr val="C00000"/>
                </a:solidFill>
              </a:rPr>
              <a:t>خصائص القيادة الناجحة </a:t>
            </a:r>
          </a:p>
          <a:p>
            <a:pPr lvl="1"/>
            <a:r>
              <a:rPr lang="ar-SA" sz="2600" dirty="0"/>
              <a:t>يمكن تحديد بعض الصفات التي يجب أن يتحلى بها القائد وهي:</a:t>
            </a:r>
          </a:p>
          <a:p>
            <a:pPr marL="630238" lvl="1" indent="-457200">
              <a:buFont typeface="+mj-lt"/>
              <a:buAutoNum type="arabicPeriod"/>
            </a:pPr>
            <a:r>
              <a:rPr lang="ar-SA" sz="2800" b="1" dirty="0">
                <a:solidFill>
                  <a:srgbClr val="FF0000"/>
                </a:solidFill>
              </a:rPr>
              <a:t>الوعي</a:t>
            </a:r>
          </a:p>
          <a:p>
            <a:pPr lvl="2"/>
            <a:r>
              <a:rPr lang="ar-SA" sz="2400" dirty="0">
                <a:solidFill>
                  <a:srgbClr val="C00000"/>
                </a:solidFill>
              </a:rPr>
              <a:t>وعي القائد لمدى تأثيره علي مرؤوسيه والأسلوب الأفضل لممارسة مثل هذا التأثير</a:t>
            </a:r>
          </a:p>
          <a:p>
            <a:pPr lvl="2"/>
            <a:r>
              <a:rPr lang="ar-SA" sz="2400" dirty="0">
                <a:solidFill>
                  <a:srgbClr val="C00000"/>
                </a:solidFill>
              </a:rPr>
              <a:t>وعي القائد للعوامل والمتغيرات التي تزيد من فعاليته</a:t>
            </a:r>
          </a:p>
          <a:p>
            <a:pPr lvl="3"/>
            <a:r>
              <a:rPr lang="ar-SA" sz="2000" b="1" dirty="0"/>
              <a:t>يتضمن الالمام بالنظريات المتعلقة بالقيادة ونظريات الحفز والاتصال</a:t>
            </a:r>
          </a:p>
        </p:txBody>
      </p:sp>
    </p:spTree>
    <p:extLst>
      <p:ext uri="{BB962C8B-B14F-4D97-AF65-F5344CB8AC3E}">
        <p14:creationId xmlns:p14="http://schemas.microsoft.com/office/powerpoint/2010/main" val="3432058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خصائص القيادة الناجحة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41363" lvl="1" indent="-457200">
              <a:lnSpc>
                <a:spcPct val="90000"/>
              </a:lnSpc>
              <a:buFont typeface="+mj-lt"/>
              <a:buAutoNum type="arabicPeriod" startAt="2"/>
            </a:pPr>
            <a:r>
              <a:rPr lang="ar-SA" sz="2800" b="1" dirty="0">
                <a:solidFill>
                  <a:srgbClr val="FF0000"/>
                </a:solidFill>
              </a:rPr>
              <a:t>الاحساس والتعاطف</a:t>
            </a:r>
          </a:p>
          <a:p>
            <a:pPr lvl="2">
              <a:lnSpc>
                <a:spcPct val="90000"/>
              </a:lnSpc>
            </a:pPr>
            <a:r>
              <a:rPr lang="ar-SA" sz="2400" dirty="0">
                <a:solidFill>
                  <a:srgbClr val="0070C0"/>
                </a:solidFill>
              </a:rPr>
              <a:t>معرفة حاجات ورغبات وشعور الآخرين</a:t>
            </a:r>
          </a:p>
          <a:p>
            <a:pPr lvl="2">
              <a:lnSpc>
                <a:spcPct val="90000"/>
              </a:lnSpc>
            </a:pPr>
            <a:r>
              <a:rPr lang="ar-SA" sz="2400" dirty="0">
                <a:solidFill>
                  <a:srgbClr val="0070C0"/>
                </a:solidFill>
              </a:rPr>
              <a:t>معرفة حاجات الأفراد ورغباتهم تؤدي الي اتخاذ السلوك الصحيح للتعامل معهم</a:t>
            </a:r>
          </a:p>
          <a:p>
            <a:pPr marL="798513" lvl="1" indent="-514350">
              <a:lnSpc>
                <a:spcPct val="90000"/>
              </a:lnSpc>
              <a:buFont typeface="+mj-lt"/>
              <a:buAutoNum type="arabicPeriod" startAt="3"/>
            </a:pPr>
            <a:r>
              <a:rPr lang="ar-SA" sz="2800" b="1" dirty="0">
                <a:solidFill>
                  <a:srgbClr val="FF0000"/>
                </a:solidFill>
              </a:rPr>
              <a:t>الثــــقــــة</a:t>
            </a:r>
          </a:p>
          <a:p>
            <a:pPr lvl="1">
              <a:lnSpc>
                <a:spcPct val="90000"/>
              </a:lnSpc>
            </a:pPr>
            <a:r>
              <a:rPr lang="ar-SA" sz="2400" dirty="0">
                <a:solidFill>
                  <a:srgbClr val="0070C0"/>
                </a:solidFill>
              </a:rPr>
              <a:t>ثقة القائد بنفسه وقدراته وقدرات مرؤوسيه تؤثر بشكل كبير علي فعالية القيادة</a:t>
            </a:r>
          </a:p>
          <a:p>
            <a:pPr lvl="2">
              <a:lnSpc>
                <a:spcPct val="90000"/>
              </a:lnSpc>
            </a:pPr>
            <a:r>
              <a:rPr lang="ar-SA" sz="2400" dirty="0">
                <a:solidFill>
                  <a:srgbClr val="C00000"/>
                </a:solidFill>
              </a:rPr>
              <a:t>القائد الذي تنقصه الثقة تؤثر علي قناعته بعدم قدرة مرؤوسيه علي تنفيذ الأعمال بمفردهم مما يضطره للرقابة والاشراف عليهم بشكل مباشر وذلك يؤدي الي تعطيل الأعمال وتأخيرها</a:t>
            </a:r>
          </a:p>
          <a:p>
            <a:pPr lvl="2">
              <a:lnSpc>
                <a:spcPct val="90000"/>
              </a:lnSpc>
            </a:pPr>
            <a:r>
              <a:rPr lang="ar-SA" sz="2400" dirty="0">
                <a:solidFill>
                  <a:srgbClr val="C00000"/>
                </a:solidFill>
              </a:rPr>
              <a:t>يؤثر علي الدقة والسرعة في اتخاذ القرارات مما يؤثر سلبا علي المنظمة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007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خصائص القيادة الناجحة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1363" lvl="1" indent="-457200">
              <a:buFont typeface="+mj-lt"/>
              <a:buAutoNum type="arabicPeriod" startAt="4"/>
            </a:pPr>
            <a:r>
              <a:rPr lang="ar-SA" sz="2800" b="1" dirty="0">
                <a:solidFill>
                  <a:srgbClr val="FF0000"/>
                </a:solidFill>
              </a:rPr>
              <a:t>القدرة علي الاتصال</a:t>
            </a:r>
          </a:p>
          <a:p>
            <a:pPr lvl="2"/>
            <a:r>
              <a:rPr lang="ar-SA" sz="2600" dirty="0">
                <a:solidFill>
                  <a:srgbClr val="0070C0"/>
                </a:solidFill>
              </a:rPr>
              <a:t>قدرة القائد علي توضيح وايصال ما يريده من مرؤوسيه</a:t>
            </a:r>
          </a:p>
          <a:p>
            <a:pPr lvl="2"/>
            <a:r>
              <a:rPr lang="ar-SA" sz="2600" dirty="0">
                <a:solidFill>
                  <a:srgbClr val="0070C0"/>
                </a:solidFill>
              </a:rPr>
              <a:t>الفشل في مخاطبة مرؤوسيه يؤدي الي الفوضى وفشل عملية القيادة</a:t>
            </a:r>
            <a:endParaRPr lang="en-US" sz="26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49B6-0CDF-48B7-86D8-A70DA41FCF1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427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d749b4515b75daab8cddf4c6aa62231c4489491"/>
  <p:tag name="ISPRING_RESOURCE_PATHS_HASH_2" val="94a76811bb46419c289d213e19680abaecdd7c9"/>
  <p:tag name="ISPRING_RESOURCE_PATHS_HASH_PRESENTER" val="763b2ce2e2449edfd3dfa5fe5efa952456179cdb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health Mang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health Mang</Template>
  <TotalTime>14117</TotalTime>
  <Words>1264</Words>
  <Application>Microsoft Office PowerPoint</Application>
  <PresentationFormat>‫הצגה על המסך (4:3)</PresentationFormat>
  <Paragraphs>177</Paragraphs>
  <Slides>23</Slides>
  <Notes>3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23</vt:i4>
      </vt:variant>
    </vt:vector>
  </HeadingPairs>
  <TitlesOfParts>
    <vt:vector size="24" baseType="lpstr">
      <vt:lpstr>health Mang</vt:lpstr>
      <vt:lpstr>الفصل العاشر </vt:lpstr>
      <vt:lpstr>مفهوم القيادة</vt:lpstr>
      <vt:lpstr>مفهوم القيادة</vt:lpstr>
      <vt:lpstr>أهمية القيادة</vt:lpstr>
      <vt:lpstr>أهمية القيادة</vt:lpstr>
      <vt:lpstr>مصادر قوة القيادة وتأثيرها</vt:lpstr>
      <vt:lpstr>مصادر قوة القيادة وتأثيرها</vt:lpstr>
      <vt:lpstr>مصادر قوة القيادة وتأثيرها</vt:lpstr>
      <vt:lpstr>أساليب القيادة</vt:lpstr>
      <vt:lpstr>أساليب القيادة</vt:lpstr>
      <vt:lpstr>أساليب القيادة</vt:lpstr>
      <vt:lpstr>أساليب القيادة</vt:lpstr>
      <vt:lpstr>نظريات القيادة</vt:lpstr>
      <vt:lpstr>نظريات القيادة</vt:lpstr>
      <vt:lpstr>نظريات القيادة</vt:lpstr>
      <vt:lpstr>نظريات القيادة</vt:lpstr>
      <vt:lpstr>نظريات القيادة</vt:lpstr>
      <vt:lpstr>نظريات القيادة</vt:lpstr>
      <vt:lpstr>نظريات القيادة</vt:lpstr>
      <vt:lpstr>نظريات القيادة</vt:lpstr>
      <vt:lpstr>خصائص القيادة الناجحة </vt:lpstr>
      <vt:lpstr>خصائص القيادة الناجحة </vt:lpstr>
      <vt:lpstr>خصائص القيادة الناجحة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Mazen</dc:creator>
  <cp:lastModifiedBy>saharmalek2@gmail.com</cp:lastModifiedBy>
  <cp:revision>513</cp:revision>
  <dcterms:created xsi:type="dcterms:W3CDTF">2015-02-11T15:08:25Z</dcterms:created>
  <dcterms:modified xsi:type="dcterms:W3CDTF">2020-10-04T12:53:40Z</dcterms:modified>
</cp:coreProperties>
</file>