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4" r:id="rId28"/>
    <p:sldId id="285" r:id="rId29"/>
    <p:sldId id="288" r:id="rId30"/>
    <p:sldId id="289" r:id="rId31"/>
  </p:sldIdLst>
  <p:sldSz cx="9144000" cy="6858000" type="screen4x3"/>
  <p:notesSz cx="6858000" cy="9144000"/>
  <p:defaultTextStyle>
    <a:defPPr>
      <a:defRPr lang="en-GB"/>
    </a:defPPr>
    <a:lvl1pPr algn="l" defTabSz="449263" rtl="0" fontAlgn="base">
      <a:lnSpc>
        <a:spcPct val="104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defTabSz="449263" rtl="0" fontAlgn="base">
      <a:lnSpc>
        <a:spcPct val="104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defTabSz="449263" rtl="0" fontAlgn="base">
      <a:lnSpc>
        <a:spcPct val="104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defTabSz="449263" rtl="0" fontAlgn="base">
      <a:lnSpc>
        <a:spcPct val="104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defTabSz="449263" rtl="0" fontAlgn="base">
      <a:lnSpc>
        <a:spcPct val="104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891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096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403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505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608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71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15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7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120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22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32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27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529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632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734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837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939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1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144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6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349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55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168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27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he-I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AF21F4-A270-40D0-98F1-D1AD26334B3E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0A5AF5-EB2A-45A8-A9BD-E339B5E11567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75F13E-A564-4A3F-AED4-34BB3F1624ED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520542-88F3-4CEA-A6D6-39B9BB8A1712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D3DE36-2C15-4609-8166-5B37B2CD5718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18FEA1-F37F-4F0D-A68F-7053255AAE5B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C338D2-1BD8-4CB3-8B55-B52D05D454C5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66E0C2-D6EB-472F-87EA-12B67F7D3572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e-IL" noProof="0" smtClean="0"/>
              <a:t>לחץ על הסמל כדי להוסיף תמונה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424E50-FB62-4097-A470-5ACBF0E55564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BEFC36-AA69-4ABB-871F-F5B17C8D8D20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EB7F7F-F406-4100-B9AA-6EC060157466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3D793F-551C-4F09-A471-2057C779F351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12000">
    <p:random/>
    <p:sndAc>
      <p:stSnd loop="1">
        <p:snd r:embed="rId1" name="17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fld id="{FD1219DE-23DE-4075-8C2B-A86439BF806F}" type="slidenum">
              <a:rPr lang="he-IL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ransition advClick="0" advTm="12000">
    <p:random/>
    <p:sndAc>
      <p:stSnd loop="1">
        <p:snd r:embed="rId14" name="17a.wav"/>
      </p:stSnd>
    </p:sndAc>
  </p:transition>
  <p:txStyles>
    <p:titleStyle>
      <a:lvl1pPr algn="ctr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msgothic" charset="0"/>
          <a:cs typeface="msgothic" charset="0"/>
        </a:defRPr>
      </a:lvl2pPr>
      <a:lvl3pPr algn="ctr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msgothic" charset="0"/>
          <a:cs typeface="msgothic" charset="0"/>
        </a:defRPr>
      </a:lvl3pPr>
      <a:lvl4pPr algn="ctr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msgothic" charset="0"/>
          <a:cs typeface="msgothic" charset="0"/>
        </a:defRPr>
      </a:lvl4pPr>
      <a:lvl5pPr algn="ctr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msgothic" charset="0"/>
          <a:cs typeface="msgothic" charset="0"/>
        </a:defRPr>
      </a:lvl5pPr>
      <a:lvl6pPr marL="457200" algn="ctr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msgothic" charset="0"/>
          <a:cs typeface="msgothic" charset="0"/>
        </a:defRPr>
      </a:lvl6pPr>
      <a:lvl7pPr marL="914400" algn="ctr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msgothic" charset="0"/>
          <a:cs typeface="msgothic" charset="0"/>
        </a:defRPr>
      </a:lvl7pPr>
      <a:lvl8pPr marL="1371600" algn="ctr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msgothic" charset="0"/>
          <a:cs typeface="msgothic" charset="0"/>
        </a:defRPr>
      </a:lvl8pPr>
      <a:lvl9pPr marL="1828800" algn="ctr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msgothic" charset="0"/>
          <a:cs typeface="msgothic" charset="0"/>
        </a:defRPr>
      </a:lvl9pPr>
    </p:titleStyle>
    <p:bodyStyle>
      <a:lvl1pPr marL="341313" indent="-341313" algn="l" defTabSz="449263" rtl="0" eaLnBrk="1" fontAlgn="base" hangingPunct="1">
        <a:lnSpc>
          <a:spcPct val="104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1" fontAlgn="base" hangingPunct="1">
        <a:lnSpc>
          <a:spcPct val="104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1" fontAlgn="base" hangingPunct="1">
        <a:lnSpc>
          <a:spcPct val="104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1" fontAlgn="base" hangingPunct="1">
        <a:lnSpc>
          <a:spcPct val="10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1" fontAlgn="base" hangingPunct="1">
        <a:lnSpc>
          <a:spcPct val="10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1" fontAlgn="base" hangingPunct="1">
        <a:lnSpc>
          <a:spcPct val="10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1" fontAlgn="base" hangingPunct="1">
        <a:lnSpc>
          <a:spcPct val="10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1" fontAlgn="base" hangingPunct="1">
        <a:lnSpc>
          <a:spcPct val="10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1" fontAlgn="base" hangingPunct="1">
        <a:lnSpc>
          <a:spcPct val="10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subTitle"/>
          </p:nvPr>
        </p:nvSpPr>
        <p:spPr>
          <a:xfrm>
            <a:off x="914400" y="4419600"/>
            <a:ext cx="7467600" cy="1676400"/>
          </a:xfr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</p:spPr>
        <p:txBody>
          <a:bodyPr lIns="91440" tIns="45720" rIns="91440" bIns="45720"/>
          <a:lstStyle/>
          <a:p>
            <a:pPr rtl="1" eaLnBrk="1" hangingPunct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/>
              <a:t>إحدى المعلمات قررت تقدير كل طالب من طلابها 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e-IL" sz="2400" b="1" dirty="0" smtClean="0"/>
              <a:t> </a:t>
            </a:r>
            <a:r>
              <a:rPr lang="ar-SA" sz="2400" b="1" dirty="0" smtClean="0"/>
              <a:t>في نهاية السنة الدراسية.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/>
              <a:t>وذلك من خلال إخبار كل واحد منهم ما هو التغيير الذي قام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.</a:t>
            </a:r>
          </a:p>
        </p:txBody>
      </p:sp>
      <p:sp>
        <p:nvSpPr>
          <p:cNvPr id="2052" name="AutoShape 3"/>
          <p:cNvSpPr>
            <a:spLocks noChangeAspect="1" noChangeArrowheads="1"/>
          </p:cNvSpPr>
          <p:nvPr/>
        </p:nvSpPr>
        <p:spPr bwMode="auto">
          <a:xfrm>
            <a:off x="0" y="238125"/>
            <a:ext cx="9144000" cy="6086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he-IL"/>
          </a:p>
        </p:txBody>
      </p:sp>
      <p:sp>
        <p:nvSpPr>
          <p:cNvPr id="2053" name="AutoShape 4"/>
          <p:cNvSpPr>
            <a:spLocks noChangeAspect="1" noChangeArrowheads="1"/>
          </p:cNvSpPr>
          <p:nvPr/>
        </p:nvSpPr>
        <p:spPr bwMode="auto">
          <a:xfrm>
            <a:off x="2252663" y="1905000"/>
            <a:ext cx="4638675" cy="304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he-IL"/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71563" y="5072063"/>
            <a:ext cx="7239000" cy="1371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طلبت من كل طالب المثول أمام جميع طلاب الصف.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وأخبرته بالتغيير الذي أحدثه في حياته أولا ثم في صفه</a:t>
            </a:r>
            <a:r>
              <a:rPr lang="ar-SA" sz="2400" dirty="0" smtClean="0">
                <a:solidFill>
                  <a:srgbClr val="000000"/>
                </a:solidFill>
              </a:rPr>
              <a:t>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33400"/>
            <a:ext cx="8839200" cy="590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00125" y="5072063"/>
            <a:ext cx="7239000" cy="1371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dirty="0" smtClean="0">
                <a:solidFill>
                  <a:srgbClr val="000000"/>
                </a:solidFill>
              </a:rPr>
              <a:t>بعد</a:t>
            </a:r>
            <a:r>
              <a:rPr lang="ar-SA" sz="2400" b="1" dirty="0" smtClean="0">
                <a:solidFill>
                  <a:srgbClr val="000000"/>
                </a:solidFill>
              </a:rPr>
              <a:t> ذلك أعطت كل واحد شريطًا ازرق طبعت عليه حروف مذهبة تقول: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” أنا هو من يصنع التغيير</a:t>
            </a:r>
            <a:r>
              <a:rPr lang="he-IL" sz="2400" b="1" dirty="0" smtClean="0">
                <a:solidFill>
                  <a:srgbClr val="000000"/>
                </a:solidFill>
              </a:rPr>
              <a:t>"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08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3400"/>
            <a:ext cx="9144000" cy="6067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71563" y="5214938"/>
            <a:ext cx="7239000" cy="1371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وفي النهاية قررت المعلمة إعطاء مهمة للصف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حتى تريهم قيمة تقدير الآخرين أمام المجتمع</a:t>
            </a:r>
            <a:r>
              <a:rPr lang="ar-SA" sz="2400" dirty="0" smtClean="0">
                <a:solidFill>
                  <a:srgbClr val="000000"/>
                </a:solidFill>
              </a:rPr>
              <a:t>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600"/>
            <a:ext cx="9144000" cy="6013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90600" y="4724401"/>
            <a:ext cx="7239000" cy="2133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>
                <a:solidFill>
                  <a:srgbClr val="000000"/>
                </a:solidFill>
              </a:rPr>
              <a:t>أ</a:t>
            </a:r>
            <a:r>
              <a:rPr lang="ar-SA" sz="2600" b="1" dirty="0" smtClean="0">
                <a:solidFill>
                  <a:srgbClr val="000000"/>
                </a:solidFill>
              </a:rPr>
              <a:t>عطت لكل واحد ثلاثة أشرطة إضافية</a:t>
            </a:r>
            <a:r>
              <a:rPr lang="he-IL" sz="2600" b="1" dirty="0" smtClean="0">
                <a:solidFill>
                  <a:srgbClr val="000000"/>
                </a:solidFill>
              </a:rPr>
              <a:t>.</a:t>
            </a:r>
            <a:endParaRPr lang="ar-SA" sz="2600" b="1" dirty="0" smtClean="0">
              <a:solidFill>
                <a:srgbClr val="000000"/>
              </a:solidFill>
            </a:endParaRP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وطلبت منهم تنفيذ نفس الفعالية.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وكان عليهم فحص النتائج حتى يعرفوا من يقدر الآخر؟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وسيتم عرض النتائج في الصف بعد أسبوع  من تنفيذ الفعالية </a:t>
            </a:r>
            <a:r>
              <a:rPr lang="ar-SA" sz="2400" dirty="0" smtClean="0">
                <a:solidFill>
                  <a:srgbClr val="000000"/>
                </a:solidFill>
              </a:rPr>
              <a:t>.</a:t>
            </a:r>
            <a:endParaRPr lang="he-IL" sz="2400" dirty="0">
              <a:solidFill>
                <a:srgbClr val="000000"/>
              </a:solidFill>
            </a:endParaRPr>
          </a:p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3400"/>
            <a:ext cx="9144000" cy="609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57250" y="5072063"/>
            <a:ext cx="7715250" cy="1514475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ذهب أحد الطلاب </a:t>
            </a:r>
            <a:r>
              <a:rPr lang="ar-SA" sz="2400" b="1" dirty="0" err="1" smtClean="0">
                <a:solidFill>
                  <a:srgbClr val="000000"/>
                </a:solidFill>
              </a:rPr>
              <a:t>الى</a:t>
            </a:r>
            <a:r>
              <a:rPr lang="ar-SA" sz="2400" b="1" dirty="0" smtClean="0">
                <a:solidFill>
                  <a:srgbClr val="000000"/>
                </a:solidFill>
              </a:rPr>
              <a:t> شركة قريبة  </a:t>
            </a:r>
            <a:r>
              <a:rPr lang="ar-SA" sz="2400" b="1" dirty="0" err="1" smtClean="0">
                <a:solidFill>
                  <a:srgbClr val="000000"/>
                </a:solidFill>
              </a:rPr>
              <a:t>و</a:t>
            </a:r>
            <a:r>
              <a:rPr lang="ar-SA" sz="2400" b="1" dirty="0" smtClean="0">
                <a:solidFill>
                  <a:srgbClr val="000000"/>
                </a:solidFill>
              </a:rPr>
              <a:t> توجه لأحد المدراء الشباب هناك </a:t>
            </a:r>
            <a:r>
              <a:rPr lang="he-IL" sz="2400" b="1" dirty="0" smtClean="0">
                <a:solidFill>
                  <a:srgbClr val="000000"/>
                </a:solidFill>
              </a:rPr>
              <a:t>.</a:t>
            </a:r>
            <a:endParaRPr lang="ar-SA" sz="2400" b="1" dirty="0" smtClean="0">
              <a:solidFill>
                <a:srgbClr val="000000"/>
              </a:solidFill>
            </a:endParaRP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مدحه على مساعدته له في التخطيط للمستقبل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ثم ناوله الشريط الأزرق وألصقه على قميصه</a:t>
            </a:r>
            <a:r>
              <a:rPr lang="ar-SA" sz="2400" dirty="0" smtClean="0">
                <a:solidFill>
                  <a:srgbClr val="000000"/>
                </a:solidFill>
              </a:rPr>
              <a:t>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"/>
            <a:ext cx="9144000" cy="6111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28688" y="4724400"/>
            <a:ext cx="7239000" cy="17907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بعد ذلك  شرح له عن المهمة المطلوب منهم تنفيذها في الصف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وطلب منه أن يفكر بشخص يستحق التقدير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ليعطيه الشريط الأزرق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067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71563" y="4929188"/>
            <a:ext cx="7239000" cy="1585912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في ساعة متأخرة من ذلك اليوم، 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توجه المدير الشاب لرئيسه في العمل، وقد عرف عنه أنه عصبي المزاج.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فقال له: أنا أقدرك جدًا لكونك ذكيًا  ومبدعـًا.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09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4876800"/>
            <a:ext cx="6215063" cy="165735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تفاجأ الرئيس جدًا..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تابع المدير الشاب وسأله إن كان مستعدًا  أن يلصق الشريط الأزرق على قميصه؟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051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71563" y="5214938"/>
            <a:ext cx="7239000" cy="1371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وافق الرئيس،فقام المدير بإلصاق الشريط على قميصه، ناحية القلب.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115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143000" y="5105400"/>
            <a:ext cx="7239000" cy="1371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 عندها تبسم المدير الشاب وتناول الشريط الأخير الذي كان بحوزته وقدمه للرئيس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وطلب منه أن يقدمه بدورة للشخص الذي يستحق التقدير في نظره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067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85813" y="5105400"/>
            <a:ext cx="7786687" cy="1552575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ar-SA" sz="2400" dirty="0" smtClean="0">
              <a:solidFill>
                <a:srgbClr val="000000"/>
              </a:solidFill>
            </a:endParaRP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ar-SA" sz="2400" dirty="0" smtClean="0">
              <a:solidFill>
                <a:srgbClr val="000000"/>
              </a:solidFill>
            </a:endParaRP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وتابع حديثه قائلا: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الطالب الذي قدم لي الأشرطة ينفذ فعالية صفية مع طلاب صفه، ونحن علينا أن نكمل المهمة معه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لنرى كيف يؤثر التقدير على الآخرين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ar-SA" sz="2400" dirty="0" smtClean="0">
              <a:solidFill>
                <a:srgbClr val="000000"/>
              </a:solidFill>
            </a:endParaRP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3400"/>
            <a:ext cx="9144000" cy="607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14400" y="5181600"/>
            <a:ext cx="7239000" cy="1371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في المساء عاد الرئيس لمنزله وجلس مع ابنه ابن  </a:t>
            </a:r>
            <a:r>
              <a:rPr lang="ar-SA" sz="2400" b="1" dirty="0" err="1" smtClean="0">
                <a:solidFill>
                  <a:srgbClr val="000000"/>
                </a:solidFill>
              </a:rPr>
              <a:t>ال</a:t>
            </a:r>
            <a:r>
              <a:rPr lang="he-IL" sz="2400" b="1" dirty="0" smtClean="0">
                <a:solidFill>
                  <a:srgbClr val="000000"/>
                </a:solidFill>
              </a:rPr>
              <a:t>14.</a:t>
            </a:r>
            <a:endParaRPr lang="ar-SA" sz="2400" b="1" dirty="0" smtClean="0">
              <a:solidFill>
                <a:srgbClr val="000000"/>
              </a:solidFill>
            </a:endParaRP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تحدث قائلا : لقد حصل معي اليوم شيئا خاصا جدًا 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08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71563" y="5143500"/>
            <a:ext cx="7239000" cy="1371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عندما كنت في المكتب توجه لي أحد الموظفين وأخبرني أن يقدرني جدًا 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وأعطاني شريطا أزرق اللون لكوني ذكيًا ومبدعًا .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08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14400" y="5181600"/>
            <a:ext cx="7239000" cy="1371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تخيل!!! هو يعتقد أني مبدع!! 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بعد ذلك ألصق لي الشريط الذي يقول: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” أنا هو من يصنع التغيير“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4800"/>
            <a:ext cx="9144000" cy="603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14313" y="4876801"/>
            <a:ext cx="8501062" cy="169545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لقد أعطاني شريطًا إضافيًا ، وطلب مني أن أجد شخصًا آخر يستحق التقدير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أثناء عودتي للبيت مساء، فكرت فيمن يستحق الاحترام لأعطيه هذا الشريط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فكرت بك رأسًا ، قررت أن أمنحك هذا الشريط.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102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62000" y="4800600"/>
            <a:ext cx="7620000" cy="1728787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أيامي مليئة بالأشغال والأعمال وعندما أعود للبيت لا أكرس وقتًا كافيًا 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لقضائه معك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أصرخ بوجهك على نتائجك وعلى الفوضى العائمة في غرفتك</a:t>
            </a:r>
            <a:endParaRPr lang="en-US" sz="2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188"/>
            <a:ext cx="9144000" cy="6067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28625" y="5357813"/>
            <a:ext cx="8429625" cy="108585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هذا المساء ، سأقضيه معك في جميع الأحوال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حتى أجعلك تشعر أنك أنت الذي تجري التغيير في حياتي</a:t>
            </a:r>
            <a:endParaRPr lang="en-US" sz="2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153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177800" y="5715000"/>
            <a:ext cx="8839200" cy="9144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rgbClr val="000000"/>
                </a:solidFill>
              </a:rPr>
              <a:t>Junto con tu madre, tu eres la persona más importante en mi vida. Tu eres un gran muchacho, y Te amo!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14313" y="5643563"/>
            <a:ext cx="8715375" cy="1014412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أنت الشخص المفضل بحياتي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أنت شخص ممتاز .. أنا أحبك كثيرًا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3400"/>
            <a:ext cx="9144000" cy="608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71563" y="5715000"/>
            <a:ext cx="7239000" cy="871538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تفاجأ الفتى .. وأجهش في البكاء ، وجسمه يرتعد</a:t>
            </a:r>
            <a:r>
              <a:rPr lang="ar-SA" sz="2400" dirty="0" smtClean="0">
                <a:solidFill>
                  <a:srgbClr val="000000"/>
                </a:solidFill>
              </a:rPr>
              <a:t>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08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57250" y="4929188"/>
            <a:ext cx="7239000" cy="1585912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نظر الفتى لأبيه باكيًا وقال: 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أبي، قبل دقائق معدودة جلست في غرفتي وكتبت رسالة لك ولأمي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والتي تفصل سبب انتحاري، وأنا أطلب عفوكم.</a:t>
            </a:r>
            <a:endParaRPr lang="en-US" sz="2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3400"/>
            <a:ext cx="9144000" cy="603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5800" y="5486400"/>
            <a:ext cx="7643813" cy="1014413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لقد قررت الانتحار الليلة، بعد أن تخلدوا للنوم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لم أفكر أبدًا بأنكم ستهتمون بشيء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12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81000" y="5562600"/>
            <a:ext cx="8432800" cy="990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rgbClr val="000000"/>
                </a:solidFill>
              </a:rPr>
              <a:t>La carta está arriba. No creo que la voy a necesitar después de todo.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81000" y="5638800"/>
            <a:ext cx="8358188" cy="871537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الرسالة موجودة في الغرفة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لا أعتقد أن هناك حاجة لها الآن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08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214438" y="5572125"/>
            <a:ext cx="7239000" cy="928688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ذهب الأب للغرفة 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800" b="1" dirty="0" smtClean="0">
                <a:solidFill>
                  <a:srgbClr val="000000"/>
                </a:solidFill>
              </a:rPr>
              <a:t>ووجد رسالة صادقة .. مليئة بالألم وخيبة الأمل</a:t>
            </a:r>
            <a:endParaRPr lang="he-IL" sz="2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"/>
            <a:ext cx="9144000" cy="608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85813" y="5214938"/>
            <a:ext cx="7786687" cy="13716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عاد الرئيس لعمله </a:t>
            </a:r>
            <a:r>
              <a:rPr lang="ar-SA" sz="2600" b="1" dirty="0" err="1" smtClean="0">
                <a:solidFill>
                  <a:srgbClr val="000000"/>
                </a:solidFill>
              </a:rPr>
              <a:t>انسانـًا</a:t>
            </a:r>
            <a:r>
              <a:rPr lang="ar-SA" sz="2600" b="1" dirty="0" smtClean="0">
                <a:solidFill>
                  <a:srgbClr val="000000"/>
                </a:solidFill>
              </a:rPr>
              <a:t> جديدًا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لم يعد عصبي المزاج أبدًا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600" b="1" dirty="0" smtClean="0">
                <a:solidFill>
                  <a:srgbClr val="000000"/>
                </a:solidFill>
              </a:rPr>
              <a:t>وأخبر موظفيه أنهم هم الذين يصنعون التغيير</a:t>
            </a:r>
            <a:endParaRPr lang="en-US" sz="2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8625"/>
            <a:ext cx="9144000" cy="612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214438" y="5786438"/>
            <a:ext cx="7239000" cy="8001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عاد الطلاب للصف</a:t>
            </a:r>
          </a:p>
          <a:p>
            <a:pPr algn="ctr" rtl="1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2400" b="1" dirty="0" smtClean="0">
                <a:solidFill>
                  <a:srgbClr val="000000"/>
                </a:solidFill>
              </a:rPr>
              <a:t>وقد تعلموا درسًا عظيما ومهمًا 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/>
          <a:lstStyle/>
          <a:p>
            <a:pPr eaLnBrk="1" hangingPunct="1"/>
            <a:endParaRPr lang="he-IL" smtClean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"/>
            <a:ext cx="9144000" cy="608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1295400" y="6096000"/>
            <a:ext cx="6553200" cy="457200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rgbClr val="000000"/>
                </a:solidFill>
              </a:rPr>
              <a:t>“Quien eres, Hace diferencia”.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143000" y="5929313"/>
            <a:ext cx="7239000" cy="657225"/>
          </a:xfrm>
          <a:prstGeom prst="rect">
            <a:avLst/>
          </a:prstGeom>
          <a:gradFill rotWithShape="0">
            <a:gsLst>
              <a:gs pos="0">
                <a:srgbClr val="6A7575"/>
              </a:gs>
              <a:gs pos="50000">
                <a:srgbClr val="E7FFFF"/>
              </a:gs>
              <a:gs pos="100000">
                <a:srgbClr val="6A7575"/>
              </a:gs>
            </a:gsLst>
            <a:lin ang="135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e-IL" sz="2800" b="1" dirty="0" smtClean="0">
                <a:solidFill>
                  <a:srgbClr val="000000"/>
                </a:solidFill>
              </a:rPr>
              <a:t>"</a:t>
            </a:r>
            <a:r>
              <a:rPr lang="ar-SA" sz="2800" b="1" dirty="0" smtClean="0">
                <a:solidFill>
                  <a:srgbClr val="000000"/>
                </a:solidFill>
              </a:rPr>
              <a:t>أيًّا كنت ، أنت الذي يصنع التغيير</a:t>
            </a:r>
            <a:r>
              <a:rPr lang="he-IL" sz="2800" b="1" dirty="0" smtClean="0">
                <a:solidFill>
                  <a:srgbClr val="000000"/>
                </a:solidFill>
              </a:rPr>
              <a:t>"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2057400"/>
            <a:ext cx="9144000" cy="2381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457200" y="1447800"/>
            <a:ext cx="8077200" cy="3886200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rtl="1">
              <a:lnSpc>
                <a:spcPct val="80000"/>
              </a:lnSpc>
              <a:spcBef>
                <a:spcPts val="150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6000" dirty="0" smtClean="0">
                <a:solidFill>
                  <a:srgbClr val="FFFFFF"/>
                </a:solidFill>
              </a:rPr>
              <a:t>أنتم الذين تصنعون التغيير</a:t>
            </a:r>
          </a:p>
          <a:p>
            <a:pPr algn="ctr" rtl="1">
              <a:lnSpc>
                <a:spcPct val="80000"/>
              </a:lnSpc>
              <a:spcBef>
                <a:spcPts val="150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ar-SA" sz="6000" dirty="0" smtClean="0">
              <a:solidFill>
                <a:srgbClr val="FFFFFF"/>
              </a:solidFill>
            </a:endParaRPr>
          </a:p>
          <a:p>
            <a:pPr algn="ctr" rtl="1">
              <a:lnSpc>
                <a:spcPct val="80000"/>
              </a:lnSpc>
              <a:spcBef>
                <a:spcPts val="150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SA" sz="6000" dirty="0" smtClean="0">
                <a:solidFill>
                  <a:srgbClr val="FFFFFF"/>
                </a:solidFill>
              </a:rPr>
              <a:t>لذا تستحقون منا الشريط الأزرق</a:t>
            </a:r>
            <a:endParaRPr lang="en-US" sz="6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2133600"/>
            <a:ext cx="9144000" cy="2828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457200" y="1981200"/>
            <a:ext cx="8077200" cy="3886200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  <a:spcBef>
                <a:spcPts val="150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KW" sz="6000" dirty="0" smtClean="0">
                <a:solidFill>
                  <a:srgbClr val="FFFFFF"/>
                </a:solidFill>
              </a:rPr>
              <a:t>لتكن السنة رائعة</a:t>
            </a:r>
          </a:p>
          <a:p>
            <a:pPr algn="ctr">
              <a:lnSpc>
                <a:spcPct val="80000"/>
              </a:lnSpc>
              <a:spcBef>
                <a:spcPts val="150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ar-KW" sz="6000" dirty="0" smtClean="0">
                <a:solidFill>
                  <a:srgbClr val="FFFFFF"/>
                </a:solidFill>
              </a:rPr>
              <a:t>مثمرة ومفيدة</a:t>
            </a:r>
            <a:endParaRPr lang="en-US" sz="6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Click="0" advTm="12000">
    <p:random/>
    <p:sndAc>
      <p:stSnd loop="1">
        <p:snd r:embed="rId3" name="17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חשוב לי">
  <a:themeElements>
    <a:clrScheme name="ערכת נושא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ערכת נושא Office">
      <a:majorFont>
        <a:latin typeface="Arial"/>
        <a:ea typeface="msgothic"/>
        <a:cs typeface="msgothic"/>
      </a:majorFont>
      <a:minorFont>
        <a:latin typeface="Arial"/>
        <a:ea typeface="msgothic"/>
        <a:cs typeface="ms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itchFamily="34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itchFamily="34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ערכת נושא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רכת נושא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רכת נושא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רכת נושא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רכת נושא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רכת נושא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רכת נושא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ערכת נושא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חשוב לי</Template>
  <TotalTime>500</TotalTime>
  <Words>599</Words>
  <Application>Microsoft Office PowerPoint</Application>
  <PresentationFormat>‫הצגה על המסך (4:3)</PresentationFormat>
  <Paragraphs>73</Paragraphs>
  <Slides>30</Slides>
  <Notes>30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30</vt:i4>
      </vt:variant>
    </vt:vector>
  </HeadingPairs>
  <TitlesOfParts>
    <vt:vector size="34" baseType="lpstr">
      <vt:lpstr>Arial</vt:lpstr>
      <vt:lpstr>msgothic</vt:lpstr>
      <vt:lpstr>Times New Roman</vt:lpstr>
      <vt:lpstr>חשוב לי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‏‏משתמש Windows</cp:lastModifiedBy>
  <cp:revision>32</cp:revision>
  <dcterms:created xsi:type="dcterms:W3CDTF">2010-05-20T18:30:45Z</dcterms:created>
  <dcterms:modified xsi:type="dcterms:W3CDTF">2020-01-12T08:45:36Z</dcterms:modified>
</cp:coreProperties>
</file>