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9" r:id="rId4"/>
    <p:sldId id="260" r:id="rId5"/>
    <p:sldId id="258" r:id="rId6"/>
    <p:sldId id="266" r:id="rId7"/>
    <p:sldId id="261" r:id="rId8"/>
    <p:sldId id="262" r:id="rId9"/>
    <p:sldId id="264" r:id="rId10"/>
    <p:sldId id="265" r:id="rId11"/>
    <p:sldId id="267" r:id="rId12"/>
    <p:sldId id="268" r:id="rId13"/>
    <p:sldId id="270" r:id="rId14"/>
    <p:sldId id="269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3565-AB3E-4FF4-9E28-D99423E3A6E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41989-8FA5-43CF-80E8-7EC87D6D6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570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3565-AB3E-4FF4-9E28-D99423E3A6E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41989-8FA5-43CF-80E8-7EC87D6D6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44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3565-AB3E-4FF4-9E28-D99423E3A6E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41989-8FA5-43CF-80E8-7EC87D6D6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48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3565-AB3E-4FF4-9E28-D99423E3A6E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41989-8FA5-43CF-80E8-7EC87D6D6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39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3565-AB3E-4FF4-9E28-D99423E3A6E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41989-8FA5-43CF-80E8-7EC87D6D6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090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3565-AB3E-4FF4-9E28-D99423E3A6E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41989-8FA5-43CF-80E8-7EC87D6D6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527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3565-AB3E-4FF4-9E28-D99423E3A6E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41989-8FA5-43CF-80E8-7EC87D6D6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5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3565-AB3E-4FF4-9E28-D99423E3A6E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41989-8FA5-43CF-80E8-7EC87D6D6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3565-AB3E-4FF4-9E28-D99423E3A6E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41989-8FA5-43CF-80E8-7EC87D6D6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47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3565-AB3E-4FF4-9E28-D99423E3A6E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41989-8FA5-43CF-80E8-7EC87D6D6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39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3565-AB3E-4FF4-9E28-D99423E3A6E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41989-8FA5-43CF-80E8-7EC87D6D6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285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>
            <a:grpSpLocks/>
          </p:cNvGrpSpPr>
          <p:nvPr userDrawn="1"/>
        </p:nvGrpSpPr>
        <p:grpSpPr bwMode="auto">
          <a:xfrm>
            <a:off x="0" y="6597650"/>
            <a:ext cx="12192000" cy="260350"/>
            <a:chOff x="4379494" y="697832"/>
            <a:chExt cx="2586787" cy="168442"/>
          </a:xfrm>
        </p:grpSpPr>
        <p:sp>
          <p:nvSpPr>
            <p:cNvPr id="4" name="Rectangle 3"/>
            <p:cNvSpPr/>
            <p:nvPr/>
          </p:nvSpPr>
          <p:spPr>
            <a:xfrm>
              <a:off x="4379494" y="697832"/>
              <a:ext cx="517357" cy="1684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896851" y="697832"/>
              <a:ext cx="517357" cy="1684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414209" y="697832"/>
              <a:ext cx="517357" cy="1684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931566" y="697832"/>
              <a:ext cx="517357" cy="1684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448924" y="697832"/>
              <a:ext cx="517357" cy="1684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</p:grpSp>
      <p:sp>
        <p:nvSpPr>
          <p:cNvPr id="9" name="Rectangle 8"/>
          <p:cNvSpPr/>
          <p:nvPr userDrawn="1"/>
        </p:nvSpPr>
        <p:spPr>
          <a:xfrm flipV="1">
            <a:off x="0" y="3727450"/>
            <a:ext cx="1762125" cy="44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7671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F3565-AB3E-4FF4-9E28-D99423E3A6E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41989-8FA5-43CF-80E8-7EC87D6D6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92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7.xml"/><Relationship Id="rId7" Type="http://schemas.openxmlformats.org/officeDocument/2006/relationships/slide" Target="slide10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6.xml"/><Relationship Id="rId5" Type="http://schemas.openxmlformats.org/officeDocument/2006/relationships/hyperlink" Target="https://www.youtube.com/watch?v=h0gpPs4flw8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s://www.youtube.com/watch?v=20evunLzSgk" TargetMode="External"/><Relationship Id="rId9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image" Target="../media/image3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4.xml"/><Relationship Id="rId5" Type="http://schemas.openxmlformats.org/officeDocument/2006/relationships/slide" Target="slide6.xml"/><Relationship Id="rId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Z_BoOlAXyk" TargetMode="External"/><Relationship Id="rId2" Type="http://schemas.openxmlformats.org/officeDocument/2006/relationships/hyperlink" Target="https://www.youtube.com/watch?v=0VqTwnAuHws" TargetMode="Externa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slide" Target="slide10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6.xml"/><Relationship Id="rId5" Type="http://schemas.openxmlformats.org/officeDocument/2006/relationships/image" Target="../media/image9.png"/><Relationship Id="rId4" Type="http://schemas.openxmlformats.org/officeDocument/2006/relationships/slide" Target="slide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83127" y="3684385"/>
            <a:ext cx="12275127" cy="146858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32000">
                <a:schemeClr val="accent3">
                  <a:lumMod val="30000"/>
                  <a:lumOff val="7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b="1" dirty="0">
                <a:solidFill>
                  <a:schemeClr val="tx2">
                    <a:lumMod val="75000"/>
                  </a:schemeClr>
                </a:solidFill>
              </a:rPr>
              <a:t>حصة تربية بموضوع الوحدة</a:t>
            </a:r>
            <a:endParaRPr lang="en-US" sz="44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tx2">
                    <a:lumMod val="75000"/>
                  </a:schemeClr>
                </a:solidFill>
              </a:rPr>
              <a:t>الصف السابع حتى الثاني عشر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tx2">
                    <a:lumMod val="75000"/>
                  </a:schemeClr>
                </a:solidFill>
              </a:rPr>
              <a:t>مترجم وملائم لشرقي القدس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64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023360"/>
              </p:ext>
            </p:extLst>
          </p:nvPr>
        </p:nvGraphicFramePr>
        <p:xfrm>
          <a:off x="10172700" y="838200"/>
          <a:ext cx="1730375" cy="5338762"/>
        </p:xfrm>
        <a:graphic>
          <a:graphicData uri="http://schemas.openxmlformats.org/drawingml/2006/table">
            <a:tbl>
              <a:tblPr rtl="1" firstRow="1" bandRow="1">
                <a:tableStyleId>{10A1B5D5-9B99-4C35-A422-299274C87663}</a:tableStyleId>
              </a:tblPr>
              <a:tblGrid>
                <a:gridCol w="1730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64814">
                <a:tc>
                  <a:txBody>
                    <a:bodyPr/>
                    <a:lstStyle/>
                    <a:p>
                      <a:pPr algn="ctr" rtl="1"/>
                      <a:endParaRPr lang="he-IL" sz="2400" cap="none" spc="0" dirty="0">
                        <a:ln w="0"/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</a:endParaRPr>
                    </a:p>
                    <a:p>
                      <a:pPr algn="ctr" rtl="1"/>
                      <a:r>
                        <a:rPr lang="ar-SA" sz="2400" cap="none" spc="0" dirty="0">
                          <a:ln w="0"/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</a:rPr>
                        <a:t>هدف</a:t>
                      </a:r>
                      <a:r>
                        <a:rPr lang="ar-SA" sz="2400" cap="none" spc="0" baseline="0" dirty="0">
                          <a:ln w="0"/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</a:rPr>
                        <a:t> الوحدة</a:t>
                      </a:r>
                      <a:endParaRPr lang="he-IL" sz="2400" b="1" cap="none" spc="0" dirty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91468" marR="91468" marT="45711" marB="4571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131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cap="none" spc="0" dirty="0">
                          <a:ln w="0"/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hlinkClick r:id="rId2" action="ppaction://hlinksldjump"/>
                        </a:rPr>
                        <a:t>افتتاحية</a:t>
                      </a:r>
                      <a:r>
                        <a:rPr lang="he-IL" sz="2400" cap="none" spc="0" dirty="0">
                          <a:ln w="0"/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hlinkClick r:id="rId2" action="ppaction://hlinksldjump"/>
                        </a:rPr>
                        <a:t>:</a:t>
                      </a:r>
                    </a:p>
                    <a:p>
                      <a:pPr algn="ctr" rtl="1"/>
                      <a:r>
                        <a:rPr lang="ar-SA" sz="2400" cap="none" spc="0" baseline="0" dirty="0">
                          <a:ln w="0"/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</a:rPr>
                        <a:t>تجربة عاطفية</a:t>
                      </a:r>
                      <a:endParaRPr lang="he-IL" sz="2400" b="1" cap="none" spc="0" dirty="0">
                        <a:ln w="0"/>
                        <a:solidFill>
                          <a:schemeClr val="bg2">
                            <a:lumMod val="50000"/>
                          </a:schemeClr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91468" marR="91468" marT="45711" marB="4571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131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cap="none" spc="0" dirty="0">
                          <a:ln w="0"/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hlinkClick r:id="rId3" action="ppaction://hlinksldjump"/>
                        </a:rPr>
                        <a:t>العرض</a:t>
                      </a:r>
                      <a:r>
                        <a:rPr lang="he-IL" sz="2400" cap="none" spc="0" dirty="0">
                          <a:ln w="0"/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hlinkClick r:id="rId3" action="ppaction://hlinksldjump"/>
                        </a:rPr>
                        <a:t>:</a:t>
                      </a:r>
                      <a:r>
                        <a:rPr lang="he-IL" sz="2400" cap="none" spc="0" baseline="0" dirty="0">
                          <a:ln w="0"/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hlinkClick r:id="rId3" action="ppaction://hlinksldjump"/>
                        </a:rPr>
                        <a:t> </a:t>
                      </a:r>
                      <a:r>
                        <a:rPr lang="ar-SA" sz="2400" cap="none" spc="0" baseline="0" dirty="0">
                          <a:ln w="0"/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</a:rPr>
                        <a:t>التجربة</a:t>
                      </a:r>
                      <a:endParaRPr lang="he-IL" sz="2400" b="1" cap="none" spc="0" dirty="0">
                        <a:ln w="0"/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91468" marR="91468" marT="45711" marB="4571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131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cap="none" spc="0" dirty="0">
                          <a:ln w="0"/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hlinkClick r:id="rId4" action="ppaction://hlinksldjump"/>
                        </a:rPr>
                        <a:t>الختام</a:t>
                      </a:r>
                      <a:r>
                        <a:rPr lang="he-IL" sz="2400" cap="none" spc="0" dirty="0">
                          <a:ln w="0"/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hlinkClick r:id="rId4" action="ppaction://hlinksldjump"/>
                        </a:rPr>
                        <a:t>:</a:t>
                      </a:r>
                    </a:p>
                    <a:p>
                      <a:pPr algn="ctr" rtl="1"/>
                      <a:r>
                        <a:rPr lang="ar-SA" sz="2400" cap="none" spc="0" dirty="0">
                          <a:ln w="0"/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</a:rPr>
                        <a:t>تنفيذ وأداء</a:t>
                      </a:r>
                      <a:endParaRPr lang="he-IL" sz="2400" b="1" cap="none" spc="0" dirty="0">
                        <a:ln w="0"/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91468" marR="91468" marT="45711" marB="4571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מלבן 4"/>
          <p:cNvSpPr/>
          <p:nvPr/>
        </p:nvSpPr>
        <p:spPr>
          <a:xfrm>
            <a:off x="372110" y="838200"/>
            <a:ext cx="9251315" cy="1200329"/>
          </a:xfrm>
          <a:prstGeom prst="rect">
            <a:avLst/>
          </a:prstGeom>
          <a:solidFill>
            <a:schemeClr val="accent6"/>
          </a:solidFill>
        </p:spPr>
        <p:txBody>
          <a:bodyPr wrap="square" rtlCol="1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222222"/>
                </a:solidFill>
                <a:latin typeface="inherit"/>
              </a:rPr>
              <a:t>• </a:t>
            </a:r>
            <a:r>
              <a:rPr lang="ar-SA" altLang="en-US" sz="2400" dirty="0">
                <a:solidFill>
                  <a:srgbClr val="222222"/>
                </a:solidFill>
                <a:latin typeface="inherit"/>
              </a:rPr>
              <a:t>تنمية وعي الطلاب بمدى انتشار ظاهرة الوحدة في المجتمع المحيط وفي العالم.</a:t>
            </a:r>
            <a:endParaRPr lang="he-IL" altLang="en-US" sz="2400" dirty="0">
              <a:solidFill>
                <a:srgbClr val="222222"/>
              </a:solidFill>
              <a:latin typeface="inherit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  <a:defRPr/>
            </a:pPr>
            <a:r>
              <a:rPr lang="ar-SA" altLang="en-US" sz="2400" dirty="0">
                <a:solidFill>
                  <a:srgbClr val="222222"/>
                </a:solidFill>
                <a:latin typeface="inherit"/>
              </a:rPr>
              <a:t> تعزيز التعاطف والمسؤولية الاجتماعية للأفراد والجماعات ، خارج الدوائر الشخصية المباشرة لـلطلاب</a:t>
            </a:r>
            <a:r>
              <a:rPr lang="en-US" altLang="en-US" sz="2400" dirty="0">
                <a:solidFill>
                  <a:srgbClr val="222222"/>
                </a:solidFill>
                <a:latin typeface="inherit"/>
              </a:rPr>
              <a:t>.</a:t>
            </a:r>
            <a:r>
              <a:rPr lang="en-US" altLang="en-US" sz="1000" dirty="0"/>
              <a:t> </a:t>
            </a:r>
            <a:endParaRPr lang="en-US" altLang="en-US" sz="2400" dirty="0"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2109" y="2172806"/>
            <a:ext cx="9251316" cy="240065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accent5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اعتبارات في اختيار الموضوع من قبل المعلم او الموجه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he-IL" b="1" dirty="0">
              <a:solidFill>
                <a:schemeClr val="accent5">
                  <a:lumMod val="75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285750" indent="-285750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ar-SA" altLang="en-US" sz="2400" dirty="0">
                <a:solidFill>
                  <a:srgbClr val="222222"/>
                </a:solidFill>
                <a:latin typeface="inherit"/>
              </a:rPr>
              <a:t>مناسبة الموضوع لفترة المراهقة حيث يتم تشكيل الهوية الشخصية وبناء مقياس القيم الشخصية والاجتماعية. •</a:t>
            </a:r>
          </a:p>
          <a:p>
            <a:pPr marL="285750" indent="-285750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ar-SA" altLang="en-US" sz="2400" dirty="0">
                <a:solidFill>
                  <a:srgbClr val="222222"/>
                </a:solidFill>
                <a:latin typeface="inherit"/>
              </a:rPr>
              <a:t> ظاهرة الشعور بالوحدة منتشرة وهناك حاجة متزايدة لمخاطبة السكان والأشخاص الذين يعانون من الوحدة ، بما في ذلك الشباب والمراهقون</a:t>
            </a:r>
            <a:r>
              <a:rPr lang="ar-SA" altLang="en-US" dirty="0">
                <a:solidFill>
                  <a:srgbClr val="222222"/>
                </a:solidFill>
                <a:latin typeface="inherit"/>
              </a:rPr>
              <a:t>. </a:t>
            </a:r>
            <a:r>
              <a:rPr lang="en-US" altLang="en-US" dirty="0">
                <a:solidFill>
                  <a:srgbClr val="222222"/>
                </a:solidFill>
                <a:latin typeface="inherit"/>
                <a:cs typeface="Arial" panose="020B0604020202020204" pitchFamily="34" charset="0"/>
              </a:rPr>
              <a:t>.</a:t>
            </a:r>
            <a:endParaRPr lang="en-US" altLang="en-US" dirty="0">
              <a:latin typeface="Arial" panose="020B0604020202020204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2109" y="4976634"/>
            <a:ext cx="9264650" cy="1200329"/>
          </a:xfrm>
          <a:prstGeom prst="rect">
            <a:avLst/>
          </a:prstGeom>
          <a:solidFill>
            <a:srgbClr val="D9D9D9"/>
          </a:solidFill>
        </p:spPr>
        <p:txBody>
          <a:bodyPr rtlCol="1">
            <a:spAutoFit/>
          </a:bodyPr>
          <a:lstStyle/>
          <a:p>
            <a:pPr algn="r" defTabSz="914400" rtl="1" eaLnBrk="1" hangingPunct="1">
              <a:defRPr/>
            </a:pPr>
            <a:r>
              <a:rPr lang="ar-SA" sz="2400" b="1" dirty="0">
                <a:solidFill>
                  <a:schemeClr val="accent5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العبر المستخلصة:</a:t>
            </a:r>
          </a:p>
          <a:p>
            <a:pPr algn="r" rtl="1">
              <a:defRPr/>
            </a:pPr>
            <a:r>
              <a:rPr lang="ar-SA" altLang="en-US" sz="2400" dirty="0">
                <a:solidFill>
                  <a:srgbClr val="222222"/>
                </a:solidFill>
                <a:latin typeface="inherit"/>
              </a:rPr>
              <a:t>الوعي بالحجم الواسع للظاهرة في المجتمع المحيط  وحول العالم.</a:t>
            </a:r>
          </a:p>
          <a:p>
            <a:pPr algn="r" rtl="1">
              <a:defRPr/>
            </a:pPr>
            <a:r>
              <a:rPr lang="ar-SA" altLang="en-US" sz="2400" dirty="0">
                <a:solidFill>
                  <a:srgbClr val="222222"/>
                </a:solidFill>
                <a:latin typeface="inherit"/>
              </a:rPr>
              <a:t>  تشجيع العمل الشخصي والنشاط الاجتماعي لتقليل الشعور بالاغتراب والحد من الظاهرة</a:t>
            </a:r>
            <a:r>
              <a:rPr lang="en-US" altLang="en-US" sz="2400" dirty="0">
                <a:solidFill>
                  <a:srgbClr val="222222"/>
                </a:solidFill>
                <a:latin typeface="inherit"/>
                <a:cs typeface="Arial" panose="020B0604020202020204" pitchFamily="34" charset="0"/>
              </a:rPr>
              <a:t>.</a:t>
            </a:r>
            <a:r>
              <a:rPr lang="en-US" altLang="en-US" sz="1000" dirty="0"/>
              <a:t> </a:t>
            </a:r>
            <a:r>
              <a:rPr lang="he-IL" sz="2000" dirty="0">
                <a:solidFill>
                  <a:srgbClr val="FF0000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35" b="30859"/>
          <a:stretch>
            <a:fillRect/>
          </a:stretch>
        </p:blipFill>
        <p:spPr bwMode="auto">
          <a:xfrm>
            <a:off x="0" y="0"/>
            <a:ext cx="12192000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627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/>
        </p:nvSpPr>
        <p:spPr>
          <a:xfrm>
            <a:off x="1279525" y="3193891"/>
            <a:ext cx="7507288" cy="13589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/>
          <a:p>
            <a:pPr marL="742950" lvl="1" indent="-285750" algn="r" defTabSz="914400" rtl="1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he-IL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1279525" y="5041900"/>
            <a:ext cx="7507288" cy="6270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/>
          <a:p>
            <a:pPr algn="r" defTabSz="914400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e-IL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1239678" y="1953715"/>
            <a:ext cx="7507288" cy="9096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/>
          <a:p>
            <a:pPr marL="742950" lvl="1" indent="-285750" algn="r" rtl="1">
              <a:buFont typeface="Arial" panose="020B0604020202020204" pitchFamily="34" charset="0"/>
              <a:buChar char="•"/>
              <a:defRPr/>
            </a:pPr>
            <a:r>
              <a:rPr lang="ar-SA" altLang="en-US" b="1" dirty="0">
                <a:solidFill>
                  <a:srgbClr val="222222"/>
                </a:solidFill>
                <a:latin typeface="inherit"/>
              </a:rPr>
              <a:t>ظاهرة الوحدة كظاهرة عالمية منتشرة في عصرنا. </a:t>
            </a:r>
          </a:p>
          <a:p>
            <a:pPr marL="742950" lvl="1" indent="-285750" algn="r" rtl="1">
              <a:buFont typeface="Arial" panose="020B0604020202020204" pitchFamily="34" charset="0"/>
              <a:buChar char="•"/>
              <a:defRPr/>
            </a:pPr>
            <a:r>
              <a:rPr lang="ar-SA" altLang="en-US" b="1" dirty="0">
                <a:solidFill>
                  <a:srgbClr val="222222"/>
                </a:solidFill>
                <a:latin typeface="inherit"/>
              </a:rPr>
              <a:t>خصائص ونطاق وأسباب الظاهرة.</a:t>
            </a:r>
          </a:p>
          <a:p>
            <a:pPr marL="742950" lvl="1" indent="-285750" algn="r" rtl="1">
              <a:buFont typeface="Arial" panose="020B0604020202020204" pitchFamily="34" charset="0"/>
              <a:buChar char="•"/>
              <a:defRPr/>
            </a:pPr>
            <a:r>
              <a:rPr lang="ar-SA" altLang="en-US" b="1" dirty="0">
                <a:solidFill>
                  <a:srgbClr val="222222"/>
                </a:solidFill>
                <a:latin typeface="inherit"/>
              </a:rPr>
              <a:t> السبل الممكنة للتعامل مع الظاهرة والحد منها</a:t>
            </a:r>
            <a:r>
              <a:rPr lang="en-US" altLang="en-US" dirty="0">
                <a:solidFill>
                  <a:srgbClr val="222222"/>
                </a:solidFill>
                <a:latin typeface="inherit"/>
                <a:cs typeface="Arial" panose="020B0604020202020204" pitchFamily="34" charset="0"/>
              </a:rPr>
              <a:t>.</a:t>
            </a:r>
            <a:r>
              <a:rPr lang="en-US" altLang="en-US" sz="800" dirty="0">
                <a:solidFill>
                  <a:schemeClr val="tx1"/>
                </a:solidFill>
              </a:rPr>
              <a:t> </a:t>
            </a: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457200" lvl="1" indent="0" algn="r" defTabSz="914400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e-IL" b="1" dirty="0">
                <a:solidFill>
                  <a:srgbClr val="44546A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</a:p>
        </p:txBody>
      </p:sp>
      <p:pic>
        <p:nvPicPr>
          <p:cNvPr id="1741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35" b="30859"/>
          <a:stretch>
            <a:fillRect/>
          </a:stretch>
        </p:blipFill>
        <p:spPr bwMode="auto">
          <a:xfrm>
            <a:off x="0" y="1023226"/>
            <a:ext cx="12192000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5" name="Group 1"/>
          <p:cNvGrpSpPr>
            <a:grpSpLocks/>
          </p:cNvGrpSpPr>
          <p:nvPr/>
        </p:nvGrpSpPr>
        <p:grpSpPr bwMode="auto">
          <a:xfrm>
            <a:off x="0" y="6705600"/>
            <a:ext cx="12192000" cy="152400"/>
            <a:chOff x="0" y="4978399"/>
            <a:chExt cx="12191999" cy="1393372"/>
          </a:xfrm>
        </p:grpSpPr>
        <p:sp>
          <p:nvSpPr>
            <p:cNvPr id="15" name="Rectangle 2"/>
            <p:cNvSpPr/>
            <p:nvPr/>
          </p:nvSpPr>
          <p:spPr>
            <a:xfrm>
              <a:off x="0" y="4978399"/>
              <a:ext cx="3309938" cy="13933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Rectangle 3"/>
            <p:cNvSpPr/>
            <p:nvPr/>
          </p:nvSpPr>
          <p:spPr>
            <a:xfrm>
              <a:off x="2452688" y="4978399"/>
              <a:ext cx="3309937" cy="139337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Rectangle 4"/>
            <p:cNvSpPr/>
            <p:nvPr/>
          </p:nvSpPr>
          <p:spPr>
            <a:xfrm>
              <a:off x="4078288" y="4978399"/>
              <a:ext cx="3309937" cy="1393372"/>
            </a:xfrm>
            <a:prstGeom prst="rect">
              <a:avLst/>
            </a:prstGeom>
            <a:solidFill>
              <a:srgbClr val="4CD4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he-IL" altLang="en-US" sz="2400" b="1">
                <a:solidFill>
                  <a:srgbClr val="002060"/>
                </a:solidFill>
              </a:endParaRPr>
            </a:p>
          </p:txBody>
        </p:sp>
        <p:sp>
          <p:nvSpPr>
            <p:cNvPr id="18" name="Rectangle 5"/>
            <p:cNvSpPr/>
            <p:nvPr/>
          </p:nvSpPr>
          <p:spPr>
            <a:xfrm>
              <a:off x="7264399" y="4978399"/>
              <a:ext cx="3309938" cy="139337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Rectangle 6"/>
            <p:cNvSpPr/>
            <p:nvPr/>
          </p:nvSpPr>
          <p:spPr>
            <a:xfrm>
              <a:off x="9347199" y="4978399"/>
              <a:ext cx="2844800" cy="1393372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0" name="מלבן 4"/>
          <p:cNvSpPr/>
          <p:nvPr/>
        </p:nvSpPr>
        <p:spPr>
          <a:xfrm>
            <a:off x="-65" y="280035"/>
            <a:ext cx="12192000" cy="7493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44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16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1988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60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rtl="1" eaLnBrk="1" hangingPunct="1">
              <a:defRPr/>
            </a:pPr>
            <a:r>
              <a:rPr lang="ar-SA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معرفة، مهارات وقيم</a:t>
            </a:r>
            <a:endParaRPr lang="he-IL" alt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24" name="מלבן 23"/>
          <p:cNvSpPr/>
          <p:nvPr/>
        </p:nvSpPr>
        <p:spPr>
          <a:xfrm>
            <a:off x="9120982" y="2011985"/>
            <a:ext cx="1941512" cy="85566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solidFill>
                  <a:prstClr val="white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معرفة</a:t>
            </a:r>
            <a:endParaRPr lang="he-IL" sz="3200" b="1" dirty="0">
              <a:solidFill>
                <a:prstClr val="white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25" name="מלבן 24"/>
          <p:cNvSpPr/>
          <p:nvPr/>
        </p:nvSpPr>
        <p:spPr>
          <a:xfrm>
            <a:off x="9132888" y="3319463"/>
            <a:ext cx="1917700" cy="83978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solidFill>
                  <a:prstClr val="white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مهارات</a:t>
            </a:r>
            <a:endParaRPr lang="he-IL" sz="3200" b="1" dirty="0">
              <a:solidFill>
                <a:prstClr val="white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26" name="מלבן 25"/>
          <p:cNvSpPr/>
          <p:nvPr/>
        </p:nvSpPr>
        <p:spPr>
          <a:xfrm>
            <a:off x="9120982" y="5031409"/>
            <a:ext cx="1917700" cy="7651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solidFill>
                  <a:prstClr val="white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قيم</a:t>
            </a:r>
            <a:endParaRPr lang="he-IL" sz="3200" b="1" dirty="0">
              <a:solidFill>
                <a:prstClr val="white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1935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2191935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88720" y="3352462"/>
            <a:ext cx="73182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b="1" dirty="0"/>
              <a:t>الإدراك: فهم الظاهرة وخصائصها ، تصورها ، القدرة على اتخاذ القرار ، استخلاص النتائج وتوضيح القيم.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b="1" dirty="0"/>
              <a:t>الشخصية: المبادرة ، إيجاد الفرص ، المشاركة ، المرونة العقلية.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b="1" dirty="0"/>
              <a:t> العلاقات الشخصية: الاستماع والخطاب والتعاطف والتعاون والعمل الجماعي. 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871135" y="214045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79525" y="5109260"/>
            <a:ext cx="74275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b="1" dirty="0"/>
              <a:t>الاهتمام ، التسامح ، التعاطف، المسؤولية ، الإنصاف ، حب الشخص ، التكافل الاجتماعي. </a:t>
            </a:r>
          </a:p>
        </p:txBody>
      </p:sp>
    </p:spTree>
    <p:extLst>
      <p:ext uri="{BB962C8B-B14F-4D97-AF65-F5344CB8AC3E}">
        <p14:creationId xmlns:p14="http://schemas.microsoft.com/office/powerpoint/2010/main" val="2692673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entagon 25"/>
          <p:cNvSpPr/>
          <p:nvPr/>
        </p:nvSpPr>
        <p:spPr bwMode="auto">
          <a:xfrm>
            <a:off x="0" y="4235450"/>
            <a:ext cx="6037263" cy="695325"/>
          </a:xfrm>
          <a:prstGeom prst="homePlat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700"/>
          </a:p>
        </p:txBody>
      </p:sp>
      <p:sp>
        <p:nvSpPr>
          <p:cNvPr id="18435" name="Text Placeholder 1"/>
          <p:cNvSpPr>
            <a:spLocks noGrp="1"/>
          </p:cNvSpPr>
          <p:nvPr>
            <p:ph type="body" sz="quarter" idx="10"/>
          </p:nvPr>
        </p:nvSpPr>
        <p:spPr bwMode="auto">
          <a:xfrm>
            <a:off x="0" y="630238"/>
            <a:ext cx="11572875" cy="100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ar-SA" altLang="en-US" sz="3600" b="1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ممكن اختيار إحدى الخيارات</a:t>
            </a:r>
            <a:endParaRPr lang="en-US" altLang="en-US" sz="1400" b="1">
              <a:solidFill>
                <a:srgbClr val="002060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pSp>
        <p:nvGrpSpPr>
          <p:cNvPr id="18436" name="Group 37"/>
          <p:cNvGrpSpPr>
            <a:grpSpLocks/>
          </p:cNvGrpSpPr>
          <p:nvPr/>
        </p:nvGrpSpPr>
        <p:grpSpPr bwMode="auto">
          <a:xfrm>
            <a:off x="0" y="3121025"/>
            <a:ext cx="8312150" cy="696913"/>
            <a:chOff x="-1" y="2684420"/>
            <a:chExt cx="7015557" cy="695785"/>
          </a:xfrm>
        </p:grpSpPr>
        <p:sp>
          <p:nvSpPr>
            <p:cNvPr id="16" name="Pentagon 24"/>
            <p:cNvSpPr/>
            <p:nvPr/>
          </p:nvSpPr>
          <p:spPr>
            <a:xfrm>
              <a:off x="558725" y="2684420"/>
              <a:ext cx="6456831" cy="695785"/>
            </a:xfrm>
            <a:prstGeom prst="homePlat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/>
            </a:p>
          </p:txBody>
        </p:sp>
        <p:sp>
          <p:nvSpPr>
            <p:cNvPr id="24" name="Pentagon 41"/>
            <p:cNvSpPr/>
            <p:nvPr/>
          </p:nvSpPr>
          <p:spPr>
            <a:xfrm>
              <a:off x="-1" y="2684420"/>
              <a:ext cx="5486766" cy="695785"/>
            </a:xfrm>
            <a:prstGeom prst="homePlate">
              <a:avLst/>
            </a:prstGeom>
            <a:gradFill>
              <a:gsLst>
                <a:gs pos="0">
                  <a:schemeClr val="accent4">
                    <a:lumMod val="85000"/>
                  </a:schemeClr>
                </a:gs>
                <a:gs pos="100000">
                  <a:schemeClr val="accent4">
                    <a:lumMod val="8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/>
            </a:p>
          </p:txBody>
        </p:sp>
      </p:grpSp>
      <p:grpSp>
        <p:nvGrpSpPr>
          <p:cNvPr id="18437" name="Group 34"/>
          <p:cNvGrpSpPr>
            <a:grpSpLocks/>
          </p:cNvGrpSpPr>
          <p:nvPr/>
        </p:nvGrpSpPr>
        <p:grpSpPr bwMode="auto">
          <a:xfrm>
            <a:off x="0" y="2144713"/>
            <a:ext cx="9661525" cy="695325"/>
            <a:chOff x="-2" y="1801632"/>
            <a:chExt cx="6269254" cy="695785"/>
          </a:xfrm>
        </p:grpSpPr>
        <p:sp>
          <p:nvSpPr>
            <p:cNvPr id="15" name="Pentagon 2"/>
            <p:cNvSpPr/>
            <p:nvPr/>
          </p:nvSpPr>
          <p:spPr>
            <a:xfrm>
              <a:off x="912676" y="1801632"/>
              <a:ext cx="5356576" cy="695785"/>
            </a:xfrm>
            <a:prstGeom prst="homePlat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/>
            </a:p>
          </p:txBody>
        </p:sp>
        <p:sp>
          <p:nvSpPr>
            <p:cNvPr id="23" name="Pentagon 40"/>
            <p:cNvSpPr/>
            <p:nvPr/>
          </p:nvSpPr>
          <p:spPr>
            <a:xfrm>
              <a:off x="-2" y="1801632"/>
              <a:ext cx="4714817" cy="695785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/>
            </a:p>
          </p:txBody>
        </p:sp>
      </p:grpSp>
      <p:sp>
        <p:nvSpPr>
          <p:cNvPr id="18438" name="TextBox 38"/>
          <p:cNvSpPr txBox="1">
            <a:spLocks noChangeArrowheads="1"/>
          </p:cNvSpPr>
          <p:nvPr/>
        </p:nvSpPr>
        <p:spPr bwMode="auto">
          <a:xfrm>
            <a:off x="350837" y="2303463"/>
            <a:ext cx="5686426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ko-KR" sz="2000" b="1" dirty="0">
                <a:solidFill>
                  <a:schemeClr val="bg1"/>
                </a:solidFill>
                <a:latin typeface="Gisha" panose="020B0502040204020203" pitchFamily="34" charset="-79"/>
                <a:ea typeface="Gulim" pitchFamily="34" charset="-127"/>
                <a:cs typeface="Gisha" panose="020B0502040204020203" pitchFamily="34" charset="-79"/>
              </a:rPr>
              <a:t>الخيار 1:اغنية </a:t>
            </a:r>
            <a:r>
              <a:rPr lang="en-US" altLang="ko-KR" sz="2000" b="1" dirty="0">
                <a:solidFill>
                  <a:schemeClr val="bg1"/>
                </a:solidFill>
                <a:latin typeface="Gisha" panose="020B0502040204020203" pitchFamily="34" charset="-79"/>
                <a:ea typeface="Gulim" pitchFamily="34" charset="-127"/>
                <a:cs typeface="Gisha" panose="020B0502040204020203" pitchFamily="34" charset="-79"/>
                <a:hlinkClick r:id="rId2" action="ppaction://hlinksldjump"/>
              </a:rPr>
              <a:t>All the lonely people</a:t>
            </a:r>
            <a:endParaRPr lang="ko-KR" altLang="en-US" sz="2000" b="1" dirty="0">
              <a:solidFill>
                <a:schemeClr val="bg1"/>
              </a:solidFill>
              <a:latin typeface="Gisha" panose="020B0502040204020203" pitchFamily="34" charset="-79"/>
              <a:ea typeface="Gulim" pitchFamily="34" charset="-127"/>
              <a:cs typeface="Gisha" panose="020B0502040204020203" pitchFamily="34" charset="-79"/>
            </a:endParaRPr>
          </a:p>
        </p:txBody>
      </p:sp>
      <p:sp>
        <p:nvSpPr>
          <p:cNvPr id="18439" name="מלבן 39"/>
          <p:cNvSpPr>
            <a:spLocks noChangeArrowheads="1"/>
          </p:cNvSpPr>
          <p:nvPr/>
        </p:nvSpPr>
        <p:spPr bwMode="auto">
          <a:xfrm>
            <a:off x="-1487488" y="3241675"/>
            <a:ext cx="4813301" cy="42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107000"/>
              </a:lnSpc>
              <a:spcAft>
                <a:spcPts val="800"/>
              </a:spcAft>
            </a:pPr>
            <a:r>
              <a:rPr lang="ar-SA" altLang="he-IL" sz="2000" b="1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الخيار </a:t>
            </a:r>
            <a:r>
              <a:rPr lang="he-IL" altLang="he-IL" sz="2000" b="1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2: </a:t>
            </a:r>
            <a:r>
              <a:rPr lang="ar-SA" altLang="he-IL" sz="2000" b="1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3" action="ppaction://hlinksldjump"/>
              </a:rPr>
              <a:t>فيديو العجوز</a:t>
            </a:r>
            <a:endParaRPr lang="en-US" altLang="he-IL" sz="2000" b="1" dirty="0">
              <a:solidFill>
                <a:schemeClr val="bg1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26" name="Rectangle 36">
            <a:hlinkClick r:id="rId4"/>
          </p:cNvPr>
          <p:cNvSpPr/>
          <p:nvPr/>
        </p:nvSpPr>
        <p:spPr>
          <a:xfrm>
            <a:off x="7265988" y="3276600"/>
            <a:ext cx="390525" cy="325438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sp>
        <p:nvSpPr>
          <p:cNvPr id="19" name="Oval 66">
            <a:hlinkClick r:id="rId5"/>
          </p:cNvPr>
          <p:cNvSpPr/>
          <p:nvPr/>
        </p:nvSpPr>
        <p:spPr>
          <a:xfrm rot="20700000">
            <a:off x="8801100" y="2286000"/>
            <a:ext cx="514350" cy="411163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0" name="מלבן 4"/>
          <p:cNvSpPr/>
          <p:nvPr/>
        </p:nvSpPr>
        <p:spPr>
          <a:xfrm>
            <a:off x="0" y="0"/>
            <a:ext cx="12192000" cy="749300"/>
          </a:xfrm>
          <a:prstGeom prst="rect">
            <a:avLst/>
          </a:prstGeom>
          <a:solidFill>
            <a:srgbClr val="259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44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16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1988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60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rtl="1" eaLnBrk="1" hangingPunct="1">
              <a:defRPr/>
            </a:pPr>
            <a:r>
              <a:rPr lang="ar-SA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الافتتاحية</a:t>
            </a:r>
            <a:endParaRPr lang="he-IL" alt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21" name="טבלה 20"/>
          <p:cNvGraphicFramePr>
            <a:graphicFrameLocks noGrp="1"/>
          </p:cNvGraphicFramePr>
          <p:nvPr/>
        </p:nvGraphicFramePr>
        <p:xfrm>
          <a:off x="10437813" y="877888"/>
          <a:ext cx="1522412" cy="5583237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1522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8787">
                <a:tc>
                  <a:txBody>
                    <a:bodyPr/>
                    <a:lstStyle/>
                    <a:p>
                      <a:pPr algn="ctr" rtl="1"/>
                      <a:endParaRPr lang="he-IL" sz="24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  <a:p>
                      <a:pPr algn="ctr" rtl="1"/>
                      <a:endParaRPr lang="he-IL" sz="24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91477" marR="91477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9941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cap="none" spc="0" dirty="0">
                          <a:ln w="0"/>
                          <a:solidFill>
                            <a:schemeClr val="bg2">
                              <a:lumMod val="50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6" action="ppaction://hlinksldjump"/>
                        </a:rPr>
                        <a:t>افتتاحية</a:t>
                      </a:r>
                      <a:r>
                        <a:rPr lang="he-IL" sz="2400" b="1" cap="none" spc="0" dirty="0">
                          <a:ln w="0"/>
                          <a:solidFill>
                            <a:schemeClr val="bg2">
                              <a:lumMod val="50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6" action="ppaction://hlinksldjump"/>
                        </a:rPr>
                        <a:t>:</a:t>
                      </a:r>
                    </a:p>
                    <a:p>
                      <a:pPr algn="ctr" rtl="1"/>
                      <a:r>
                        <a:rPr lang="ar-SA" sz="2400" b="1" cap="none" spc="0" baseline="0" dirty="0">
                          <a:ln w="0"/>
                          <a:solidFill>
                            <a:schemeClr val="bg2">
                              <a:lumMod val="50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تجربة عاطفية</a:t>
                      </a:r>
                      <a:endParaRPr lang="he-IL" sz="2400" b="1" cap="none" spc="0" dirty="0">
                        <a:ln w="0"/>
                        <a:solidFill>
                          <a:schemeClr val="bg2">
                            <a:lumMod val="50000"/>
                          </a:schemeClr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91468" marR="91468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9941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cap="none" spc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7" action="ppaction://hlinksldjump"/>
                        </a:rPr>
                        <a:t>العرض</a:t>
                      </a:r>
                      <a:r>
                        <a:rPr lang="he-IL" sz="2400" b="1" cap="none" spc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7" action="ppaction://hlinksldjump"/>
                        </a:rPr>
                        <a:t>:</a:t>
                      </a:r>
                      <a:r>
                        <a:rPr lang="he-IL" sz="2400" b="1" cap="none" spc="0" baseline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7" action="ppaction://hlinksldjump"/>
                        </a:rPr>
                        <a:t> </a:t>
                      </a:r>
                      <a:r>
                        <a:rPr lang="ar-SA" sz="2400" b="1" cap="none" spc="0" baseline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التجربة</a:t>
                      </a:r>
                      <a:endParaRPr lang="he-IL" sz="2400" b="1" cap="none" spc="0" dirty="0">
                        <a:ln w="0"/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91468" marR="91468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45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cap="none" spc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8" action="ppaction://hlinksldjump"/>
                        </a:rPr>
                        <a:t>الختام</a:t>
                      </a:r>
                      <a:r>
                        <a:rPr lang="he-IL" sz="2400" b="1" cap="none" spc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8" action="ppaction://hlinksldjump"/>
                        </a:rPr>
                        <a:t>:</a:t>
                      </a:r>
                    </a:p>
                    <a:p>
                      <a:pPr algn="ctr" rtl="1"/>
                      <a:r>
                        <a:rPr lang="ar-SA" sz="2400" b="1" cap="none" spc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تنفيذ وأداء</a:t>
                      </a:r>
                      <a:endParaRPr lang="he-IL" sz="2400" b="1" cap="none" spc="0" dirty="0">
                        <a:ln w="0"/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91468" marR="91468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חץ למטה 21"/>
          <p:cNvSpPr/>
          <p:nvPr/>
        </p:nvSpPr>
        <p:spPr>
          <a:xfrm rot="5400000">
            <a:off x="9745663" y="2357438"/>
            <a:ext cx="498475" cy="504825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 eaLnBrk="1" hangingPunct="1">
              <a:defRPr/>
            </a:pPr>
            <a:endParaRPr lang="he-IL">
              <a:solidFill>
                <a:prstClr val="white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pSp>
        <p:nvGrpSpPr>
          <p:cNvPr id="27" name="Group 36"/>
          <p:cNvGrpSpPr>
            <a:grpSpLocks/>
          </p:cNvGrpSpPr>
          <p:nvPr/>
        </p:nvGrpSpPr>
        <p:grpSpPr bwMode="auto">
          <a:xfrm>
            <a:off x="7938" y="4235451"/>
            <a:ext cx="4460789" cy="696912"/>
            <a:chOff x="68366" y="3277004"/>
            <a:chExt cx="4255169" cy="695785"/>
          </a:xfrm>
          <a:solidFill>
            <a:schemeClr val="accent2"/>
          </a:solidFill>
        </p:grpSpPr>
        <p:sp>
          <p:nvSpPr>
            <p:cNvPr id="28" name="Pentagon 25"/>
            <p:cNvSpPr/>
            <p:nvPr/>
          </p:nvSpPr>
          <p:spPr>
            <a:xfrm>
              <a:off x="1016887" y="3277004"/>
              <a:ext cx="3306648" cy="695785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/>
            </a:p>
          </p:txBody>
        </p:sp>
        <p:sp>
          <p:nvSpPr>
            <p:cNvPr id="29" name="Pentagon 42"/>
            <p:cNvSpPr/>
            <p:nvPr/>
          </p:nvSpPr>
          <p:spPr>
            <a:xfrm>
              <a:off x="68366" y="3277004"/>
              <a:ext cx="3135387" cy="695785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/>
            </a:p>
          </p:txBody>
        </p:sp>
      </p:grpSp>
      <p:sp>
        <p:nvSpPr>
          <p:cNvPr id="18457" name="מלבן 40"/>
          <p:cNvSpPr>
            <a:spLocks noChangeArrowheads="1"/>
          </p:cNvSpPr>
          <p:nvPr/>
        </p:nvSpPr>
        <p:spPr bwMode="auto">
          <a:xfrm>
            <a:off x="161925" y="4344988"/>
            <a:ext cx="4306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he-IL" sz="2000" b="1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الخيار</a:t>
            </a:r>
            <a:r>
              <a:rPr lang="he-IL" altLang="he-IL" sz="2000" b="1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3: </a:t>
            </a:r>
            <a:r>
              <a:rPr lang="ar-SA" altLang="he-IL" sz="2000" b="1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9" action="ppaction://hlinksldjump"/>
              </a:rPr>
              <a:t>نقاش - صور</a:t>
            </a:r>
            <a:endParaRPr lang="he-IL" altLang="he-IL" sz="2000" b="1" dirty="0">
              <a:solidFill>
                <a:schemeClr val="bg1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10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430" y="4307909"/>
            <a:ext cx="542561" cy="54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37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/>
              <a:t>بماذا شعرت أو فكرت عندما سمعت الأغنية؟</a:t>
            </a:r>
          </a:p>
          <a:p>
            <a:pPr algn="r" rtl="1"/>
            <a:r>
              <a:rPr lang="ar-SA" dirty="0"/>
              <a:t> ماذا في الأغنية أثار التماهي فيك؟</a:t>
            </a:r>
          </a:p>
          <a:p>
            <a:pPr algn="r" rtl="1"/>
            <a:r>
              <a:rPr lang="ar-SA" dirty="0"/>
              <a:t>ما الذي أثار المعارضة فيك؟ لماذا ا؟</a:t>
            </a:r>
          </a:p>
          <a:p>
            <a:pPr algn="r" rtl="1"/>
            <a:r>
              <a:rPr lang="ar-SA" dirty="0"/>
              <a:t>اختر سطرًا واحدًا في الأغنية يتحدث إليك ويوضح اختيارك.</a:t>
            </a:r>
          </a:p>
          <a:p>
            <a:pPr algn="r" rtl="1"/>
            <a:r>
              <a:rPr lang="ar-SA" dirty="0"/>
              <a:t> حسب الأغنية كيف تعرّف مفهوم الوحدة؟</a:t>
            </a:r>
          </a:p>
          <a:p>
            <a:pPr algn="r" rtl="1"/>
            <a:r>
              <a:rPr lang="ar-SA" dirty="0"/>
              <a:t> برأيك ، هل من المهم معالجة موضوع الوحدة؟ لماذا ا؟</a:t>
            </a:r>
            <a:endParaRPr lang="en-US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"/>
          <a:stretch/>
        </p:blipFill>
        <p:spPr>
          <a:xfrm>
            <a:off x="81280" y="91440"/>
            <a:ext cx="3860800" cy="66547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69412" y="773867"/>
            <a:ext cx="47500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altLang="ko-KR" sz="3600" b="1" dirty="0">
                <a:solidFill>
                  <a:schemeClr val="bg1"/>
                </a:solidFill>
                <a:latin typeface="Gisha" panose="020B0502040204020203" pitchFamily="34" charset="-79"/>
                <a:ea typeface="Gulim" pitchFamily="34" charset="-127"/>
                <a:cs typeface="Gisha" panose="020B0502040204020203" pitchFamily="34" charset="-79"/>
                <a:hlinkClick r:id="rId3" action="ppaction://hlinksldjump"/>
              </a:rPr>
              <a:t>All the lonely people</a:t>
            </a:r>
            <a:endParaRPr lang="ko-KR" altLang="en-US" sz="3600" b="1" dirty="0">
              <a:solidFill>
                <a:schemeClr val="bg1"/>
              </a:solidFill>
              <a:latin typeface="Gisha" panose="020B0502040204020203" pitchFamily="34" charset="-79"/>
              <a:ea typeface="Gulim" pitchFamily="34" charset="-127"/>
              <a:cs typeface="Gisha" panose="020B0502040204020203" pitchFamily="34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946640" y="508000"/>
            <a:ext cx="1407160" cy="91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1</a:t>
            </a:r>
            <a:endParaRPr lang="en-US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roadway" panose="04040905080B02020502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83040" y="6299517"/>
            <a:ext cx="3108960" cy="558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hlinkClick r:id="rId4" action="ppaction://hlinksldjump"/>
              </a:rPr>
              <a:t>كلمات الأغنية بالعربي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667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0"/>
            <a:ext cx="6553200" cy="6858000"/>
          </a:xfr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"/>
          <a:stretch/>
        </p:blipFill>
        <p:spPr>
          <a:xfrm>
            <a:off x="0" y="0"/>
            <a:ext cx="386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5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/>
              <a:t>فيديو العجوز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SA" dirty="0"/>
              <a:t>نقاش</a:t>
            </a:r>
          </a:p>
          <a:p>
            <a:pPr algn="r" rtl="1"/>
            <a:r>
              <a:rPr lang="ar-SA" dirty="0"/>
              <a:t> لماذا أحببت الفيديو؟</a:t>
            </a:r>
          </a:p>
          <a:p>
            <a:pPr algn="r" rtl="1"/>
            <a:r>
              <a:rPr lang="ar-SA" dirty="0"/>
              <a:t> لماذا لم تحبه؟ ما الذي ازعجك؟</a:t>
            </a:r>
          </a:p>
          <a:p>
            <a:pPr algn="r" rtl="1"/>
            <a:r>
              <a:rPr lang="ar-SA" dirty="0"/>
              <a:t> ما هي القيم التي تعتقد أنها تنعكس في الفيديو؟</a:t>
            </a:r>
          </a:p>
          <a:p>
            <a:pPr algn="r" rtl="1"/>
            <a:r>
              <a:rPr lang="ar-SA" dirty="0"/>
              <a:t> كيف تحدد مفهوم الوحدة حسب الفيديو؟</a:t>
            </a:r>
          </a:p>
          <a:p>
            <a:pPr algn="r" rtl="1"/>
            <a:r>
              <a:rPr lang="ar-SA" dirty="0"/>
              <a:t> كيف ترتبط القضية بالمراهقين؟</a:t>
            </a:r>
          </a:p>
          <a:p>
            <a:pPr algn="r" rtl="1"/>
            <a:r>
              <a:rPr lang="ar-SA" dirty="0"/>
              <a:t> في رأيك ، هل من المهم معالجة الموضوع؟ لماذا ا؟</a:t>
            </a:r>
            <a:endParaRPr lang="en-US" dirty="0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"/>
          <a:stretch/>
        </p:blipFill>
        <p:spPr>
          <a:xfrm>
            <a:off x="81280" y="975360"/>
            <a:ext cx="4084320" cy="4775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650220" y="5945802"/>
            <a:ext cx="1407160" cy="91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2</a:t>
            </a:r>
            <a:endParaRPr lang="en-US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roadway" panose="04040905080B020205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071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864" y="0"/>
            <a:ext cx="12253864" cy="68580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" y="4704080"/>
            <a:ext cx="3317583" cy="22250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1488420" y="-375920"/>
            <a:ext cx="1407160" cy="91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3</a:t>
            </a:r>
            <a:endParaRPr lang="en-US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roadway" panose="04040905080B020205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100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Placeholder 1"/>
          <p:cNvSpPr>
            <a:spLocks noGrp="1"/>
          </p:cNvSpPr>
          <p:nvPr>
            <p:ph type="body" sz="quarter" idx="10"/>
          </p:nvPr>
        </p:nvSpPr>
        <p:spPr bwMode="auto">
          <a:xfrm>
            <a:off x="53975" y="623888"/>
            <a:ext cx="11572875" cy="1000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ar-SA" altLang="en-US" sz="2800" b="1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ممكن اختيار إحدى الخيارات</a:t>
            </a:r>
            <a:endParaRPr lang="en-US" altLang="en-US" sz="1100" b="1">
              <a:solidFill>
                <a:srgbClr val="002060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pSp>
        <p:nvGrpSpPr>
          <p:cNvPr id="22531" name="Group 37"/>
          <p:cNvGrpSpPr>
            <a:grpSpLocks/>
          </p:cNvGrpSpPr>
          <p:nvPr/>
        </p:nvGrpSpPr>
        <p:grpSpPr bwMode="auto">
          <a:xfrm>
            <a:off x="-12700" y="3197628"/>
            <a:ext cx="9007475" cy="696912"/>
            <a:chOff x="-1" y="2684420"/>
            <a:chExt cx="7024843" cy="695785"/>
          </a:xfrm>
        </p:grpSpPr>
        <p:sp>
          <p:nvSpPr>
            <p:cNvPr id="16" name="Pentagon 24"/>
            <p:cNvSpPr/>
            <p:nvPr/>
          </p:nvSpPr>
          <p:spPr>
            <a:xfrm>
              <a:off x="912461" y="2684420"/>
              <a:ext cx="6112381" cy="695785"/>
            </a:xfrm>
            <a:prstGeom prst="homePlat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/>
            </a:p>
          </p:txBody>
        </p:sp>
        <p:sp>
          <p:nvSpPr>
            <p:cNvPr id="24" name="Pentagon 41"/>
            <p:cNvSpPr/>
            <p:nvPr/>
          </p:nvSpPr>
          <p:spPr>
            <a:xfrm>
              <a:off x="-1" y="2684420"/>
              <a:ext cx="5480962" cy="695785"/>
            </a:xfrm>
            <a:prstGeom prst="homePlate">
              <a:avLst/>
            </a:prstGeom>
            <a:gradFill>
              <a:gsLst>
                <a:gs pos="0">
                  <a:schemeClr val="accent4">
                    <a:lumMod val="85000"/>
                  </a:schemeClr>
                </a:gs>
                <a:gs pos="100000">
                  <a:schemeClr val="accent4">
                    <a:lumMod val="8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 dirty="0"/>
            </a:p>
          </p:txBody>
        </p:sp>
      </p:grpSp>
      <p:grpSp>
        <p:nvGrpSpPr>
          <p:cNvPr id="22532" name="Group 34"/>
          <p:cNvGrpSpPr>
            <a:grpSpLocks/>
          </p:cNvGrpSpPr>
          <p:nvPr/>
        </p:nvGrpSpPr>
        <p:grpSpPr bwMode="auto">
          <a:xfrm>
            <a:off x="-15875" y="1997075"/>
            <a:ext cx="10366375" cy="695325"/>
            <a:chOff x="-1" y="1801632"/>
            <a:chExt cx="7195559" cy="695785"/>
          </a:xfrm>
        </p:grpSpPr>
        <p:sp>
          <p:nvSpPr>
            <p:cNvPr id="15" name="Pentagon 2"/>
            <p:cNvSpPr/>
            <p:nvPr/>
          </p:nvSpPr>
          <p:spPr>
            <a:xfrm>
              <a:off x="913494" y="1801632"/>
              <a:ext cx="6282064" cy="695785"/>
            </a:xfrm>
            <a:prstGeom prst="homePlat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/>
            </a:p>
          </p:txBody>
        </p:sp>
        <p:sp>
          <p:nvSpPr>
            <p:cNvPr id="23" name="Pentagon 40"/>
            <p:cNvSpPr/>
            <p:nvPr/>
          </p:nvSpPr>
          <p:spPr>
            <a:xfrm>
              <a:off x="-1" y="1801632"/>
              <a:ext cx="5956997" cy="695785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/>
            </a:p>
          </p:txBody>
        </p:sp>
      </p:grpSp>
      <p:grpSp>
        <p:nvGrpSpPr>
          <p:cNvPr id="22533" name="Group 36"/>
          <p:cNvGrpSpPr>
            <a:grpSpLocks/>
          </p:cNvGrpSpPr>
          <p:nvPr/>
        </p:nvGrpSpPr>
        <p:grpSpPr bwMode="auto">
          <a:xfrm>
            <a:off x="-77629" y="4275942"/>
            <a:ext cx="7381875" cy="696913"/>
            <a:chOff x="68366" y="3277004"/>
            <a:chExt cx="4255169" cy="695785"/>
          </a:xfrm>
        </p:grpSpPr>
        <p:sp>
          <p:nvSpPr>
            <p:cNvPr id="17" name="Pentagon 25"/>
            <p:cNvSpPr/>
            <p:nvPr/>
          </p:nvSpPr>
          <p:spPr>
            <a:xfrm>
              <a:off x="1017315" y="3277004"/>
              <a:ext cx="3306220" cy="695785"/>
            </a:xfrm>
            <a:prstGeom prst="homePlat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/>
            </a:p>
          </p:txBody>
        </p:sp>
        <p:sp>
          <p:nvSpPr>
            <p:cNvPr id="25" name="Pentagon 42"/>
            <p:cNvSpPr/>
            <p:nvPr/>
          </p:nvSpPr>
          <p:spPr>
            <a:xfrm>
              <a:off x="68366" y="3277004"/>
              <a:ext cx="3545974" cy="695785"/>
            </a:xfrm>
            <a:prstGeom prst="homePlate">
              <a:avLst/>
            </a:prstGeom>
            <a:gradFill>
              <a:gsLst>
                <a:gs pos="0">
                  <a:schemeClr val="accent3">
                    <a:lumMod val="85000"/>
                  </a:schemeClr>
                </a:gs>
                <a:gs pos="100000">
                  <a:schemeClr val="accent3">
                    <a:lumMod val="8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/>
            </a:p>
          </p:txBody>
        </p:sp>
      </p:grpSp>
      <p:sp>
        <p:nvSpPr>
          <p:cNvPr id="22534" name="TextBox 38"/>
          <p:cNvSpPr txBox="1">
            <a:spLocks noChangeArrowheads="1"/>
          </p:cNvSpPr>
          <p:nvPr/>
        </p:nvSpPr>
        <p:spPr bwMode="auto">
          <a:xfrm>
            <a:off x="818356" y="4279287"/>
            <a:ext cx="5775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ko-KR" sz="2000" b="1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الخيار</a:t>
            </a:r>
            <a:r>
              <a:rPr lang="he-IL" altLang="ko-KR" sz="2000" b="1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3: </a:t>
            </a:r>
            <a:r>
              <a:rPr lang="ar-SA" altLang="ko-KR" sz="2000" b="1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بطاقات</a:t>
            </a:r>
            <a:endParaRPr lang="ko-KR" altLang="en-US" sz="2000" b="1" dirty="0">
              <a:solidFill>
                <a:schemeClr val="bg1"/>
              </a:solidFill>
              <a:latin typeface="Gisha" panose="020B0502040204020203" pitchFamily="34" charset="-79"/>
              <a:ea typeface="Gulim" pitchFamily="34" charset="-127"/>
              <a:cs typeface="Gisha" panose="020B0502040204020203" pitchFamily="34" charset="-79"/>
            </a:endParaRPr>
          </a:p>
        </p:txBody>
      </p:sp>
      <p:sp>
        <p:nvSpPr>
          <p:cNvPr id="22535" name="מלבן 40"/>
          <p:cNvSpPr>
            <a:spLocks noChangeArrowheads="1"/>
          </p:cNvSpPr>
          <p:nvPr/>
        </p:nvSpPr>
        <p:spPr bwMode="auto">
          <a:xfrm>
            <a:off x="271463" y="2144713"/>
            <a:ext cx="6142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he-IL" sz="2000" b="1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2" action="ppaction://hlinksldjump"/>
              </a:rPr>
              <a:t>الخيار </a:t>
            </a:r>
            <a:r>
              <a:rPr lang="he-IL" altLang="he-IL" sz="2000" b="1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2" action="ppaction://hlinksldjump"/>
              </a:rPr>
              <a:t>1: </a:t>
            </a:r>
            <a:r>
              <a:rPr lang="ar-SA" altLang="he-IL" b="1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3" action="ppaction://hlinksldjump"/>
              </a:rPr>
              <a:t>ما هي الوحدة – ورشة </a:t>
            </a:r>
            <a:endParaRPr lang="he-IL" altLang="he-IL" sz="2000" b="1" dirty="0">
              <a:solidFill>
                <a:schemeClr val="bg1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20" name="Rectangle 16"/>
          <p:cNvSpPr/>
          <p:nvPr/>
        </p:nvSpPr>
        <p:spPr>
          <a:xfrm rot="2700000">
            <a:off x="6340713" y="4327297"/>
            <a:ext cx="390525" cy="592137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700"/>
          </a:p>
        </p:txBody>
      </p:sp>
      <p:sp>
        <p:nvSpPr>
          <p:cNvPr id="22538" name="מלבן 40"/>
          <p:cNvSpPr>
            <a:spLocks noChangeArrowheads="1"/>
          </p:cNvSpPr>
          <p:nvPr/>
        </p:nvSpPr>
        <p:spPr bwMode="auto">
          <a:xfrm>
            <a:off x="1670049" y="3267714"/>
            <a:ext cx="5241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he-IL" sz="2000" b="1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4" action="ppaction://hlinksldjump"/>
              </a:rPr>
              <a:t>الخيار </a:t>
            </a:r>
            <a:r>
              <a:rPr lang="he-IL" altLang="he-IL" sz="2000" b="1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4" action="ppaction://hlinksldjump"/>
              </a:rPr>
              <a:t> 2: </a:t>
            </a:r>
            <a:r>
              <a:rPr lang="ar-SA" altLang="he-IL" sz="2000" b="1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4" action="ppaction://hlinksldjump"/>
              </a:rPr>
              <a:t>فيلم </a:t>
            </a:r>
            <a:endParaRPr lang="he-IL" altLang="he-IL" sz="2000" b="1" dirty="0">
              <a:solidFill>
                <a:schemeClr val="bg1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28" name="טבלה 27"/>
          <p:cNvGraphicFramePr>
            <a:graphicFrameLocks noGrp="1"/>
          </p:cNvGraphicFramePr>
          <p:nvPr/>
        </p:nvGraphicFramePr>
        <p:xfrm>
          <a:off x="10445750" y="828675"/>
          <a:ext cx="1516063" cy="5583239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1516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8788">
                <a:tc>
                  <a:txBody>
                    <a:bodyPr/>
                    <a:lstStyle/>
                    <a:p>
                      <a:pPr algn="ctr" rtl="1"/>
                      <a:endParaRPr lang="he-IL" sz="2400" b="1" cap="none" spc="0" dirty="0">
                        <a:ln w="0"/>
                        <a:solidFill>
                          <a:schemeClr val="bg2">
                            <a:lumMod val="50000"/>
                          </a:schemeClr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  <a:p>
                      <a:pPr algn="ctr" rtl="1"/>
                      <a:endParaRPr lang="he-IL" sz="2400" b="1" cap="none" spc="0" dirty="0">
                        <a:ln w="0"/>
                        <a:solidFill>
                          <a:schemeClr val="bg2">
                            <a:lumMod val="50000"/>
                          </a:schemeClr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91446" marR="91446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9941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cap="none" spc="0" dirty="0">
                          <a:ln w="0"/>
                          <a:solidFill>
                            <a:schemeClr val="bg2">
                              <a:lumMod val="50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5" action="ppaction://hlinksldjump"/>
                        </a:rPr>
                        <a:t>افتتاحية</a:t>
                      </a:r>
                      <a:r>
                        <a:rPr lang="he-IL" sz="2400" b="1" cap="none" spc="0" dirty="0">
                          <a:ln w="0"/>
                          <a:solidFill>
                            <a:schemeClr val="bg2">
                              <a:lumMod val="50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5" action="ppaction://hlinksldjump"/>
                        </a:rPr>
                        <a:t>:</a:t>
                      </a:r>
                    </a:p>
                    <a:p>
                      <a:pPr algn="ctr" rtl="1"/>
                      <a:r>
                        <a:rPr lang="ar-SA" sz="2400" b="1" cap="none" spc="0" baseline="0" dirty="0">
                          <a:ln w="0"/>
                          <a:solidFill>
                            <a:schemeClr val="bg2">
                              <a:lumMod val="50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تجربة عاطفية</a:t>
                      </a:r>
                      <a:endParaRPr lang="he-IL" sz="2400" b="1" cap="none" spc="0" dirty="0">
                        <a:ln w="0"/>
                        <a:solidFill>
                          <a:schemeClr val="bg2">
                            <a:lumMod val="50000"/>
                          </a:schemeClr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91468" marR="91468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9941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cap="none" spc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3" action="ppaction://hlinksldjump"/>
                        </a:rPr>
                        <a:t>العرض</a:t>
                      </a:r>
                      <a:r>
                        <a:rPr lang="he-IL" sz="2400" b="1" cap="none" spc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3" action="ppaction://hlinksldjump"/>
                        </a:rPr>
                        <a:t>:</a:t>
                      </a:r>
                      <a:r>
                        <a:rPr lang="he-IL" sz="2400" b="1" cap="none" spc="0" baseline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3" action="ppaction://hlinksldjump"/>
                        </a:rPr>
                        <a:t> </a:t>
                      </a:r>
                      <a:r>
                        <a:rPr lang="ar-SA" sz="2400" b="1" cap="none" spc="0" baseline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التجربة</a:t>
                      </a:r>
                      <a:endParaRPr lang="he-IL" sz="2400" b="1" cap="none" spc="0" dirty="0">
                        <a:ln w="0"/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91468" marR="91468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4569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cap="none" spc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6" action="ppaction://hlinksldjump"/>
                        </a:rPr>
                        <a:t>الختام</a:t>
                      </a:r>
                      <a:r>
                        <a:rPr lang="he-IL" sz="2400" b="1" cap="none" spc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6" action="ppaction://hlinksldjump"/>
                        </a:rPr>
                        <a:t>:</a:t>
                      </a:r>
                    </a:p>
                    <a:p>
                      <a:pPr algn="ctr" rtl="1"/>
                      <a:r>
                        <a:rPr lang="ar-SA" sz="2400" b="1" cap="none" spc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تنفيذ وأداء</a:t>
                      </a:r>
                      <a:endParaRPr lang="he-IL" sz="2400" b="1" cap="none" spc="0" dirty="0">
                        <a:ln w="0"/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91468" marR="91468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9" name="חץ למטה 28"/>
          <p:cNvSpPr/>
          <p:nvPr/>
        </p:nvSpPr>
        <p:spPr>
          <a:xfrm rot="5400000">
            <a:off x="9753600" y="3851275"/>
            <a:ext cx="498475" cy="504825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>
              <a:defRPr/>
            </a:pPr>
            <a:endParaRPr lang="he-IL">
              <a:solidFill>
                <a:prstClr val="white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30" name="מלבן 4"/>
          <p:cNvSpPr/>
          <p:nvPr/>
        </p:nvSpPr>
        <p:spPr>
          <a:xfrm>
            <a:off x="0" y="0"/>
            <a:ext cx="12192000" cy="749300"/>
          </a:xfrm>
          <a:prstGeom prst="rect">
            <a:avLst/>
          </a:prstGeom>
          <a:solidFill>
            <a:srgbClr val="259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44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16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1988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60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rtl="1" eaLnBrk="1" hangingPunct="1">
              <a:defRPr/>
            </a:pPr>
            <a:r>
              <a:rPr lang="ar-SA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عرض الفعالية</a:t>
            </a:r>
            <a:endParaRPr lang="he-IL" alt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pic>
        <p:nvPicPr>
          <p:cNvPr id="31" name="תמונה 30"/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107" y="3196459"/>
            <a:ext cx="542561" cy="542561"/>
          </a:xfrm>
          <a:prstGeom prst="rect">
            <a:avLst/>
          </a:prstGeom>
        </p:spPr>
      </p:pic>
      <p:sp>
        <p:nvSpPr>
          <p:cNvPr id="26" name="Block Arc 41"/>
          <p:cNvSpPr/>
          <p:nvPr/>
        </p:nvSpPr>
        <p:spPr>
          <a:xfrm>
            <a:off x="9215437" y="2082505"/>
            <a:ext cx="427038" cy="549275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7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930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74160" y="572760"/>
            <a:ext cx="77927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400" dirty="0"/>
              <a:t>يكتب المربي على السبورة الموضوع: ظاهرة الشعور بالوحدة في الوقت الحاضر </a:t>
            </a:r>
          </a:p>
          <a:p>
            <a:pPr algn="r" rtl="1"/>
            <a:r>
              <a:rPr lang="ar-SA" sz="2400" dirty="0"/>
              <a:t>يطلب المربي من الطلاب استخدام هواتفهم للبحث في الموضوع في مجموعات. </a:t>
            </a:r>
          </a:p>
          <a:p>
            <a:pPr algn="r" rtl="1"/>
            <a:r>
              <a:rPr lang="ar-SA" sz="2400" dirty="0"/>
              <a:t>يتم عمل نقاش صغير في المجموعات. </a:t>
            </a:r>
          </a:p>
          <a:p>
            <a:pPr algn="r" rtl="1"/>
            <a:r>
              <a:rPr lang="ar-SA" sz="2400" dirty="0"/>
              <a:t>اسئلة موجهة: </a:t>
            </a:r>
          </a:p>
          <a:p>
            <a:pPr algn="r" rtl="1"/>
            <a:r>
              <a:rPr lang="ar-SA" sz="2400" dirty="0"/>
              <a:t>ماذا تعرف عن الموضوع؟ أين يلتقي كل واحد منكم؟</a:t>
            </a:r>
          </a:p>
          <a:p>
            <a:pPr algn="r" rtl="1"/>
            <a:r>
              <a:rPr lang="ar-SA" sz="2400" dirty="0"/>
              <a:t>• هل تعتقد أنه من المهم مناقشة الموضوع؟ لماذا ا؟</a:t>
            </a:r>
          </a:p>
          <a:p>
            <a:pPr algn="r" rtl="1"/>
            <a:r>
              <a:rPr lang="ar-SA" sz="2400" dirty="0"/>
              <a:t>• ما رأيك هو سبب هذه الظاهرة؟</a:t>
            </a:r>
          </a:p>
          <a:p>
            <a:pPr algn="r" rtl="1"/>
            <a:r>
              <a:rPr lang="ar-SA" sz="2400" dirty="0"/>
              <a:t>• شارك الأمثلة ذات الصلة التي تعرفها.</a:t>
            </a:r>
          </a:p>
          <a:p>
            <a:pPr algn="r" rtl="1"/>
            <a:r>
              <a:rPr lang="ar-SA" sz="2400" dirty="0"/>
              <a:t>• ما هي استنتاجاتك من المناقشة؟</a:t>
            </a:r>
          </a:p>
          <a:p>
            <a:pPr algn="r" rtl="1"/>
            <a:r>
              <a:rPr lang="ar-SA" sz="2400" dirty="0"/>
              <a:t>• ما الذي يمكن فعله للتعامل مع الظاهرة والحد منها - على المستوى الشخصي والاجتماعي؟</a:t>
            </a:r>
          </a:p>
          <a:p>
            <a:pPr algn="r" rtl="1"/>
            <a:r>
              <a:rPr lang="ar-SA" sz="2400" dirty="0"/>
              <a:t>اقترح مبادرات عملية. </a:t>
            </a:r>
          </a:p>
          <a:p>
            <a:pPr algn="r" rtl="1"/>
            <a:r>
              <a:rPr lang="ar-SA" sz="2400" dirty="0"/>
              <a:t>كل مجموعة تقوم بعمل ملصق أو بطاقة أو نشرة تتعلق بالموضوع.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8960" y="416560"/>
            <a:ext cx="1407160" cy="91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1</a:t>
            </a:r>
          </a:p>
          <a:p>
            <a:pPr algn="ctr"/>
            <a:r>
              <a:rPr lang="ar-SA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ورشة</a:t>
            </a:r>
            <a:endParaRPr lang="en-US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roadway" panose="04040905080B020205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548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680960" y="1071837"/>
            <a:ext cx="4511040" cy="6866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SA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     - اعرض مقطعي الفيديو</a:t>
            </a:r>
            <a:endParaRPr lang="en-US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roadway" panose="04040905080B02020502" pitchFamily="82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33121" y="2538257"/>
            <a:ext cx="11358879" cy="40370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altLang="en-US" sz="2400" dirty="0">
                <a:solidFill>
                  <a:srgbClr val="222222"/>
                </a:solidFill>
                <a:latin typeface="inherit"/>
              </a:rPr>
              <a:t> ما هو الفيديو المفضل لديك؟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altLang="en-US" sz="2400" dirty="0">
                <a:solidFill>
                  <a:srgbClr val="222222"/>
                </a:solidFill>
                <a:latin typeface="inherit"/>
              </a:rPr>
              <a:t>• في أي من مقاطع الفيديو تعتقد أن المشغل أو الموسيقيين استمتعوا أكثر؟ ما الذي حاولت بجهد أكبر من أجله؟ لماذا ا؟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altLang="en-US" sz="2400" dirty="0">
                <a:solidFill>
                  <a:srgbClr val="222222"/>
                </a:solidFill>
                <a:latin typeface="inherit"/>
              </a:rPr>
              <a:t>• هل تعتقد أنه من الأفضل اللعب بمفردك أو أن تكون جزءًا من أوركسترا؟ ما هي إيجابيات وسلبيات كل منها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altLang="en-US" sz="2400" dirty="0">
                <a:solidFill>
                  <a:srgbClr val="222222"/>
                </a:solidFill>
                <a:latin typeface="inherit"/>
              </a:rPr>
              <a:t>إمكانيه؟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altLang="en-US" sz="2400" dirty="0">
                <a:solidFill>
                  <a:srgbClr val="222222"/>
                </a:solidFill>
                <a:latin typeface="inherit"/>
              </a:rPr>
              <a:t>• لماذا احببت الفيديو؟ لماذا لم تحبه؟ ما الذي ازعجك؟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altLang="en-US" sz="2400" dirty="0">
                <a:solidFill>
                  <a:srgbClr val="222222"/>
                </a:solidFill>
                <a:latin typeface="inherit"/>
              </a:rPr>
              <a:t>• ما هي القيم التي تعتقد أنها تنعكس في الفيديو؟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altLang="en-US" sz="2400" dirty="0">
                <a:solidFill>
                  <a:srgbClr val="222222"/>
                </a:solidFill>
                <a:latin typeface="inherit"/>
              </a:rPr>
              <a:t>• هل هناك علاقة بين الرسائل التي تظهر في الأفلام وظاهرة الوحدة؟ التفاصيل.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altLang="en-US" sz="2400" dirty="0">
                <a:solidFill>
                  <a:srgbClr val="222222"/>
                </a:solidFill>
                <a:latin typeface="inherit"/>
              </a:rPr>
              <a:t>• كيف ترتبط هذه القضية بالمراهقين؟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altLang="en-US" sz="2400" dirty="0">
                <a:solidFill>
                  <a:srgbClr val="222222"/>
                </a:solidFill>
                <a:latin typeface="inherit"/>
              </a:rPr>
              <a:t>• هل قدرة المراهقين على الحد من هذه الظاهرة؟ إذا كان الأمر كذلك ، فكيف؟ إذا لم يكن كذلك ، فلماذا؟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altLang="en-US" sz="2400" dirty="0">
                <a:solidFill>
                  <a:srgbClr val="222222"/>
                </a:solidFill>
                <a:latin typeface="inherit"/>
              </a:rPr>
              <a:t>• هل من المهم التعامل مع الموضوع؟ لماذا ا؟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altLang="en-US" sz="2400" dirty="0">
                <a:solidFill>
                  <a:srgbClr val="222222"/>
                </a:solidFill>
                <a:latin typeface="inherit"/>
              </a:rPr>
              <a:t>• ما الذي قد يمنعنا من اتخاذ إجراءات للحد من هذه الظاهرة؟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757603" y="1665369"/>
            <a:ext cx="3424237" cy="13309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r" rtl="1">
              <a:buAutoNum type="arabicPeriod"/>
            </a:pPr>
            <a:r>
              <a:rPr lang="ar-SA" dirty="0">
                <a:hlinkClick r:id="rId2"/>
              </a:rPr>
              <a:t>سولو</a:t>
            </a:r>
            <a:endParaRPr lang="ar-SA" dirty="0"/>
          </a:p>
          <a:p>
            <a:pPr marL="342900" indent="-342900" algn="r" rtl="1">
              <a:buAutoNum type="arabicPeriod"/>
            </a:pPr>
            <a:r>
              <a:rPr lang="ar-SA" dirty="0">
                <a:hlinkClick r:id="rId3"/>
              </a:rPr>
              <a:t>دافيد جاريت</a:t>
            </a:r>
            <a:endParaRPr lang="ar-SA" dirty="0"/>
          </a:p>
          <a:p>
            <a:pPr marL="342900" indent="-342900" algn="r" rtl="1">
              <a:buAutoNum type="arabicPeriod"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1040" y="426720"/>
            <a:ext cx="160933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2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94503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pPr algn="r" rtl="1"/>
            <a:r>
              <a:rPr lang="ar-SA" dirty="0"/>
              <a:t> بطاقات 3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3520" y="1305342"/>
            <a:ext cx="111455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400" b="1" dirty="0"/>
              <a:t>الجزء أ </a:t>
            </a:r>
            <a:r>
              <a:rPr lang="ar-SA" sz="2400" dirty="0"/>
              <a:t>- يتلقى كل مشارك ثلاث بطاقات صغيرة بألوان مختلفة: الأزرق والأحمر والأصفر.</a:t>
            </a:r>
          </a:p>
          <a:p>
            <a:pPr algn="r" rtl="1"/>
            <a:r>
              <a:rPr lang="ar-SA" sz="2400" dirty="0"/>
              <a:t>يطلب المربي من الجميع إغلاق أعينهم لبضع لحظات ومحاولة تذكر اللقاء الذي مروا به مع شخص واحد أو مع</a:t>
            </a:r>
          </a:p>
          <a:p>
            <a:pPr algn="r" rtl="1"/>
            <a:r>
              <a:rPr lang="ar-SA" sz="2400" dirty="0"/>
              <a:t>تجربة الشعور بالوحدة خلال حياتهم.</a:t>
            </a:r>
          </a:p>
          <a:p>
            <a:pPr algn="r" rtl="1"/>
            <a:r>
              <a:rPr lang="ar-SA" sz="2400" dirty="0"/>
              <a:t>يطلب المربي كتابة الملاحظات ببضع كلمات (ليست هناك حاجة لوصف الموقف) </a:t>
            </a:r>
          </a:p>
          <a:p>
            <a:pPr algn="r" rtl="1"/>
            <a:endParaRPr lang="ar-SA" sz="2400" dirty="0"/>
          </a:p>
          <a:p>
            <a:pPr algn="r" rtl="1"/>
            <a:r>
              <a:rPr lang="ar-SA" sz="2400" dirty="0"/>
              <a:t>في الورقة الزرقاء - ما الذي كان يفكر فيه الشخص الوحيد في تلك اللحظة؟</a:t>
            </a:r>
          </a:p>
          <a:p>
            <a:pPr algn="r" rtl="1"/>
            <a:r>
              <a:rPr lang="ar-SA" sz="2400" dirty="0"/>
              <a:t>في الورقة الحمراء - كيف شعر في تلك اللحظة برأيك؟</a:t>
            </a:r>
          </a:p>
          <a:p>
            <a:pPr algn="r" rtl="1"/>
            <a:r>
              <a:rPr lang="ar-SA" sz="2400" dirty="0"/>
              <a:t>في الورقة الصفراء - كيف تصرف؟</a:t>
            </a:r>
          </a:p>
          <a:p>
            <a:pPr algn="r" rtl="1"/>
            <a:r>
              <a:rPr lang="ar-SA" sz="2400" b="1" dirty="0"/>
              <a:t>الجزء ب </a:t>
            </a:r>
            <a:r>
              <a:rPr lang="ar-SA" sz="2400" dirty="0"/>
              <a:t>– يقوم المربي  بوضع الملاحظات حسب الألوان على الأرض وبالتالي إنشاء ثلاث فئات: أفكار ،</a:t>
            </a:r>
          </a:p>
          <a:p>
            <a:pPr algn="r" rtl="1"/>
            <a:r>
              <a:rPr lang="ar-SA" sz="2400" dirty="0"/>
              <a:t>العواطف والسلوك.</a:t>
            </a:r>
          </a:p>
          <a:p>
            <a:pPr algn="r" rtl="1"/>
            <a:r>
              <a:rPr lang="ar-SA" sz="2400" dirty="0"/>
              <a:t>يقوم المربي والمشاركين بربط تعريف جماعي مشترك بمفهوم الوحدة بناءً على ما هو مكتوب في الملاحظات.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35982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37"/>
          <p:cNvGrpSpPr>
            <a:grpSpLocks/>
          </p:cNvGrpSpPr>
          <p:nvPr/>
        </p:nvGrpSpPr>
        <p:grpSpPr bwMode="auto">
          <a:xfrm>
            <a:off x="-28575" y="3730625"/>
            <a:ext cx="10723563" cy="696913"/>
            <a:chOff x="-1" y="2684420"/>
            <a:chExt cx="10722977" cy="695785"/>
          </a:xfrm>
        </p:grpSpPr>
        <p:sp>
          <p:nvSpPr>
            <p:cNvPr id="16" name="Pentagon 24"/>
            <p:cNvSpPr/>
            <p:nvPr/>
          </p:nvSpPr>
          <p:spPr>
            <a:xfrm>
              <a:off x="912762" y="2684420"/>
              <a:ext cx="7362423" cy="695785"/>
            </a:xfrm>
            <a:prstGeom prst="homePlat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/>
            </a:p>
          </p:txBody>
        </p:sp>
        <p:sp>
          <p:nvSpPr>
            <p:cNvPr id="24" name="Pentagon 41"/>
            <p:cNvSpPr/>
            <p:nvPr/>
          </p:nvSpPr>
          <p:spPr>
            <a:xfrm>
              <a:off x="-1" y="2684420"/>
              <a:ext cx="5809932" cy="695785"/>
            </a:xfrm>
            <a:prstGeom prst="homePlate">
              <a:avLst/>
            </a:prstGeom>
            <a:gradFill>
              <a:gsLst>
                <a:gs pos="0">
                  <a:schemeClr val="accent4">
                    <a:lumMod val="85000"/>
                  </a:schemeClr>
                </a:gs>
                <a:gs pos="100000">
                  <a:schemeClr val="accent4">
                    <a:lumMod val="8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/>
            </a:p>
          </p:txBody>
        </p:sp>
        <p:sp>
          <p:nvSpPr>
            <p:cNvPr id="26654" name="TextBox 27"/>
            <p:cNvSpPr txBox="1">
              <a:spLocks noChangeArrowheads="1"/>
            </p:cNvSpPr>
            <p:nvPr/>
          </p:nvSpPr>
          <p:spPr bwMode="auto">
            <a:xfrm>
              <a:off x="9661113" y="2887762"/>
              <a:ext cx="106186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en-US" sz="1200" b="1">
                <a:solidFill>
                  <a:schemeClr val="bg1"/>
                </a:solidFill>
                <a:ea typeface="Gulim" pitchFamily="34" charset="-127"/>
              </a:endParaRPr>
            </a:p>
          </p:txBody>
        </p:sp>
      </p:grpSp>
      <p:sp>
        <p:nvSpPr>
          <p:cNvPr id="15" name="Pentagon 2"/>
          <p:cNvSpPr/>
          <p:nvPr/>
        </p:nvSpPr>
        <p:spPr bwMode="auto">
          <a:xfrm>
            <a:off x="1217613" y="2549525"/>
            <a:ext cx="8020050" cy="695325"/>
          </a:xfrm>
          <a:prstGeom prst="homePlate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700"/>
          </a:p>
        </p:txBody>
      </p:sp>
      <p:sp>
        <p:nvSpPr>
          <p:cNvPr id="23" name="Pentagon 40"/>
          <p:cNvSpPr/>
          <p:nvPr/>
        </p:nvSpPr>
        <p:spPr bwMode="auto">
          <a:xfrm>
            <a:off x="0" y="2549525"/>
            <a:ext cx="6596063" cy="695325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700"/>
          </a:p>
        </p:txBody>
      </p:sp>
      <p:sp>
        <p:nvSpPr>
          <p:cNvPr id="32" name="Rectangle 9"/>
          <p:cNvSpPr/>
          <p:nvPr/>
        </p:nvSpPr>
        <p:spPr bwMode="auto">
          <a:xfrm>
            <a:off x="8161338" y="2722563"/>
            <a:ext cx="482600" cy="339725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sp>
        <p:nvSpPr>
          <p:cNvPr id="26630" name="מלבן 39"/>
          <p:cNvSpPr>
            <a:spLocks noChangeArrowheads="1"/>
          </p:cNvSpPr>
          <p:nvPr/>
        </p:nvSpPr>
        <p:spPr bwMode="auto">
          <a:xfrm>
            <a:off x="-1140754" y="3894997"/>
            <a:ext cx="569912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107000"/>
              </a:lnSpc>
              <a:spcAft>
                <a:spcPts val="800"/>
              </a:spcAft>
            </a:pPr>
            <a:r>
              <a:rPr lang="he-IL" altLang="he-IL" sz="2000" b="1" u="sng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_</a:t>
            </a:r>
            <a:r>
              <a:rPr lang="ar-SA" altLang="he-IL" sz="2000" b="1" u="sng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2" action="ppaction://hlinksldjump"/>
              </a:rPr>
              <a:t>الخيار 2:</a:t>
            </a:r>
            <a:r>
              <a:rPr lang="he-IL" altLang="he-IL" sz="2000" b="1" u="sng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2" action="ppaction://hlinksldjump"/>
              </a:rPr>
              <a:t>_</a:t>
            </a:r>
            <a:r>
              <a:rPr lang="ar-SA" altLang="he-IL" sz="2000" b="1" u="sng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2" action="ppaction://hlinksldjump"/>
              </a:rPr>
              <a:t>احتفال</a:t>
            </a:r>
            <a:endParaRPr lang="en-US" altLang="he-IL" sz="2000" b="1" u="sng" dirty="0">
              <a:solidFill>
                <a:schemeClr val="bg1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17" name="Rectangle 16"/>
          <p:cNvSpPr/>
          <p:nvPr/>
        </p:nvSpPr>
        <p:spPr>
          <a:xfrm rot="2700000">
            <a:off x="5326062" y="4997451"/>
            <a:ext cx="390525" cy="584200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700"/>
          </a:p>
        </p:txBody>
      </p:sp>
      <p:sp>
        <p:nvSpPr>
          <p:cNvPr id="26632" name="מלבן 20"/>
          <p:cNvSpPr>
            <a:spLocks noChangeArrowheads="1"/>
          </p:cNvSpPr>
          <p:nvPr/>
        </p:nvSpPr>
        <p:spPr bwMode="auto">
          <a:xfrm>
            <a:off x="4591844" y="2816225"/>
            <a:ext cx="5681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e-IL" altLang="he-IL" sz="2000" b="1" u="sng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3" action="ppaction://hlinksldjump"/>
              </a:rPr>
              <a:t>__</a:t>
            </a:r>
            <a:r>
              <a:rPr lang="ar-SA" altLang="he-IL" sz="2000" b="1" u="sng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3" action="ppaction://hlinksldjump"/>
              </a:rPr>
              <a:t>الخيار 1: مبادرة </a:t>
            </a:r>
            <a:endParaRPr lang="he-IL" altLang="he-IL" sz="2000" b="1" u="sng" dirty="0">
              <a:solidFill>
                <a:schemeClr val="bg1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pSp>
        <p:nvGrpSpPr>
          <p:cNvPr id="26633" name="Group 36"/>
          <p:cNvGrpSpPr>
            <a:grpSpLocks/>
          </p:cNvGrpSpPr>
          <p:nvPr/>
        </p:nvGrpSpPr>
        <p:grpSpPr bwMode="auto">
          <a:xfrm>
            <a:off x="9525" y="4941888"/>
            <a:ext cx="6596063" cy="696912"/>
            <a:chOff x="68366" y="3277004"/>
            <a:chExt cx="4255169" cy="695785"/>
          </a:xfrm>
        </p:grpSpPr>
        <p:sp>
          <p:nvSpPr>
            <p:cNvPr id="19" name="Pentagon 25"/>
            <p:cNvSpPr/>
            <p:nvPr/>
          </p:nvSpPr>
          <p:spPr>
            <a:xfrm>
              <a:off x="1016690" y="3277004"/>
              <a:ext cx="3306845" cy="695785"/>
            </a:xfrm>
            <a:prstGeom prst="homePlat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/>
            </a:p>
          </p:txBody>
        </p:sp>
        <p:sp>
          <p:nvSpPr>
            <p:cNvPr id="20" name="Pentagon 42"/>
            <p:cNvSpPr/>
            <p:nvPr/>
          </p:nvSpPr>
          <p:spPr>
            <a:xfrm>
              <a:off x="68366" y="3277004"/>
              <a:ext cx="3113288" cy="695785"/>
            </a:xfrm>
            <a:prstGeom prst="homePlate">
              <a:avLst/>
            </a:prstGeom>
            <a:gradFill>
              <a:gsLst>
                <a:gs pos="0">
                  <a:schemeClr val="accent3">
                    <a:lumMod val="85000"/>
                  </a:schemeClr>
                </a:gs>
                <a:gs pos="100000">
                  <a:schemeClr val="accent3">
                    <a:lumMod val="8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/>
            </a:p>
          </p:txBody>
        </p:sp>
      </p:grpSp>
      <p:sp>
        <p:nvSpPr>
          <p:cNvPr id="26634" name="TextBox 38"/>
          <p:cNvSpPr txBox="1">
            <a:spLocks noChangeArrowheads="1"/>
          </p:cNvSpPr>
          <p:nvPr/>
        </p:nvSpPr>
        <p:spPr bwMode="auto">
          <a:xfrm>
            <a:off x="634206" y="5089526"/>
            <a:ext cx="57737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e-IL" altLang="ko-KR" sz="2000" b="1" u="sng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4" action="ppaction://hlinksldjump"/>
              </a:rPr>
              <a:t>_</a:t>
            </a:r>
            <a:r>
              <a:rPr lang="ar-SA" altLang="ko-KR" sz="2000" b="1" u="sng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4" action="ppaction://hlinksldjump"/>
              </a:rPr>
              <a:t>الخيار 3:</a:t>
            </a:r>
            <a:r>
              <a:rPr lang="he-IL" altLang="ko-KR" sz="2000" b="1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4" action="ppaction://hlinksldjump"/>
              </a:rPr>
              <a:t>__</a:t>
            </a:r>
            <a:r>
              <a:rPr lang="ar-SA" altLang="ko-KR" sz="2000" b="1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4" action="ppaction://hlinksldjump"/>
              </a:rPr>
              <a:t>عرض صور</a:t>
            </a:r>
            <a:r>
              <a:rPr lang="en-US" altLang="ko-KR" sz="2000" b="1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4" action="ppaction://hlinksldjump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Gisha" panose="020B0502040204020203" pitchFamily="34" charset="-79"/>
              <a:ea typeface="Gulim" pitchFamily="34" charset="-127"/>
              <a:cs typeface="Gisha" panose="020B0502040204020203" pitchFamily="34" charset="-79"/>
            </a:endParaRPr>
          </a:p>
        </p:txBody>
      </p:sp>
      <p:pic>
        <p:nvPicPr>
          <p:cNvPr id="26635" name="תמונה 6" descr="Clipart - Calendar ico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450" y="3765550"/>
            <a:ext cx="5524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מלבן 4"/>
          <p:cNvSpPr/>
          <p:nvPr/>
        </p:nvSpPr>
        <p:spPr>
          <a:xfrm>
            <a:off x="0" y="0"/>
            <a:ext cx="12192000" cy="749300"/>
          </a:xfrm>
          <a:prstGeom prst="rect">
            <a:avLst/>
          </a:prstGeom>
          <a:solidFill>
            <a:srgbClr val="259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44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16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1988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60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400" rtl="1" eaLnBrk="1" hangingPunct="1">
              <a:defRPr/>
            </a:pPr>
            <a:r>
              <a:rPr lang="ar-SA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الختام</a:t>
            </a:r>
            <a:endParaRPr lang="he-IL" alt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22" name="טבלה 21"/>
          <p:cNvGraphicFramePr>
            <a:graphicFrameLocks noGrp="1"/>
          </p:cNvGraphicFramePr>
          <p:nvPr/>
        </p:nvGraphicFramePr>
        <p:xfrm>
          <a:off x="10445750" y="930275"/>
          <a:ext cx="1527175" cy="5584825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152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9210">
                <a:tc>
                  <a:txBody>
                    <a:bodyPr/>
                    <a:lstStyle/>
                    <a:p>
                      <a:pPr algn="ctr" rtl="1"/>
                      <a:endParaRPr lang="he-IL" sz="2400" b="1" cap="none" spc="0" dirty="0">
                        <a:ln w="0"/>
                        <a:solidFill>
                          <a:schemeClr val="bg2">
                            <a:lumMod val="50000"/>
                          </a:schemeClr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  <a:p>
                      <a:pPr algn="ctr" rtl="1"/>
                      <a:endParaRPr lang="he-IL" sz="2400" b="1" cap="none" spc="0" dirty="0">
                        <a:ln w="0"/>
                        <a:solidFill>
                          <a:schemeClr val="bg2">
                            <a:lumMod val="50000"/>
                          </a:schemeClr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91477" marR="91477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045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cap="none" spc="0" dirty="0">
                          <a:ln w="0"/>
                          <a:solidFill>
                            <a:schemeClr val="bg2">
                              <a:lumMod val="50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6" action="ppaction://hlinksldjump"/>
                        </a:rPr>
                        <a:t>افتتاحية</a:t>
                      </a:r>
                      <a:r>
                        <a:rPr lang="he-IL" sz="2400" b="1" cap="none" spc="0" dirty="0">
                          <a:ln w="0"/>
                          <a:solidFill>
                            <a:schemeClr val="bg2">
                              <a:lumMod val="50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6" action="ppaction://hlinksldjump"/>
                        </a:rPr>
                        <a:t>:</a:t>
                      </a:r>
                    </a:p>
                    <a:p>
                      <a:pPr algn="ctr" rtl="1"/>
                      <a:r>
                        <a:rPr lang="ar-SA" sz="2400" b="1" cap="none" spc="0" baseline="0" dirty="0">
                          <a:ln w="0"/>
                          <a:solidFill>
                            <a:schemeClr val="bg2">
                              <a:lumMod val="50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تجربة عاطفية</a:t>
                      </a:r>
                      <a:endParaRPr lang="he-IL" sz="2400" b="1" cap="none" spc="0" dirty="0">
                        <a:ln w="0"/>
                        <a:solidFill>
                          <a:schemeClr val="bg2">
                            <a:lumMod val="50000"/>
                          </a:schemeClr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91468" marR="91468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045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cap="none" spc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7" action="ppaction://hlinksldjump"/>
                        </a:rPr>
                        <a:t>العرض</a:t>
                      </a:r>
                      <a:r>
                        <a:rPr lang="he-IL" sz="2400" b="1" cap="none" spc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7" action="ppaction://hlinksldjump"/>
                        </a:rPr>
                        <a:t>:</a:t>
                      </a:r>
                      <a:r>
                        <a:rPr lang="he-IL" sz="2400" b="1" cap="none" spc="0" baseline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7" action="ppaction://hlinksldjump"/>
                        </a:rPr>
                        <a:t> </a:t>
                      </a:r>
                      <a:r>
                        <a:rPr lang="ar-SA" sz="2400" b="1" cap="none" spc="0" baseline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التجربة</a:t>
                      </a:r>
                      <a:endParaRPr lang="he-IL" sz="2400" b="1" cap="none" spc="0" dirty="0">
                        <a:ln w="0"/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91468" marR="91468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4703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cap="none" spc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3" action="ppaction://hlinksldjump"/>
                        </a:rPr>
                        <a:t>الختام</a:t>
                      </a:r>
                      <a:r>
                        <a:rPr lang="he-IL" sz="2400" b="1" cap="none" spc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  <a:hlinkClick r:id="rId3" action="ppaction://hlinksldjump"/>
                        </a:rPr>
                        <a:t>:</a:t>
                      </a:r>
                    </a:p>
                    <a:p>
                      <a:pPr algn="ctr" rtl="1"/>
                      <a:r>
                        <a:rPr lang="ar-SA" sz="2400" b="1" cap="none" spc="0" dirty="0">
                          <a:ln w="0"/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تنفيذ وأداء</a:t>
                      </a:r>
                      <a:endParaRPr lang="he-IL" sz="2400" b="1" cap="none" spc="0" dirty="0">
                        <a:ln w="0"/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91468" marR="91468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" name="חץ למטה 24"/>
          <p:cNvSpPr/>
          <p:nvPr/>
        </p:nvSpPr>
        <p:spPr>
          <a:xfrm rot="5400000">
            <a:off x="9753600" y="5472113"/>
            <a:ext cx="498475" cy="504825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00" rtl="1">
              <a:defRPr/>
            </a:pPr>
            <a:endParaRPr lang="he-IL">
              <a:solidFill>
                <a:prstClr val="white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42511075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/>
              <a:t>مبادرة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946640" y="508000"/>
            <a:ext cx="1407160" cy="91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oadway" panose="04040905080B02020502" pitchFamily="82" charset="0"/>
              </a:rPr>
              <a:t>1</a:t>
            </a:r>
            <a:endParaRPr lang="en-US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roadway" panose="04040905080B02020502" pitchFamily="82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1632"/>
            <a:ext cx="5019041" cy="5019041"/>
          </a:xfrm>
          <a:prstGeom prst="rect">
            <a:avLst/>
          </a:prstGeom>
          <a:effectLst>
            <a:softEdge rad="584200"/>
          </a:effectLst>
        </p:spPr>
      </p:pic>
      <p:sp>
        <p:nvSpPr>
          <p:cNvPr id="5" name="Rectangle 4"/>
          <p:cNvSpPr/>
          <p:nvPr/>
        </p:nvSpPr>
        <p:spPr>
          <a:xfrm>
            <a:off x="3048000" y="1305342"/>
            <a:ext cx="884872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b="1" dirty="0"/>
              <a:t>مسار النشاط:</a:t>
            </a:r>
          </a:p>
          <a:p>
            <a:pPr algn="r" rtl="1"/>
            <a:r>
              <a:rPr lang="ar-SA" sz="2000" b="1" dirty="0"/>
              <a:t>يجب أن تقترح مبادرة واحدة ترغب في الترويج لها خلال العام (بشكل فردي أو كمجموعة أو كصف) تهدف إلى مساعدة شخص واحد أو مجتمع يعاني من الوحدة: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/>
              <a:t> شخص من العائلة المباشرة والممتدة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/>
              <a:t> شخص ما في مجتمعك: في أقرب حي أو مدينة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/>
              <a:t>كبار السن وفئة ذوي الاحتياجات الخاصة</a:t>
            </a:r>
          </a:p>
          <a:p>
            <a:pPr algn="r" rtl="1"/>
            <a:endParaRPr lang="ar-SA" sz="2000" b="1" dirty="0"/>
          </a:p>
          <a:p>
            <a:pPr algn="r" rtl="1"/>
            <a:r>
              <a:rPr lang="ar-SA" sz="2000" b="1" dirty="0"/>
              <a:t>اكتب: </a:t>
            </a:r>
          </a:p>
          <a:p>
            <a:pPr algn="r" rtl="1"/>
            <a:r>
              <a:rPr lang="ar-SA" sz="2000" b="1" dirty="0"/>
              <a:t>• من تريد أن تساعد؟ ما هي سمات وحدته؟ كيف تصل إلى هناك؟</a:t>
            </a:r>
          </a:p>
          <a:p>
            <a:pPr algn="r" rtl="1"/>
            <a:r>
              <a:rPr lang="ar-SA" sz="2000" b="1" dirty="0"/>
              <a:t>• ما المشكلة التي تريد حلها؟</a:t>
            </a:r>
          </a:p>
          <a:p>
            <a:pPr algn="r" rtl="1"/>
            <a:r>
              <a:rPr lang="ar-SA" sz="2000" b="1" dirty="0"/>
              <a:t>• كيف ستفعل ذلك؟</a:t>
            </a:r>
          </a:p>
        </p:txBody>
      </p:sp>
    </p:spTree>
    <p:extLst>
      <p:ext uri="{BB962C8B-B14F-4D97-AF65-F5344CB8AC3E}">
        <p14:creationId xmlns:p14="http://schemas.microsoft.com/office/powerpoint/2010/main" val="4099872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/>
              <a:t>2 حفل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528290" y="1231221"/>
            <a:ext cx="809105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800" dirty="0"/>
              <a:t>مسار النشاط</a:t>
            </a:r>
          </a:p>
          <a:p>
            <a:pPr algn="r" rtl="1"/>
            <a:r>
              <a:rPr lang="ar-SA" sz="2800" dirty="0"/>
              <a:t>خطط لحفل المدرسة أو الطبقة الذي يهدف إلى دمج الأفراد.</a:t>
            </a:r>
          </a:p>
          <a:p>
            <a:pPr algn="r" rtl="1"/>
            <a:r>
              <a:rPr lang="ar-SA" sz="2800" dirty="0"/>
              <a:t>******يُنصح بإقامة الحفل جنبًا إلى جنب مع احتفالات الأعياد.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SA" sz="2800" dirty="0"/>
              <a:t> ما هي المجموعات السكانية التي تريد دعوتها؟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SA" sz="2800" dirty="0"/>
              <a:t> كيف ستقوم بدعوتها؟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SA" sz="2800" dirty="0"/>
              <a:t> كيف سيبدو الحفل؟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SA" sz="2800" dirty="0"/>
              <a:t>بأي طريقة ستدعو الضيوف للحفل؟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052" y="2249055"/>
            <a:ext cx="6153179" cy="4608945"/>
          </a:xfrm>
          <a:prstGeom prst="rect">
            <a:avLst/>
          </a:prstGeom>
          <a:effectLst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2768203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588845" y="735749"/>
            <a:ext cx="14774595" cy="724247"/>
          </a:xfrm>
        </p:spPr>
        <p:txBody>
          <a:bodyPr>
            <a:normAutofit fontScale="92500" lnSpcReduction="10000"/>
          </a:bodyPr>
          <a:lstStyle/>
          <a:p>
            <a:r>
              <a:rPr lang="ar-SA" dirty="0"/>
              <a:t>3 عرض صور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47114" y="2700496"/>
            <a:ext cx="105968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3600" dirty="0"/>
              <a:t>باستخدام المحمول الشخصي: </a:t>
            </a:r>
          </a:p>
          <a:p>
            <a:pPr algn="r" rtl="1"/>
            <a:r>
              <a:rPr lang="ar-SA" sz="3600" dirty="0"/>
              <a:t> </a:t>
            </a:r>
          </a:p>
          <a:p>
            <a:pPr algn="r" rtl="1"/>
            <a:r>
              <a:rPr lang="ar-SA" sz="3600" dirty="0"/>
              <a:t>أ. اعرض صورة واحدة توضح لبقية الصف ما هي الوحدة في عينيك.</a:t>
            </a:r>
          </a:p>
          <a:p>
            <a:pPr algn="r" rtl="1"/>
            <a:r>
              <a:rPr lang="ar-SA" sz="3600" dirty="0"/>
              <a:t>ب. صورة ثانية توضح للمشاهدين كيفية التعامل مع الشعور بالوحدة.</a:t>
            </a:r>
          </a:p>
          <a:p>
            <a:pPr algn="r" rtl="1"/>
            <a:r>
              <a:rPr lang="ar-SA" sz="3600" dirty="0"/>
              <a:t>يجب إرفاق اقتباس أو بيان بكل صورة.</a:t>
            </a:r>
          </a:p>
          <a:p>
            <a:pPr algn="r" rtl="1"/>
            <a:r>
              <a:rPr lang="ar-SA" sz="3600" dirty="0"/>
              <a:t>سيتم جمع الصور للمعرض الذي سيتم عرضه في موقع مركزي في المدرسة أو المجتمع.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49600" y="314426"/>
            <a:ext cx="10150741" cy="4542054"/>
          </a:xfrm>
          <a:prstGeom prst="rect">
            <a:avLst/>
          </a:prstGeom>
          <a:effectLst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1151097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280" y="-958215"/>
            <a:ext cx="6309360" cy="860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272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1030</Words>
  <Application>Microsoft Office PowerPoint</Application>
  <PresentationFormat>Widescreen</PresentationFormat>
  <Paragraphs>147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Broadway</vt:lpstr>
      <vt:lpstr>Calibri</vt:lpstr>
      <vt:lpstr>Calibri Light</vt:lpstr>
      <vt:lpstr>Gisha</vt:lpstr>
      <vt:lpstr>inherit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فيديو العجوز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סמיחה בדר</cp:lastModifiedBy>
  <cp:revision>11</cp:revision>
  <dcterms:created xsi:type="dcterms:W3CDTF">2020-10-06T13:28:30Z</dcterms:created>
  <dcterms:modified xsi:type="dcterms:W3CDTF">2020-11-18T07:15:25Z</dcterms:modified>
</cp:coreProperties>
</file>