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5"/>
  </p:notesMasterIdLst>
  <p:sldIdLst>
    <p:sldId id="257" r:id="rId2"/>
    <p:sldId id="259" r:id="rId3"/>
    <p:sldId id="266" r:id="rId4"/>
    <p:sldId id="314" r:id="rId5"/>
    <p:sldId id="260" r:id="rId6"/>
    <p:sldId id="268" r:id="rId7"/>
    <p:sldId id="317" r:id="rId8"/>
    <p:sldId id="276" r:id="rId9"/>
    <p:sldId id="318" r:id="rId10"/>
    <p:sldId id="272" r:id="rId11"/>
    <p:sldId id="269" r:id="rId12"/>
    <p:sldId id="273" r:id="rId13"/>
    <p:sldId id="277" r:id="rId14"/>
    <p:sldId id="316" r:id="rId15"/>
    <p:sldId id="278" r:id="rId16"/>
    <p:sldId id="279" r:id="rId17"/>
    <p:sldId id="319" r:id="rId18"/>
    <p:sldId id="280" r:id="rId19"/>
    <p:sldId id="281" r:id="rId20"/>
    <p:sldId id="282" r:id="rId21"/>
    <p:sldId id="283" r:id="rId22"/>
    <p:sldId id="284" r:id="rId23"/>
    <p:sldId id="313" r:id="rId24"/>
    <p:sldId id="320" r:id="rId25"/>
    <p:sldId id="285" r:id="rId26"/>
    <p:sldId id="286" r:id="rId27"/>
    <p:sldId id="315" r:id="rId28"/>
    <p:sldId id="309" r:id="rId29"/>
    <p:sldId id="295" r:id="rId30"/>
    <p:sldId id="311" r:id="rId31"/>
    <p:sldId id="274" r:id="rId32"/>
    <p:sldId id="270" r:id="rId33"/>
    <p:sldId id="271" r:id="rId3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69096" autoAdjust="0"/>
  </p:normalViewPr>
  <p:slideViewPr>
    <p:cSldViewPr snapToGrid="0">
      <p:cViewPr varScale="1">
        <p:scale>
          <a:sx n="46" d="100"/>
          <a:sy n="46" d="100"/>
        </p:scale>
        <p:origin x="1444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EEA70F1-1EEA-4EAC-BA6B-F0B8B7455A99}" type="datetimeFigureOut">
              <a:rPr lang="he-IL" smtClean="0"/>
              <a:t>ח'/אלול/תש"פ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636932-1D11-4359-B5AE-4A5A23CB4E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06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JO" sz="1200" b="0" i="0" u="none" strike="noStrike" cap="none" baseline="0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تحيّة للجميع،</a:t>
            </a:r>
            <a:endParaRPr lang="he-IL" sz="1200" b="0" i="0" u="none" strike="noStrike" cap="none" baseline="0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أنتم تُشاهدونني الآن من بيوتكم، عبرَ شاشةِ الحاسوب.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هذا ليس درساً عاديّاً، وهذا ليس نهج التّعليم المُعتاد 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والحقيقة هذه هي تجربة جديدة بالنّسبة لي ولباقي معلّميكم .</a:t>
            </a:r>
            <a:r>
              <a:rPr lang="he-IL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تخميني هو أنّكم جميعاً، أثناء المُكوثِ بالبيت،  تمرون </a:t>
            </a:r>
            <a:r>
              <a:rPr lang="ar-JO" sz="1200" b="0" i="0" u="none" strike="noStrike" cap="none" dirty="0" err="1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بلحطاتٍ</a:t>
            </a:r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 تشعرون خلالها بالسرور والمُتعة، وبلحظاتٍ أخرى قد تشعرون فيها بالخوف والقلق.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تحديداً لأجلِ هذه اللّحظات علينا أن نتذكّر أنّنا نملكُ -  </a:t>
            </a:r>
            <a:r>
              <a:rPr lang="ar-JO" sz="1200" b="1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 </a:t>
            </a:r>
            <a:endParaRPr lang="he-IL" sz="1200" b="1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هي القوى والقُدرات الكامنةُ داخلنا. منها مثلا، قُوّتنا في التّعامل مع أوضاع الضّغط وحالات الطّوارئ.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هي قوّتنا بأن نكون أصدقاء، نبدي الاهتمام والمراعاة للآخر 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هي أيضاً القوّة لطلب المُساعدة، وللمُشاركة بما نشعر، وللبحثُ عمّن يمدُّ لنا يدَ العون عند الحاجة . 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إذا نحن أمامَ  تَعَلُّم  درس مهارات حياتية عن بعد, يتيحُ لكم الشّعورَ بالقُرب!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هيّا بنا ننطلق!!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5505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JO" sz="2000" b="0" i="0" u="none" strike="noStrike" kern="1200" cap="none" spc="150" normalizeH="0" baseline="0" noProof="0" dirty="0">
                <a:ln>
                  <a:noFill/>
                </a:ln>
                <a:solidFill>
                  <a:srgbClr val="39CDE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يوصى بترسيخ بعض القوانين كقاعدةٍ لخلقِ حيّز محميّ للحوار, يُتيحُ الإصغاء والمُشاركة المُحتَرِمة الفعّالة. 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9510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8371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3102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نبدأ الدّرس بمحادثة قصيرة، يُشارك الطّلاب من خلالها بما يشعرون.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984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فيها\ أو سجّلوها\ أو عبّروا عنها في ابداعهم رسماً أو تصميماً. المُشاركة تتمّ عبر السّماعة، أو في التشات.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2351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LB" dirty="0"/>
              <a:t>مع أي جملة أنتم</a:t>
            </a:r>
            <a:r>
              <a:rPr lang="ar-LB" baseline="0" dirty="0"/>
              <a:t> تتماثلون؟</a:t>
            </a:r>
          </a:p>
          <a:p>
            <a:r>
              <a:rPr lang="ar-LB" baseline="0" dirty="0"/>
              <a:t>ندعو الطلاب للمشاركة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041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فيها\ أو سجّلوها\ أو عبّروا عنها في ابداعهم رسماً أو تصميماً. المُشاركة تتمّ عبر السّماعة، أو في التشات.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678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إضفاء الشرعيّة على المشاعر الآنيّة، </a:t>
            </a: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والتغيّر الذي طرأ والغموض وعدم التأكّد.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أنتم الآن متعلّمون ماهرون وأصحاب خبرة،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خضتم تجارب تعليمية عديدة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مرّ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السنين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فكّروا </a:t>
            </a: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تعلّمكم كمسيرة، بها تخطون وتتقدّمون</a:t>
            </a: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كيف تبدو هذه المسيرة؟ هل بها "قِمم " من الصّعب تسلّقها ؟ هل هناك لحظات </a:t>
            </a:r>
            <a:r>
              <a:rPr kumimoji="0" lang="ar-L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إنفعال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المناظر الطبيعية على الطّريق؟ هل صادفتكم منحدرات ؟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أرغب </a:t>
            </a: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 أدعوك</a:t>
            </a: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</a:t>
            </a:r>
            <a:r>
              <a:rPr kumimoji="0" lang="ar-L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اليوم للتفكير في مسيرتكم التعليمية،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اذكروا أو ارسموا منعطفات مركزيّة في مسيرتكم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3001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فيها\ أو سجّلوها\ أو عبّروا عنها في ابداعهم رسماً أو تصميماً. المُشاركة تتمّ عبر السّماعة، أو في التشات.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0550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4368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310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4870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372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3164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0836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يُشارك الطّلاب </a:t>
            </a:r>
            <a:r>
              <a:rPr lang="ar-LB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عبر السماعة الصوتية</a:t>
            </a:r>
            <a:r>
              <a:rPr lang="ar-LB" sz="1200" baseline="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او التشات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8390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نُلخّص الأفكار والاجابات الّتي طُرحت خلال النّقاش , نربطها مع مضامين الدّرس الأساسيّة، نسمّي مصطلحات الدّرس ثمّ نُعرّفها .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4546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2956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نُلخّص الأفكار والاجابات الّتي طُرحت خلال النّقاش , نربطها مع مضامين الدّرس الأساسيّة، نسمّي مصطلحات الدّرس ثمّ نُعرّفها .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2156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نُلخّص الأفكار والاجابات الّتي طُرحت خلال النّقاش , نربطها مع مضامين الدّرس الأساسيّة، نسمّي مصطلحات الدّرس ثمّ نُعرّفها .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452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نُلخّص الأفكار والاجابات الّتي طُرحت خلال النّقاش , نربطها مع مضامين الدّرس الأساسيّة، نسمّي مصطلحات الدّرس ثمّ نُعرّفها .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2813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الطّلاب للمشاركة بالإجابات الّتي فكّروا فيها</a:t>
            </a:r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4705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هذا القسم من الدّرس : 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يأخذ الطّالب </a:t>
            </a:r>
            <a:r>
              <a:rPr kumimoji="0" lang="ar-L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</a:t>
            </a:r>
            <a:r>
              <a:rPr kumimoji="0" lang="ar-L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تأمّل</a:t>
            </a: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نجاحاته </a:t>
            </a:r>
            <a:r>
              <a:rPr kumimoji="0" lang="ar-L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وتحدّي</a:t>
            </a: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اته</a:t>
            </a:r>
            <a:r>
              <a:rPr kumimoji="0" lang="ar-L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خلال التعلّم</a:t>
            </a: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تطبيق لمصطلحات الدّرس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الوقوف على مواطن القوّة الدّاخليّة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12662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lang="ar-LB" dirty="0"/>
              <a:t>أكتبوا</a:t>
            </a:r>
            <a:r>
              <a:rPr lang="ar-LB" baseline="0" dirty="0"/>
              <a:t> بالدفتر إجابات تعبر عنكم لكل إشارة مرور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3488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baseline="0" dirty="0"/>
              <a:t>ندعو </a:t>
            </a:r>
            <a:r>
              <a:rPr lang="ar-LB" baseline="0" dirty="0"/>
              <a:t>بعض  </a:t>
            </a:r>
            <a:r>
              <a:rPr lang="ar-JO" baseline="0" dirty="0"/>
              <a:t>الطّلاب للمشاركة بالإجابات الّتي </a:t>
            </a:r>
            <a:r>
              <a:rPr lang="ar-LB" baseline="0" dirty="0"/>
              <a:t>كتبوها</a:t>
            </a:r>
          </a:p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أنا واثقة مِن أن كُلّ واحد وواحدة منكم قد تعلّم أمرًا ما حول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مسيرته التعليميّة.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 يوجد صحيح وغير صحيح، أهم الأمور هو أن تتذكّروا القدرات والطاقات الكامنة فيكم، والمَواضع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الّتي يجب التحسين فيها والوجهة التي تودّون الوصول إليها. لقد واجهنا تحدّيات في الماضي ونجحنا في ذلك، والآن مِن الموكّد أنكم ستنجحون. 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e-IL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2079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أدعوكم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إلى مهمّة إضافيّة ستزيد مِن فهمكم حول تعلّمكم.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57790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LB" dirty="0"/>
              <a:t>ندعو</a:t>
            </a:r>
            <a:r>
              <a:rPr lang="ar-LB" baseline="0" dirty="0"/>
              <a:t> الطلاب لاختيار مجال واحد يرغب في التقدم به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LB" baseline="0" dirty="0"/>
              <a:t>ممكن المشاركة عبر التشات او بالصوت . أو ارسال المهمة عبر الميل او </a:t>
            </a:r>
            <a:r>
              <a:rPr lang="ar-LB" baseline="0" dirty="0" err="1"/>
              <a:t>الواتس</a:t>
            </a:r>
            <a:r>
              <a:rPr lang="ar-LB" baseline="0" dirty="0"/>
              <a:t> الاختيار لكم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0285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تطبيق لمصطلحات الدّرس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الوقوف على مواطن القوّة الدّاخليّة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F44F7-F52C-4561-88DE-AA445A3B8C3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16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lnSpc>
                <a:spcPct val="150000"/>
              </a:lnSpc>
              <a:buNone/>
            </a:pPr>
            <a:r>
              <a:rPr lang="ar-JO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n-cs"/>
              </a:rPr>
              <a:t>المُهمّة البيتيّة  هدفُها التّطبيق، للمعلّم\ة الاختيار في تنفيذها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ar-JO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n-cs"/>
              </a:rPr>
              <a:t>مهمّةُ التّطبيق ممكن أن تكون متنوّعة : التّعبير بالكتابة, الرّسم، حوار مع أحد أفراد الأسرة وغيرها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6721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ندعو بعض الطّلاب للمُشاركةِ بما لديهم، نسأل مع ماذا ستخرجُ من هذا الدّرس؟ </a:t>
            </a:r>
          </a:p>
          <a:p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يمكن التنفيذُ بواسطة التشات .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53925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التّلخيص: </a:t>
            </a:r>
            <a:endParaRPr lang="he-IL" sz="1200" b="0" i="0" u="none" strike="noStrike" cap="none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r>
              <a:rPr lang="he-IL" sz="1200" b="0" i="0" u="none" strike="noStrike" cap="none" dirty="0">
                <a:solidFill>
                  <a:schemeClr val="dk1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آمل أن تكونوا قد شعرتم بالقرب،  وبأننا معاً رغم البعد.</a:t>
            </a:r>
          </a:p>
          <a:p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في أيّامِ التّعلّم عن بُعد لا تبقوا وحدكم، تحدّثوا مع العائلة, مع الأصدقاء, معي ومع باقي المعلّمين.</a:t>
            </a:r>
          </a:p>
          <a:p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شاركوا الآخرين من أهل وأصدقاء بما يجولُ في بالكم من مشاعر وأفكار، وأبدو اهتماماً بما يحدثُ لهم .</a:t>
            </a:r>
          </a:p>
          <a:p>
            <a:pPr algn="r" rtl="1"/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he-IL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 </a:t>
            </a:r>
          </a:p>
          <a:p>
            <a:pPr algn="r"/>
            <a:r>
              <a:rPr lang="he-IL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 </a:t>
            </a:r>
            <a:endParaRPr lang="he-IL" dirty="0"/>
          </a:p>
          <a:p>
            <a:pPr algn="r" rtl="1"/>
            <a:endParaRPr lang="he-IL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he-IL" b="1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1433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68D0241-A22E-46EF-B414-AE6B9B97DEEC}" type="datetimeFigureOut">
              <a:rPr lang="he-IL" smtClean="0">
                <a:solidFill>
                  <a:srgbClr val="E7E6E6"/>
                </a:solidFill>
              </a:rPr>
              <a:pPr/>
              <a:t>ח'/אלול/תש"פ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E4C521-900B-4440-BC7F-62324647316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he-IL">
              <a:solidFill>
                <a:srgbClr val="E7E6E6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3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8D0241-A22E-46EF-B414-AE6B9B97DEEC}" type="datetimeFigureOut">
              <a:rPr lang="he-IL" smtClean="0"/>
              <a:pPr/>
              <a:t>ח'/אלול/תש"פ</a:t>
            </a:fld>
            <a:endParaRPr lang="he-I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6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2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0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8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E4C521-900B-4440-BC7F-62324647316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824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E7E6E6"/>
                </a:solidFill>
              </a:rPr>
              <a:pPr/>
              <a:t>ח'/אלול/תש"פ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E7E6E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03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5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63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1" y="2693989"/>
            <a:ext cx="10363200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70069" y="6569428"/>
            <a:ext cx="2623961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810" y="6410588"/>
            <a:ext cx="3246400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6482" y="-439221"/>
            <a:ext cx="4205647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9471" y="6565100"/>
            <a:ext cx="4434214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5286" y="369916"/>
            <a:ext cx="1301430" cy="159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8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9037" y="1640910"/>
            <a:ext cx="10872592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9949" y="6579191"/>
            <a:ext cx="5333866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501144" y="6294301"/>
            <a:ext cx="3049656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6883" y="-235260"/>
            <a:ext cx="276849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113" y="163632"/>
            <a:ext cx="1428110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213" y="2918492"/>
            <a:ext cx="10873415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213" y="3655832"/>
            <a:ext cx="10873415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727839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פרק חד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9037" y="1640910"/>
            <a:ext cx="10872592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9949" y="6579191"/>
            <a:ext cx="5333866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501144" y="6294301"/>
            <a:ext cx="3049656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6883" y="-235260"/>
            <a:ext cx="276849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113" y="163632"/>
            <a:ext cx="1428110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213" y="2918493"/>
            <a:ext cx="10873415" cy="64209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200" b="1"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2053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73" y="213094"/>
            <a:ext cx="11161453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73" y="1185681"/>
            <a:ext cx="11161452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73" y="1725682"/>
            <a:ext cx="11161453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02091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73" y="213094"/>
            <a:ext cx="11161453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02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רט על פורמט מל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4" name="מציין מיקום של מדיה 3">
            <a:extLst>
              <a:ext uri="{FF2B5EF4-FFF2-40B4-BE49-F238E27FC236}">
                <a16:creationId xmlns:a16="http://schemas.microsoft.com/office/drawing/2014/main" id="{DD834E78-91D0-4CCC-9C3F-C5C504CFBE13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193700" y="228600"/>
            <a:ext cx="11782372" cy="6470650"/>
          </a:xfrm>
        </p:spPr>
        <p:txBody>
          <a:bodyPr/>
          <a:lstStyle>
            <a:lvl1pPr>
              <a:defRPr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מיועד לסרטים</a:t>
            </a:r>
          </a:p>
        </p:txBody>
      </p:sp>
    </p:spTree>
    <p:extLst>
      <p:ext uri="{BB962C8B-B14F-4D97-AF65-F5344CB8AC3E}">
        <p14:creationId xmlns:p14="http://schemas.microsoft.com/office/powerpoint/2010/main" val="3195482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485228-0E29-4D12-A6E9-299A5C76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088C8B4-22B8-402C-8100-ED5EA1F7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552B-607E-4869-A917-C44959BDCB12}" type="datetimeFigureOut">
              <a:rPr lang="he-IL" smtClean="0"/>
              <a:pPr/>
              <a:t>ח'/אלול/תש"פ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3864E2F-0B6E-4A5C-BFAA-22472070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645161E-6299-41F9-9211-72210EFA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8874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טקסט גדול-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623882" y="1288473"/>
            <a:ext cx="10872592" cy="522444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טקסט של תבנית בסיס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910416" y="6189198"/>
            <a:ext cx="3068595" cy="1189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10082352" y="8172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2155687" y="6347804"/>
            <a:ext cx="5559136" cy="47051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/>
          </a:p>
        </p:txBody>
      </p:sp>
      <p:sp>
        <p:nvSpPr>
          <p:cNvPr id="9" name="מציין מיקום טקסט 3"/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192531"/>
            <a:ext cx="10872585" cy="1009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sz="4400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93561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1" y="2693989"/>
            <a:ext cx="10363200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70069" y="6569428"/>
            <a:ext cx="2623961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810" y="6410588"/>
            <a:ext cx="3246400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6482" y="-439221"/>
            <a:ext cx="4205647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9471" y="6565100"/>
            <a:ext cx="4434214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5286" y="369916"/>
            <a:ext cx="1301430" cy="159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61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9037" y="1640910"/>
            <a:ext cx="10872592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9949" y="6579191"/>
            <a:ext cx="5333866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501144" y="6294301"/>
            <a:ext cx="3049656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6883" y="-235260"/>
            <a:ext cx="276849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113" y="163632"/>
            <a:ext cx="1428110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213" y="2918492"/>
            <a:ext cx="10873415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213" y="3655832"/>
            <a:ext cx="10873415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82400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פרק חד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9037" y="1640910"/>
            <a:ext cx="10872592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9949" y="6579191"/>
            <a:ext cx="5333866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501144" y="6294301"/>
            <a:ext cx="3049656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6883" y="-235260"/>
            <a:ext cx="276849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113" y="163632"/>
            <a:ext cx="1428110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213" y="2918493"/>
            <a:ext cx="10873415" cy="64209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200" b="1"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8846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73" y="213094"/>
            <a:ext cx="11161453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73" y="1185681"/>
            <a:ext cx="11161452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73" y="1725682"/>
            <a:ext cx="11161453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35211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73" y="213094"/>
            <a:ext cx="11161453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238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סרט על פורמט מל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 userDrawn="1"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4" name="מציין מיקום של מדיה 3">
            <a:extLst>
              <a:ext uri="{FF2B5EF4-FFF2-40B4-BE49-F238E27FC236}">
                <a16:creationId xmlns:a16="http://schemas.microsoft.com/office/drawing/2014/main" id="{DD834E78-91D0-4CCC-9C3F-C5C504CFBE13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193700" y="228600"/>
            <a:ext cx="11782372" cy="6470650"/>
          </a:xfrm>
        </p:spPr>
        <p:txBody>
          <a:bodyPr/>
          <a:lstStyle>
            <a:lvl1pPr>
              <a:defRPr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מיועד לסרטים</a:t>
            </a:r>
          </a:p>
        </p:txBody>
      </p:sp>
    </p:spTree>
    <p:extLst>
      <p:ext uri="{BB962C8B-B14F-4D97-AF65-F5344CB8AC3E}">
        <p14:creationId xmlns:p14="http://schemas.microsoft.com/office/powerpoint/2010/main" val="32086800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485228-0E29-4D12-A6E9-299A5C76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088C8B4-22B8-402C-8100-ED5EA1F7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552B-607E-4869-A917-C44959BDCB12}" type="datetimeFigureOut">
              <a:rPr lang="he-IL" smtClean="0"/>
              <a:pPr/>
              <a:t>ח'/אלול/תש"פ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3864E2F-0B6E-4A5C-BFAA-22472070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645161E-6299-41F9-9211-72210EFA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6382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טקסט גדול-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623882" y="1288473"/>
            <a:ext cx="10872592" cy="522444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טקסט של תבנית בסיס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910416" y="6189198"/>
            <a:ext cx="3068595" cy="1189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10082352" y="8172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2155687" y="6347804"/>
            <a:ext cx="5559136" cy="47051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/>
          </a:p>
        </p:txBody>
      </p:sp>
      <p:sp>
        <p:nvSpPr>
          <p:cNvPr id="9" name="מציין מיקום טקסט 3"/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192531"/>
            <a:ext cx="10872585" cy="1009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sz="4400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19683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1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3" r:id="rId20"/>
    <p:sldLayoutId id="2147483684" r:id="rId21"/>
    <p:sldLayoutId id="2147483685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p:txStyles>
    <p:titleStyle>
      <a:lvl1pPr algn="ctr" defTabSz="914400" rtl="1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r" defTabSz="914400" rtl="1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yda.education.gov.il/files/shefi/cherum/corona/Aravit_Aklim_Kita_Mekuva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9347200" y="3009900"/>
            <a:ext cx="2641600" cy="1162062"/>
          </a:xfrm>
        </p:spPr>
        <p:txBody>
          <a:bodyPr>
            <a:noAutofit/>
          </a:bodyPr>
          <a:lstStyle/>
          <a:p>
            <a:pPr algn="ctr"/>
            <a:r>
              <a:rPr lang="ar-A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درسُ مهاراتٍ حياتيّةٍ تزامنيّ مُحَوسب</a:t>
            </a:r>
            <a:endParaRPr lang="ar-LB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لص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فو</a:t>
            </a: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ف </a:t>
            </a:r>
            <a:r>
              <a:rPr lang="ar-LB" sz="28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السّوايع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 - </a:t>
            </a:r>
            <a:r>
              <a:rPr lang="ar-LB" sz="28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التّواسع</a:t>
            </a:r>
            <a:endParaRPr lang="ar-LB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ar-A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e-IL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32509" y="1577738"/>
            <a:ext cx="8701559" cy="2594224"/>
          </a:xfrm>
        </p:spPr>
        <p:txBody>
          <a:bodyPr/>
          <a:lstStyle/>
          <a:p>
            <a:pPr marL="342900" indent="-342900" algn="ctr">
              <a:spcBef>
                <a:spcPts val="0"/>
              </a:spcBef>
              <a:spcAft>
                <a:spcPts val="600"/>
              </a:spcAft>
              <a:buSzPts val="2800"/>
            </a:pPr>
            <a:b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JO" sz="6000" dirty="0">
                <a:solidFill>
                  <a:prstClr val="black"/>
                </a:solidFill>
                <a:latin typeface="Calibri" panose="020F0502020204030204" pitchFamily="34" charset="0"/>
              </a:rPr>
              <a:t>"</a:t>
            </a:r>
            <a:r>
              <a:rPr lang="ar-LB" sz="6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أنا كمُتعلِّم</a:t>
            </a:r>
            <a:r>
              <a:rPr lang="ar-JO" sz="6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"</a:t>
            </a:r>
            <a:br>
              <a:rPr lang="he-IL" sz="6000" b="1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ar-AE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البعيد هو القريب الجديد!</a:t>
            </a:r>
            <a:br>
              <a:rPr lang="he-IL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12" y="190735"/>
            <a:ext cx="7762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/>
          <p:cNvSpPr/>
          <p:nvPr/>
        </p:nvSpPr>
        <p:spPr>
          <a:xfrm>
            <a:off x="3728864" y="879410"/>
            <a:ext cx="21419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b="1" dirty="0">
                <a:solidFill>
                  <a:prstClr val="black"/>
                </a:solidFill>
              </a:rPr>
              <a:t>משרד החינוך</a:t>
            </a:r>
          </a:p>
          <a:p>
            <a:pPr algn="ctr"/>
            <a:r>
              <a:rPr lang="he-IL" sz="1000" b="1" dirty="0" err="1">
                <a:solidFill>
                  <a:prstClr val="black"/>
                </a:solidFill>
              </a:rPr>
              <a:t>מינהל</a:t>
            </a:r>
            <a:r>
              <a:rPr lang="he-IL" sz="1000" b="1" dirty="0">
                <a:solidFill>
                  <a:prstClr val="black"/>
                </a:solidFill>
              </a:rPr>
              <a:t> פדגוגי</a:t>
            </a:r>
            <a:endParaRPr lang="en-US" sz="1000" dirty="0">
              <a:solidFill>
                <a:prstClr val="black"/>
              </a:solidFill>
            </a:endParaRPr>
          </a:p>
          <a:p>
            <a:pPr algn="ctr"/>
            <a:r>
              <a:rPr lang="he-IL" sz="1000" b="1" dirty="0">
                <a:solidFill>
                  <a:prstClr val="black"/>
                </a:solidFill>
              </a:rPr>
              <a:t>אגף בכיר שירות פסיכולוגי ייעוצי</a:t>
            </a:r>
          </a:p>
        </p:txBody>
      </p:sp>
      <p:pic>
        <p:nvPicPr>
          <p:cNvPr id="1026" name="Picture 2" descr="Heart, Love, Keyboard, Enter, Button, Computer, Lapt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4316292"/>
            <a:ext cx="3886576" cy="233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1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990005"/>
            <a:ext cx="11210524" cy="4512148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he-IL" sz="4000" dirty="0">
              <a:solidFill>
                <a:srgbClr val="000000"/>
              </a:solidFill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درس مهارات حياتيّة عن بُعد يمنحنا الشّعور بالقرب</a:t>
            </a:r>
            <a:r>
              <a:rPr lang="he-I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نهج حياة جديد – كيف تتدبّرون الأمور خلاله ؟ </a:t>
            </a:r>
            <a:endParaRPr lang="he-IL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جميعنا نملك مهارات حياتيّة : </a:t>
            </a:r>
            <a:r>
              <a:rPr lang="he-I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JO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قِوى وقُدرات كامنة في داخلنا 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هيّا بنا ننطلق!!</a:t>
            </a:r>
            <a:endParaRPr lang="he-IL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accent6">
                  <a:lumMod val="75000"/>
                </a:schemeClr>
              </a:buClr>
              <a:buNone/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50730" y="355847"/>
            <a:ext cx="11498892" cy="1054394"/>
          </a:xfrm>
        </p:spPr>
        <p:txBody>
          <a:bodyPr/>
          <a:lstStyle/>
          <a:p>
            <a:r>
              <a:rPr lang="ar-JO" sz="4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لحظة قبل أن نبدأ...</a:t>
            </a:r>
            <a:endParaRPr lang="he-IL" sz="4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36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endParaRPr lang="he-IL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يوصى بترسيخ بعض القوانين كقاعدة لخلق حيّز محميّ للحوار, يُتيح الإصغاء والمُشاركة المُحتَرِمة الفعّالة . </a:t>
            </a:r>
          </a:p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 : </a:t>
            </a:r>
            <a:endParaRPr lang="he-IL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ar-JO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نجري حواراً مريحاً مُحتَرِماً, يُتيح خلق حيّز يُمكننا فيه المُشاركة بمضامين شخصيّة .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يُفصَحُ عنه في الدّرس هو مُلك لأصحابه, لا يحقّ لنا نشره أو نقلُه, احترام الخصوصيّة يُشعرنا جميعاً بالأمان. 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لكلٍّ منّا حقّ اختيار المُشاركة بالحوار .</a:t>
            </a: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يمكنني أن أتنازل عن دوري في الكلام , ويجوز لي أن أطلبه في حال ندمتُ على تنازلي. 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>
                  <a:lumMod val="50000"/>
                </a:schemeClr>
              </a:buClr>
            </a:pPr>
            <a:endParaRPr lang="he-IL" altLang="he-IL" sz="3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قوانين سترافقنا خلال دروس المهارات الحياتيّة 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5" descr="Rock, Art, Craft, Holding Hands, Te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63051"/>
            <a:ext cx="1606550" cy="114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3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Google Shape;84998;p1"/>
          <p:cNvSpPr txBox="1">
            <a:spLocks noGrp="1"/>
          </p:cNvSpPr>
          <p:nvPr>
            <p:ph type="title"/>
          </p:nvPr>
        </p:nvSpPr>
        <p:spPr>
          <a:xfrm>
            <a:off x="508000" y="355847"/>
            <a:ext cx="111750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alibri"/>
              <a:buNone/>
            </a:pPr>
            <a:r>
              <a:rPr lang="ar-JO" sz="4800" b="1" dirty="0">
                <a:solidFill>
                  <a:srgbClr val="00808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قوانين للتّصرف في حيّز</a:t>
            </a:r>
            <a:r>
              <a:rPr lang="ar-LB" sz="4800" b="1" dirty="0">
                <a:solidFill>
                  <a:srgbClr val="00808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ال-</a:t>
            </a:r>
            <a:r>
              <a:rPr lang="ar-JO" sz="4800" b="1" dirty="0">
                <a:solidFill>
                  <a:srgbClr val="00808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ZOOM-</a:t>
            </a:r>
            <a:br>
              <a:rPr lang="ar-JO" sz="4000" b="1" dirty="0">
                <a:solidFill>
                  <a:srgbClr val="008080"/>
                </a:solidFill>
              </a:rPr>
            </a:br>
            <a:endParaRPr sz="4000" b="1" dirty="0">
              <a:solidFill>
                <a:srgbClr val="008080"/>
              </a:solidFill>
            </a:endParaRPr>
          </a:p>
        </p:txBody>
      </p:sp>
      <p:sp>
        <p:nvSpPr>
          <p:cNvPr id="84999" name="Google Shape;84999;p1"/>
          <p:cNvSpPr txBox="1">
            <a:spLocks noGrp="1"/>
          </p:cNvSpPr>
          <p:nvPr>
            <p:ph type="body" idx="1"/>
          </p:nvPr>
        </p:nvSpPr>
        <p:spPr>
          <a:xfrm>
            <a:off x="275573" y="1990003"/>
            <a:ext cx="11636700" cy="47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28600" algn="r" rtl="1">
              <a:spcBef>
                <a:spcPts val="0"/>
              </a:spcBef>
              <a:spcAft>
                <a:spcPts val="0"/>
              </a:spcAft>
              <a:buClr>
                <a:srgbClr val="0F6F80"/>
              </a:buClr>
              <a:buSzPts val="2500"/>
              <a:buChar char="◼"/>
            </a:pPr>
            <a:r>
              <a:rPr lang="ar-JO" sz="25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</a:t>
            </a: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نختار مكاناً هادئًا.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ندخلُ إلى الدّرسِ بهندامٍ لائقٍ 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عند الانضمام للدّرس نكتب اسمنا الشخصيّ والحرفَ الأول من اسم عائلتنا.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مهمّ فتح الكاميرا، والتّأكد من اغلاق سمّاعة الصّوت.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المعلّم\ة  هو الّذي يعطي حقّ الكلام ، ويفتح السّماعة لمن يرغب بالمشاركة بالكلام.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عندما نرغبُ بالرّد على ما يُقال, نطلبُ ذلك برفعِ الإصبع 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762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" lvl="0" indent="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المزيد من الاقتراحات تجدونها ّفي المُرشد لخلق مُناخٍ صفيّ آمن ومحميّ في الحيّز الافتراضيّ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r>
              <a:rPr lang="ar-JO" sz="2400" u="sng" dirty="0">
                <a:solidFill>
                  <a:schemeClr val="hlin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  <a:hlinkClick r:id="rId3"/>
              </a:rPr>
              <a:t>مُرشد لخلق مناخ صفّي آمن في الحيّز الرقمي </a:t>
            </a:r>
            <a:r>
              <a:rPr lang="ar-JO" sz="2400" u="sng" dirty="0" err="1">
                <a:solidFill>
                  <a:schemeClr val="hlin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  <a:hlinkClick r:id="rId3"/>
              </a:rPr>
              <a:t>أيصا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5000" name="Google Shape;85000;p1" descr="Rock, Art, Craft, Holding Hands, Te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417" y="269240"/>
            <a:ext cx="1606550" cy="1141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618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676400"/>
            <a:ext cx="11210524" cy="4825753"/>
          </a:xfrm>
        </p:spPr>
        <p:txBody>
          <a:bodyPr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43511" y="355847"/>
            <a:ext cx="11175013" cy="1054394"/>
          </a:xfrm>
        </p:spPr>
        <p:txBody>
          <a:bodyPr/>
          <a:lstStyle/>
          <a:p>
            <a:r>
              <a:rPr lang="ar-JO" sz="4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ماذا سنتعلّم اليوم ؟</a:t>
            </a:r>
            <a:endParaRPr lang="he-IL" sz="4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28BEB680-0B25-49AB-ACC3-259D7EFBB4CA}"/>
              </a:ext>
            </a:extLst>
          </p:cNvPr>
          <p:cNvSpPr/>
          <p:nvPr/>
        </p:nvSpPr>
        <p:spPr>
          <a:xfrm>
            <a:off x="0" y="1856509"/>
            <a:ext cx="11718524" cy="3967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SzPts val="2800"/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سنتأمّل نَمَط التعلّم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الذي نتّبعه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خلال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الأيّام العادية، و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خلال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هذه الأيّام بشكلٍ خاص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SzPts val="2800"/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سنتعرّف على تجربة مثيرة،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حيث س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ندرك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 مِن خلالها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كيف يتأثّر تعلّمنا م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ن موقفنا اتّجاهه.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457200">
              <a:lnSpc>
                <a:spcPct val="150000"/>
              </a:lnSpc>
              <a:spcAft>
                <a:spcPts val="600"/>
              </a:spcAft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سنتعرّف على المصطلحات 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قالب\نمط التفكير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تفكير متطوِّر\متغيّر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مواظبة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".  </a:t>
            </a:r>
          </a:p>
          <a:p>
            <a:pPr marL="457200" lvl="0" indent="-457200">
              <a:lnSpc>
                <a:spcPct val="150000"/>
              </a:lnSpc>
              <a:buSzPts val="2800"/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سنتدرّب ونطبِّق </a:t>
            </a:r>
            <a:r>
              <a:rPr lang="ar-LB" sz="2800" dirty="0" err="1">
                <a:latin typeface="Arial" panose="020B0604020202020204" pitchFamily="34" charset="0"/>
                <a:cs typeface="Arial" panose="020B0604020202020204" pitchFamily="34" charset="0"/>
              </a:rPr>
              <a:t>إستعمال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هذه المصطلحات.</a:t>
            </a:r>
            <a:endParaRPr lang="he-I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SzPts val="2800"/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واصل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الدّرس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مِن خلال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 تأمّل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نجاحاتنا وتحدّياتنا خلال التعلّم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SzPts val="2800"/>
              <a:buFont typeface="Arial"/>
              <a:buChar char="•"/>
            </a:pP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سنخرج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جولة في أعقاب تعلّمنا، و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س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نعزّز القوى ال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تي </a:t>
            </a:r>
            <a:r>
              <a:rPr lang="ar-SA" sz="2800" dirty="0"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800" dirty="0">
                <a:latin typeface="Arial" panose="020B0604020202020204" pitchFamily="34" charset="0"/>
                <a:cs typeface="Arial" panose="020B0604020202020204" pitchFamily="34" charset="0"/>
              </a:rPr>
              <a:t>داخلنا.</a:t>
            </a:r>
            <a:endParaRPr lang="he-I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520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719071"/>
            <a:ext cx="11607451" cy="4969828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None/>
            </a:pPr>
            <a:r>
              <a:rPr lang="ar-JO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الفترة الأخيرة نحن نتعلّم بصورة مغايرة</a:t>
            </a:r>
            <a:r>
              <a:rPr lang="he-IL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نحن نتعلّم من المنزل، بصورة مستقلّة أكثر، نحافظ على علاقة عن بُعد مع المعلّمين والأصدقاء.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endParaRPr lang="he-IL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فكّروا 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تشبيه يصف تعلّمكم 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خلال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هذه الفترة.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endParaRPr lang="he-IL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ماذا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تشعرون إزاء تعلّمكم 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خلال 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هذه الفترة؟</a:t>
            </a:r>
          </a:p>
          <a:p>
            <a:pPr>
              <a:lnSpc>
                <a:spcPct val="150000"/>
              </a:lnSpc>
              <a:buClr>
                <a:schemeClr val="accent1">
                  <a:lumMod val="50000"/>
                </a:schemeClr>
              </a:buClr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404252" cy="1054394"/>
          </a:xfrm>
        </p:spPr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كيف حالكم اليوم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E1E9AB2-90DD-4830-8A94-9495FD86D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44151"/>
            <a:ext cx="3365284" cy="3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7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50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719070"/>
            <a:ext cx="11607451" cy="4783083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Clr>
                <a:schemeClr val="accent1">
                  <a:lumMod val="50000"/>
                </a:schemeClr>
              </a:buClr>
              <a:buNone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الصّعب عليّ </a:t>
            </a:r>
            <a:r>
              <a:rPr lang="ar-JO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لا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يكون هناك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برنامج يومي منظّم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الممتع أن أدرس لوحدي وبوتيرتي الخاصّة 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ليست لديّ رغبة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التعلّم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بتاتًا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لقد ازدادت ال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مهمّات أكثر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ممّا كانت عليه خلال </a:t>
            </a:r>
            <a:r>
              <a:rPr lang="ar-SA" sz="24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وق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 العاد</a:t>
            </a:r>
            <a:r>
              <a:rPr lang="ar-SA" sz="24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ية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أن ن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تعلّم هكذا أصلاً؟ التعلّم عن بُعد غريب للغاية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لقد أدركت فجأة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كم يُساعدني الأصدقاء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خلال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التعلّم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اليومي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إنه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الأسهل عليّ أن يكون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هناك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يقف أمامي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ويشرح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الما</a:t>
            </a:r>
            <a:r>
              <a:rPr lang="ar-SA" sz="24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دّة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التعليميّة"</a:t>
            </a:r>
            <a:endParaRPr lang="he-IL" sz="24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spcBef>
                <a:spcPts val="1000"/>
              </a:spcBef>
              <a:buClr>
                <a:srgbClr val="000000"/>
              </a:buClr>
              <a:buSzPts val="1800"/>
              <a:buNone/>
              <a:defRPr/>
            </a:pPr>
            <a:r>
              <a:rPr lang="he-IL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إنه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الأسهل عليّ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أقرأ 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الماد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 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التعليميّة بنفسي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</a:t>
            </a:r>
            <a:r>
              <a:rPr lang="ar-SA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أحاول</a:t>
            </a:r>
            <a:r>
              <a:rPr lang="ar-LB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تفسيرها لنفسي</a:t>
            </a:r>
            <a:r>
              <a:rPr lang="he-IL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>
              <a:lnSpc>
                <a:spcPct val="150000"/>
              </a:lnSpc>
              <a:buClr>
                <a:schemeClr val="accent1">
                  <a:lumMod val="50000"/>
                </a:schemeClr>
              </a:buClr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7999" y="323850"/>
            <a:ext cx="11404252" cy="13952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LB" sz="4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البعض يقول لنفسه!</a:t>
            </a:r>
            <a:endParaRPr lang="he-IL" sz="4000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47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938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88098" y="1719071"/>
            <a:ext cx="11699309" cy="503245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</a:rPr>
              <a:t> </a:t>
            </a: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والآن : وقتُ العملِ الذّاتيّ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150632FD-CD6E-46F1-AD45-7392C8A0659C}"/>
              </a:ext>
            </a:extLst>
          </p:cNvPr>
          <p:cNvSpPr/>
          <p:nvPr/>
        </p:nvSpPr>
        <p:spPr>
          <a:xfrm>
            <a:off x="4815040" y="1719248"/>
            <a:ext cx="1837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مسيرة تَعَلُّمي</a:t>
            </a:r>
            <a:endParaRPr lang="he-IL" sz="32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81ECF65-BBC6-4E21-9426-8E067787A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511" y="2587811"/>
            <a:ext cx="4730906" cy="234440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6384C3F-14BC-455A-BEA8-C8E3CD866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60" y="2459471"/>
            <a:ext cx="4669941" cy="26276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501025A-89A9-4B80-9719-F77A4058D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8030" y="5429250"/>
            <a:ext cx="7037700" cy="14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11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454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43509" y="1719071"/>
            <a:ext cx="11175014" cy="4917256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نبدأ ب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فعاليّة ممتعة</a:t>
            </a:r>
            <a:r>
              <a:rPr lang="he-IL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تجربة بروفيسور كارول دويك</a:t>
            </a:r>
            <a:endParaRPr lang="ar-JO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endParaRPr lang="he-IL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بروفيسور كارول دويك هي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اختصاصيّة نفسيّة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وباحثة أمريكي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ة.</a:t>
            </a:r>
            <a:r>
              <a:rPr lang="en-US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قامت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أحد أبحاثها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بإيكال مهمّة سهلة نسبيًا لـِ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400 طفلاً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لقد كانت المهمّة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تركيب بازل بسيط للغاية،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حيث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تمّ تركيبه في لقاءٍ فردي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بين الباحثة والطّفل.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LB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أنجز جميع الأطفال المهمّة بنجاح، لكن لم يحصل كل الأطفال على ردّ الفعل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نفسه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الباحثة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حصل القسم الأوّل مِن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الأطفا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على إطراء من قِبل الباحثة التي رافقتهم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حيث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قالت لهم: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عمل جيّد جدًا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أنت بالتأكيد ذكي وبارع "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كانت هذه ال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مجموعة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الأولى)</a:t>
            </a:r>
            <a:endParaRPr lang="he-IL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حصل القسم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الثاني على إطراء آخر من الباحثة التي رافقتهم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حيث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قالت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لهم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:" عمل ج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يّد جدًا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كل ال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حترام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على المجهود"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  </a:t>
            </a:r>
            <a:r>
              <a:rPr lang="ar-JO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مجموعة</a:t>
            </a:r>
            <a:r>
              <a:rPr lang="ar-JO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الثّانية ).</a:t>
            </a:r>
            <a:endParaRPr lang="he-IL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عد أن حصلوا على الإطراء،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وخلال جلوسهم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مع الباحثة، سألتهم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يودّون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ستمرار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هذه التجربة؟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يفضّلون تركيب بازل أبسط أم أكثر تعقيداً؟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وجدت الباحثة أنّ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معظم الطلاب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إحدى المجموعتين طلبوا عدم </a:t>
            </a:r>
            <a:r>
              <a:rPr lang="ar-LB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الإستمرار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بالبازل الأكثر تعقيداً .</a:t>
            </a:r>
            <a:endParaRPr lang="he-IL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lnSpc>
                <a:spcPct val="150000"/>
              </a:lnSpc>
              <a:buNone/>
            </a:pPr>
            <a:endParaRPr lang="he-IL" sz="25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B4D53DC-B840-4B1D-98F8-E084D7A80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005">
            <a:off x="488236" y="1247667"/>
            <a:ext cx="1582718" cy="97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8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77091" y="1719071"/>
            <a:ext cx="11405922" cy="4917256"/>
          </a:xfrm>
        </p:spPr>
        <p:txBody>
          <a:bodyPr>
            <a:normAutofit/>
          </a:bodyPr>
          <a:lstStyle/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نفكّر: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he-IL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المجموعتين رفضت أن تجرِّب البازل الأكثر تعقيداً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حسب رأيكم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r>
              <a:rPr lang="he-IL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لماذا رفض الأطفال في هذه المجموعة التحدّي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حسب رأيكم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الفرق بين </a:t>
            </a:r>
            <a:r>
              <a:rPr lang="ar-LB" sz="28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الإطر</a:t>
            </a:r>
            <a:r>
              <a:rPr lang="ar-SA" sz="28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اء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الأوّل والإطراء الثاني حسب رأيكم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endParaRPr lang="he-IL" b="1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7112C48-EF67-4BF8-B446-FE563D662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57415">
            <a:off x="951345" y="3190544"/>
            <a:ext cx="2175969" cy="121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18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427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77091" y="1719070"/>
            <a:ext cx="11637818" cy="5138929"/>
          </a:xfrm>
        </p:spPr>
        <p:txBody>
          <a:bodyPr>
            <a:normAutofit fontScale="25000" lnSpcReduction="20000"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r>
              <a:rPr lang="he-IL" sz="5100" spc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JO" sz="5100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endParaRPr lang="he-IL" sz="51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LB" sz="80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بحثت بروفيسور كارول دويك في السؤال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لماذا ينجح أشخاص معيّن</a:t>
            </a:r>
            <a:r>
              <a:rPr lang="ar-SA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أكثر م</a:t>
            </a:r>
            <a:r>
              <a:rPr lang="ar-SA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غيرهم، بينما </a:t>
            </a:r>
            <a:r>
              <a:rPr lang="ar-SA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يفش</a:t>
            </a:r>
            <a:r>
              <a:rPr lang="ar-JO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  أ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شخا</a:t>
            </a:r>
            <a:r>
              <a:rPr lang="ar-JO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 </a:t>
            </a:r>
            <a:r>
              <a:rPr lang="ar-SA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ذوو القدرات نفسها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            </a:t>
            </a:r>
            <a:endParaRPr lang="he-IL" sz="80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SY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لقد </a:t>
            </a:r>
            <a:r>
              <a:rPr lang="ar-SY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استنتجت</a:t>
            </a:r>
            <a:r>
              <a:rPr lang="ar-LB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أنّ نمط التفكير هو عامل مركزي</a:t>
            </a:r>
            <a:r>
              <a:rPr lang="ar-SY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8000" u="sng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نجاح الإنسان .</a:t>
            </a:r>
          </a:p>
          <a:p>
            <a:pPr marL="342900" lvl="0" indent="-34290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يؤثّر</a:t>
            </a:r>
            <a:r>
              <a:rPr lang="ar-SY" sz="80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80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نَمط تفكير 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الإنسان على أسلوب تعلُّم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lang="he-IL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أنماط التفكير ال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تي 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توصّلت إليها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بروفيسور دويك؟</a:t>
            </a:r>
            <a:endParaRPr lang="he-IL" sz="80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45720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LB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نَمَط</a:t>
            </a:r>
            <a:r>
              <a:rPr lang="he-IL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'</a:t>
            </a:r>
            <a:r>
              <a:rPr lang="ar-LB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التفكير الجامد</a:t>
            </a:r>
            <a:r>
              <a:rPr lang="he-IL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he-IL" sz="80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e-IL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يؤمن الأشخاص ذو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نَمَط التفكير الجامد أنّ المقدرة والذكاء حُدِّدا مسبقاً وغير قابلين للتغيّر، وأنّ جزءاً من الأشخاص بارعين في مجال معيّن بشكل طبيعي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بينما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يفتقر سائر الناس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هذه القدرة.</a:t>
            </a:r>
          </a:p>
          <a:p>
            <a:pPr marL="685800" lvl="0" indent="-45720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LB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نَمَط</a:t>
            </a:r>
            <a:r>
              <a:rPr lang="he-IL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'</a:t>
            </a:r>
            <a:r>
              <a:rPr lang="ar-LB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التفكير المتغيّر </a:t>
            </a:r>
            <a:r>
              <a:rPr lang="ar-SY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 </a:t>
            </a:r>
            <a:r>
              <a:rPr lang="ar-LB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المتطوّر</a:t>
            </a:r>
            <a:r>
              <a:rPr lang="he-IL" sz="8000" b="1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he-IL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المقابل، يؤمن الأشخاص ذو</a:t>
            </a:r>
            <a:r>
              <a:rPr lang="ar-SY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نَمَط التّفكير المتطوِّر أنّ المقدرة والذكاء قابلين للتطوّر والنّمو. هم يدركون أن الأشخاص المتفوّقين في مجالٍ معيّن، أحرزوا ذلك بفضل المجهود الكبير الذي بذلوه</a:t>
            </a:r>
            <a:r>
              <a:rPr lang="he-IL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ar-LB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يؤمن ذوو نمط التفكير المتطوّر أنّه بالإمكان تحسين، تغيير وتطوير القدرة عن طريق بذل المجهود والعمل الجاد</a:t>
            </a:r>
            <a:r>
              <a:rPr lang="ar-JO" sz="80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80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0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ar-SY" sz="8000" b="1" u="sng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تعتقد بروفسور</a:t>
            </a:r>
            <a:r>
              <a:rPr lang="ar-LB" sz="8000" b="1" u="sng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دويك أنّ الأشخاص ذوي نمط التفكير المتغيّر\المتطوّر يحرزون إنجازات أفضل، وأنّ بالإمكان التدرّب على تطوير هذا النمط من التفكير</a:t>
            </a:r>
            <a:r>
              <a:rPr lang="ar-LB" sz="1800" b="1" u="sng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JO" sz="1800" b="1" u="sng" spc="0" dirty="0">
                <a:solidFill>
                  <a:srgbClr val="4BACC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ar-LB" sz="1800" b="1" u="sng" spc="0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70000"/>
              </a:lnSpc>
              <a:spcBef>
                <a:spcPts val="0"/>
              </a:spcBef>
              <a:buClrTx/>
              <a:buNone/>
            </a:pPr>
            <a:endParaRPr lang="he-IL" b="1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746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-571500" y="1719071"/>
            <a:ext cx="12458700" cy="5138929"/>
          </a:xfrm>
        </p:spPr>
        <p:txBody>
          <a:bodyPr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 الجمل التالية تعبّر عن نمط</a:t>
            </a:r>
            <a:r>
              <a:rPr lang="he-IL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ar-LB" b="1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التفكيرالمتغيّر</a:t>
            </a:r>
            <a:r>
              <a:rPr lang="ar-LB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 المتطوِّر؟</a:t>
            </a:r>
            <a:endParaRPr lang="he-IL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he-IL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Font typeface="+mj-lt"/>
              <a:buAutoNum type="arabicPeriod"/>
            </a:pPr>
            <a:r>
              <a:rPr lang="he-IL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لست جيّداً بالرياضيات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Font typeface="+mj-lt"/>
              <a:buAutoNum type="arabicPeriod"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 عبقري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ترى كيف نَجَحتَ؟ عليك فقط أن تجرِّب ثانيةً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 </a:t>
            </a:r>
            <a:r>
              <a:rPr lang="ar-LB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الإحترام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على المواظبة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بارعة جدّاً 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الرّقص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نتعلّم م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الأخطاء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أيضًا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ببساطة،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لم أنجح، 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يعني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أنّني لست جيّد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بذلك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حتى الآن لم أنجح، سأستمر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Y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المحاولة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marL="742950" lvl="0" indent="-742950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يس هناك ما يمكن فعله، أنا لا أملك هذه القدرة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JO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نحنُ نتعلّم : وقت التّدريب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18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757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77091" y="1719070"/>
            <a:ext cx="11637818" cy="5138929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الجمل باللون الأزرق</a:t>
            </a:r>
            <a:r>
              <a:rPr lang="ar-SA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هي الجُمَل الّتي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تعبّر عن نمط </a:t>
            </a:r>
            <a:r>
              <a:rPr lang="ar-SA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تفكير</a:t>
            </a:r>
            <a:r>
              <a:rPr lang="ar-SA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متغيّر\</a:t>
            </a:r>
            <a:r>
              <a:rPr lang="ar-SA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متطوّر</a:t>
            </a:r>
            <a:endParaRPr lang="he-IL" sz="2400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he-IL" sz="2100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 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لست جيّداً بالرياضيات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  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 عبقري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!.</a:t>
            </a:r>
            <a:endParaRPr lang="ar-LB" spc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he-IL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he-IL" spc="0" dirty="0">
                <a:solidFill>
                  <a:srgbClr val="1F497D">
                    <a:lumMod val="40000"/>
                    <a:lumOff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ترى كيف نَجَحتَ؟ عليك فقط أن تجرِّب ثانيةً</a:t>
            </a: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  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 ال</a:t>
            </a:r>
            <a:r>
              <a:rPr lang="ar-SA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pc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حترام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على المواظبة!</a:t>
            </a: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بارعة جدّاً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الرّقص.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   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نتعلّم </a:t>
            </a:r>
            <a:r>
              <a:rPr lang="ar-SA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مِن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الأخطاء</a:t>
            </a:r>
            <a:r>
              <a:rPr lang="ar-SA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أيضًا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  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ببساطة،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لم أنجح،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هذا 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يعني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أنّني لست جيّد</a:t>
            </a:r>
            <a:r>
              <a:rPr lang="ar-SA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بذلك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srgbClr val="4F81BD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حتى الآن لم أنجح، سأستمر </a:t>
            </a:r>
            <a:r>
              <a:rPr lang="ar-SA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المحاولة </a:t>
            </a:r>
            <a:r>
              <a:rPr lang="he-IL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  </a:t>
            </a:r>
            <a:r>
              <a:rPr lang="ar-L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أستطيع أن أعمل شيئاً، ينقصني هذا الشيء</a:t>
            </a:r>
            <a:r>
              <a:rPr lang="he-IL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12750" y="355847"/>
            <a:ext cx="11175013" cy="1054394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400" b="1" dirty="0">
                <a:solidFill>
                  <a:srgbClr val="008080"/>
                </a:solidFill>
                <a:latin typeface="Calibri" panose="020F0502020204030204" pitchFamily="34" charset="0"/>
              </a:rPr>
              <a:t>نحنُ نتعلّم : وقت التّدريب </a:t>
            </a:r>
            <a:endParaRPr lang="he-IL" sz="44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75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8545" y="1719070"/>
            <a:ext cx="11831782" cy="5138929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r>
              <a:rPr lang="ar-LB" sz="2400" b="1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التفكيرالمتغيّر</a:t>
            </a:r>
            <a:r>
              <a:rPr lang="ar-LB" sz="24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 المتطوّر</a:t>
            </a:r>
            <a:r>
              <a:rPr lang="he-IL" sz="24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ar-LB" sz="24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التعليم كسُلَّم</a:t>
            </a:r>
            <a:r>
              <a:rPr lang="ar-JO" sz="2400" b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  <a:buNone/>
            </a:pP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يقِف ذوو نمط 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'التفكير الجامد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 في إحدى مراحل السلّم. "انا أستطيع الصعود إلى هنا الحد فقط"، هكذا يفكّرون.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قد يخشون محاولة الصّعود إلى أعلى، أو محاولة التغلّب على تحدٍّ تعليمي أصعب، </a:t>
            </a:r>
            <a:r>
              <a:rPr lang="ar-JO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LB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JO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خِشية أن يعتقدوا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JO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أنّهم ليسوا "أذكياء" بما فيه الكفاية".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المقابِل، يؤمن ذوو نمط "</a:t>
            </a: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التفكير المتطوّر"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بأنّ المواظبة وبذل المجهود هما المفتاح للنّجاح-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هم لا يخافون مِن الفشل، ولا يخشون محاولة الصّعود لمرحلة أعلى في السُلّم.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هم سيعاودون المحاولة حتى وإن لم ينجحوا، لأنّ هناك احتمال لمعاودة النجاح دائمًا.  باعتقادهم-كما ذكرنا سابقاً- النّجاح والذكاء ينبعان بالأساس مِن المواظبة وبذْل المجهود</a:t>
            </a:r>
            <a:r>
              <a:rPr lang="ar-LB" sz="2400" b="1" spc="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LB" sz="2400" b="1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E5B767A-D733-4D01-8A7E-2C7A0ECE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08000" y="1719070"/>
            <a:ext cx="1052944" cy="30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14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8545" y="1719070"/>
            <a:ext cx="11831782" cy="5138929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كيف 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يمكننا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تطوير نَمَط "تفكير متغيّر\متطوّر؟</a:t>
            </a:r>
            <a:r>
              <a:rPr lang="ar-JO" sz="2800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بإمكان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واحد وواحدة منّا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يتدرّب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على تطوير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تفكير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متغيّر\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متطوّر، هيّا نتدرّب مع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ًا: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</a:t>
            </a:r>
            <a:r>
              <a:rPr lang="ar-SA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راودكم</a:t>
            </a: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أفكار سلبي</a:t>
            </a:r>
            <a:r>
              <a:rPr lang="ar-SA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 ب</a:t>
            </a:r>
            <a:r>
              <a:rPr lang="ar-SA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خصوص</a:t>
            </a: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تعلّمكم</a:t>
            </a:r>
            <a:r>
              <a:rPr lang="ar-SA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بعض الأحيان</a:t>
            </a: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lang="he-IL" sz="2200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الجملة التي تقولونها لأنفسكم؟ قولوها بصوتٍ </a:t>
            </a:r>
            <a:r>
              <a:rPr lang="ar-SA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مرتفع</a:t>
            </a: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2200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الآن، أضيفوا للجملة كلمة واحدة فقط: </a:t>
            </a:r>
            <a:r>
              <a:rPr lang="he-IL" sz="22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e-IL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الآن</a:t>
            </a:r>
            <a:r>
              <a:rPr lang="he-IL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he-IL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حتى الآن لا</a:t>
            </a:r>
            <a:r>
              <a:rPr lang="he-IL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"هذه المرّة " الخ..</a:t>
            </a:r>
            <a:r>
              <a:rPr lang="he-IL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4300" lvl="0" indent="0">
              <a:buClrTx/>
              <a:buFont typeface="Arial" pitchFamily="34" charset="0"/>
              <a:buChar char="•"/>
            </a:pPr>
            <a:endParaRPr lang="he-IL" sz="2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مثلاً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ar-LB" sz="2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بَدَل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 مِن الجملة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ف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شلت في </a:t>
            </a:r>
            <a:r>
              <a:rPr lang="ar-LB" sz="22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إمتحان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الأدب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قولوا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</a:t>
            </a:r>
            <a:r>
              <a:rPr lang="ar-SA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حاليًا،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فشلت في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متحان الأدب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(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المستقبل سأتدرّب وأنجح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بَدَل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 مِن الجملة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لا أفهم ماد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 الرياضيات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قولوا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حتّى </a:t>
            </a:r>
            <a:r>
              <a:rPr lang="ar-SA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هذه اللحظة،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أفهم ماد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 الرياضيات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(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قد أفهمها في المستقبل)</a:t>
            </a:r>
            <a:endParaRPr lang="he-IL" sz="2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بَدَل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 مِن الجملة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:"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خسرنا مرّة أخرى في اللعبة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قولوا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</a:t>
            </a:r>
            <a:r>
              <a:rPr lang="ar-SA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هذه المرّة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خسرنا اللّعبة</a:t>
            </a:r>
            <a:r>
              <a:rPr lang="he-IL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(سنفوز في المرّة القادمة)</a:t>
            </a:r>
            <a:endParaRPr lang="ar-LB" sz="2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ClrTx/>
              <a:buFont typeface="Arial" pitchFamily="34" charset="0"/>
              <a:buChar char="•"/>
            </a:pP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بَدّل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 مِن الجملة: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هم لا يمنحونني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حقّ الكلام" 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قولوا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خلال هذا الدرس</a:t>
            </a:r>
            <a:r>
              <a:rPr lang="ar-LB" sz="2200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 ي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منحوني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حقّ الكلام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SA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(سأتكلّم في الدرس القادم</a:t>
            </a:r>
            <a:r>
              <a:rPr lang="ar-JO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ar-JO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+mn-lt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286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719070"/>
            <a:ext cx="11462327" cy="5138929"/>
          </a:xfrm>
        </p:spPr>
        <p:txBody>
          <a:bodyPr>
            <a:normAutofit lnSpcReduction="10000"/>
          </a:bodyPr>
          <a:lstStyle/>
          <a:p>
            <a:pPr marL="0" lvl="0" indent="0">
              <a:buClrTx/>
              <a:buNone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الّذي حدث 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خلال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التجربة؟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Tx/>
              <a:buNone/>
            </a:pPr>
            <a:endParaRPr lang="he-IL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ذك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رون تجربة البازل؟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الفرق بين الإطراء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"</a:t>
            </a:r>
            <a:r>
              <a:rPr lang="ar-LB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أذكاك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والإطراء الثاني 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بذلت مجهوداً كبير</a:t>
            </a:r>
            <a:r>
              <a:rPr lang="ar-SA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أدّى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تغيير كبير في </a:t>
            </a:r>
            <a:r>
              <a:rPr lang="ar-LB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موقف</a:t>
            </a:r>
            <a:r>
              <a:rPr lang="he-IL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الأطفال</a:t>
            </a:r>
            <a:r>
              <a:rPr lang="ar-SA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بخصوص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المهمّة القادمة.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معظم الأطفال الذين قيل لهم </a:t>
            </a:r>
            <a:r>
              <a:rPr lang="ar-LB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"أنت حقّاً ذكي"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 ي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بدوا استعداد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 لتركيب البازل الأكثر تعقيد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ar-LB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لأنّهم خشوا أن يخيب أملهم أو يخيّبوا أمل الآخرين في حال فشلوا في تركيب</a:t>
            </a:r>
            <a:r>
              <a:rPr lang="ar-LB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lang="he-IL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ar-LB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أريد أن يكتشفوا أنّني لست ذكي</a:t>
            </a:r>
            <a:r>
              <a:rPr lang="ar-SA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 حقًا</a:t>
            </a:r>
            <a:r>
              <a:rPr lang="he-IL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...")</a:t>
            </a:r>
            <a:r>
              <a:rPr lang="ar-SA" sz="2400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2400" spc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المقابل، معظم الأطفال الذين قيل لهم أنّهم بذلوا مجهوداً كبير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أبدوا </a:t>
            </a:r>
            <a:r>
              <a:rPr lang="ar-LB" sz="24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الإستعداد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لتحدّي البازل الأكثر تعقيداً.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هم نجحوا أيضاً بصورة أكبر في مهمّة تركيب البازل المعقّد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و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حين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واجهوا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صعوبةً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ما، آمنوا بأنّهم لم يحاولوا بما فيه الكفاية،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وبناءً عليه بذلوا مجهود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ًا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أك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 وحاولوا مرة تلو الأخرى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أن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نجحوا.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5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719070"/>
            <a:ext cx="11462327" cy="4903403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SA" sz="2800" b="1" spc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</a:t>
            </a:r>
            <a:r>
              <a:rPr lang="ar-SA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ِن</a:t>
            </a: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المهم</a:t>
            </a:r>
            <a:r>
              <a:rPr lang="ar-SA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ّ</a:t>
            </a: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أن نَع</a:t>
            </a:r>
            <a:r>
              <a:rPr lang="ar-SA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ِ</a:t>
            </a: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ي ونتذكّر</a:t>
            </a:r>
            <a:r>
              <a:rPr lang="he-IL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he-IL" sz="2800" b="1" spc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التعلّم هو سيرورة تطوّرية 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لم ننجح في الماضي،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فهذا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لا يعني أنّنا لن ننجح في المستقبل.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بذل المجهود والمواظبة يحسّنان أداءنا ويعزّزان قدراتنا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ارتكاب ال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أخطاء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هو جزء م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السيرورة التعليمي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ة- م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المجدي</a:t>
            </a:r>
            <a:r>
              <a:rPr lang="en-US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أن 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تعلّم م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أخطائنا و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تحسّن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وأن لا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يأس عند </a:t>
            </a:r>
            <a:r>
              <a:rPr lang="ar-LB" sz="24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إرتكاب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الخطأ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التعامل مع التحدّي صّعب، 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ولكنه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يمنحنا فرصة ممتازة للتقدّم والتحسّن.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المهم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تأمّل و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تعلّم من نجاحات الماضي 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أتقبّل الفشل، ك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واحد قد يفشل بشيءٍ ما،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لكنني غير مستعد أن لا أحاول ثانيةً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  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مايكل جوردان</a:t>
            </a:r>
            <a:r>
              <a:rPr lang="ar-SY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Arial" panose="020B060402020202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46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719070"/>
            <a:ext cx="11462327" cy="4903403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ماذا تعلّمنا حتّى الآن؟</a:t>
            </a:r>
            <a:endParaRPr lang="he-IL" sz="28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لقد تعرّفنا على المصطلح نمط "التفكير المتغيّر\المتطوّر"،</a:t>
            </a:r>
            <a:r>
              <a:rPr lang="he-IL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فهِمناه وتدرّبنا عليه قليلاً.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فهمنا ماذا تعني "المواظبة بالتعلّم" ورأينا كيف بالإمكان ال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z="28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ستمرار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مر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 تلوَ الأخرى.</a:t>
            </a:r>
            <a:r>
              <a:rPr lang="he-IL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هيا بنا نعود للحظة ل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"مسيرة التعلّم الخاصّة بكم" 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الّتي تطرّقنا إليها في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بداية الدّرس.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حاولوا أن تتذكّروا تحدّيات أو مواضيع تعاملتم معها م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خلال نَمَط "التفكير المتغيّر\المتطوّر" وواظبتم بالتعلّم على الرّغم من الصّعوبة؟ ما الّذي ساعدكم على المواظبة وعدم التنازل؟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دوّنوا هذا 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الأمر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الذي قد يساعدكم على تبنّي نمط " التفكير المتطوّر" في المستقبل؟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49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351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0837" y="1719070"/>
            <a:ext cx="11859490" cy="490340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مسيرة التعلّم الخاصّة بي</a:t>
            </a:r>
            <a:endParaRPr lang="ar-JO" sz="2800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تعالوا نتطرّق للتعلّم الخاص بنا كمسيرة</a:t>
            </a:r>
            <a:r>
              <a:rPr lang="he-IL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أدعوكم للتأمّل في مسيرتكم التعليميّة :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ست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عر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 أمامكم 4 إشارات مرور.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تأمّلوا وفكّروا بمثال شخصي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لكل</a:t>
            </a:r>
            <a:r>
              <a:rPr lang="ar-SA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إشارة من هذه الإشارات</a:t>
            </a:r>
            <a:r>
              <a:rPr lang="ar-JO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  <a:endParaRPr lang="he-IL" sz="28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032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0837" y="1719070"/>
            <a:ext cx="11859490" cy="490340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مسيرة التعلّم الخاصّة بي</a:t>
            </a:r>
            <a:endParaRPr lang="ar-JO" sz="28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b="1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لحظة , نحنُ نتعلّم !    </a:t>
            </a:r>
            <a:endParaRPr lang="he-IL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FD93462-3830-4BB0-97BC-4F4346F7E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684" y="2882805"/>
            <a:ext cx="1842737" cy="276024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8E4614A-3292-44EC-9032-1D46AD34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7711" y="3091049"/>
            <a:ext cx="1432684" cy="62236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C86AB54-836F-4EAF-B4F7-A60313BEA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329" y="3639111"/>
            <a:ext cx="1426302" cy="116569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285B60A-8AAE-4CEE-BB76-8516AB4C18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8609" y="4901751"/>
            <a:ext cx="1487553" cy="59136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28C9354D-2CC3-4655-B104-71B795B350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9861" y="2825143"/>
            <a:ext cx="2004438" cy="276024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AB0EBC0-3FE5-4ADD-B8B9-C74EA98234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0713" y="2857929"/>
            <a:ext cx="1906149" cy="729429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4CA3DD6-9EF5-4C7C-8C99-606A4E8A56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0893" y="3570262"/>
            <a:ext cx="1377816" cy="1234547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AB4AA2C-D555-422A-9376-783017D020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7262" y="4862697"/>
            <a:ext cx="1377815" cy="597460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D4E8F821-748D-4DD6-8352-7EA7922786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3231" y="2857929"/>
            <a:ext cx="1878998" cy="2760243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886166FB-E668-4CD5-94FD-839D3D0FD1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8391" y="3559511"/>
            <a:ext cx="1419643" cy="1203994"/>
          </a:xfrm>
          <a:prstGeom prst="rect">
            <a:avLst/>
          </a:prstGeom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21D299E0-1BD1-41A9-A66E-A413F023AB32}"/>
              </a:ext>
            </a:extLst>
          </p:cNvPr>
          <p:cNvSpPr txBox="1"/>
          <p:nvPr/>
        </p:nvSpPr>
        <p:spPr>
          <a:xfrm>
            <a:off x="4938565" y="3045167"/>
            <a:ext cx="1419643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LB" sz="28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قِف</a:t>
            </a:r>
            <a:endParaRPr lang="he-IL" sz="2800" b="1" kern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endParaRPr lang="he-I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572A329C-E213-4095-AE44-1B1B0A71DE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6415" y="4754014"/>
            <a:ext cx="1291544" cy="814826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D28C58AF-6D59-406B-87DA-C16F7F5D6A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8100" y="2802064"/>
            <a:ext cx="1877731" cy="2816108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736D5661-3E3C-41CF-8288-70ADE9C4BC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87265" y="3601559"/>
            <a:ext cx="1335140" cy="1119897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A36A0EDB-0820-4FF1-9C92-5FD48AC3F3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0095" y="2933019"/>
            <a:ext cx="1335140" cy="493819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C7178F41-6732-44D8-B745-C3ED422513C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76151" y="4800754"/>
            <a:ext cx="1390008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92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من يرغب بمشاركة الإجابة ؟ 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Balloon, Comment, Thoughts, Support, Message, Say, T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9" y="2535333"/>
            <a:ext cx="3706741" cy="37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92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607035" y="1262341"/>
            <a:ext cx="11356263" cy="621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Google Shape;278;p9"/>
          <p:cNvSpPr txBox="1">
            <a:spLocks/>
          </p:cNvSpPr>
          <p:nvPr/>
        </p:nvSpPr>
        <p:spPr>
          <a:xfrm>
            <a:off x="1564038" y="155644"/>
            <a:ext cx="9442256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vert="horz" wrap="square" lIns="91425" tIns="45700" rIns="91425" bIns="45700" rtlCol="1" anchor="b" anchorCtr="0">
            <a:normAutofit fontScale="825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800" b="1" kern="120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algn="r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</a:pPr>
            <a:r>
              <a:rPr lang="ar-LB" dirty="0">
                <a:latin typeface="Calibri" panose="020F0502020204030204" pitchFamily="34" charset="0"/>
                <a:cs typeface="+mj-cs"/>
              </a:rPr>
              <a:t>أي نوع من المتعلّمين أنا اليوم؟</a:t>
            </a:r>
            <a:r>
              <a:rPr lang="he-IL" dirty="0">
                <a:latin typeface="Calibri" panose="020F0502020204030204" pitchFamily="34" charset="0"/>
                <a:cs typeface="+mj-cs"/>
              </a:rPr>
              <a:t> </a:t>
            </a:r>
            <a:br>
              <a:rPr lang="he-IL" dirty="0">
                <a:latin typeface="Calibri" panose="020F0502020204030204" pitchFamily="34" charset="0"/>
                <a:cs typeface="+mj-cs"/>
              </a:rPr>
            </a:br>
            <a:endParaRPr lang="he-IL" sz="1800" dirty="0">
              <a:latin typeface="Calibri" panose="020F0502020204030204" pitchFamily="34" charset="0"/>
              <a:cs typeface="+mj-cs"/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463615" y="1198130"/>
            <a:ext cx="6828638" cy="4583710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8" name="מחבר ישר 7"/>
          <p:cNvCxnSpPr/>
          <p:nvPr/>
        </p:nvCxnSpPr>
        <p:spPr>
          <a:xfrm>
            <a:off x="6916034" y="1198130"/>
            <a:ext cx="0" cy="458371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>
            <a:stCxn id="7" idx="2"/>
            <a:endCxn id="7" idx="6"/>
          </p:cNvCxnSpPr>
          <p:nvPr/>
        </p:nvCxnSpPr>
        <p:spPr>
          <a:xfrm>
            <a:off x="3463615" y="3489985"/>
            <a:ext cx="682863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>
            <a:stCxn id="7" idx="1"/>
            <a:endCxn id="7" idx="5"/>
          </p:cNvCxnSpPr>
          <p:nvPr/>
        </p:nvCxnSpPr>
        <p:spPr>
          <a:xfrm>
            <a:off x="4463646" y="1869399"/>
            <a:ext cx="4828576" cy="324117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1"/>
          <p:cNvCxnSpPr>
            <a:cxnSpLocks/>
          </p:cNvCxnSpPr>
          <p:nvPr/>
        </p:nvCxnSpPr>
        <p:spPr>
          <a:xfrm flipH="1">
            <a:off x="4500071" y="1848061"/>
            <a:ext cx="4828576" cy="324117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אליפסה 12"/>
          <p:cNvSpPr/>
          <p:nvPr/>
        </p:nvSpPr>
        <p:spPr>
          <a:xfrm>
            <a:off x="4046145" y="1735025"/>
            <a:ext cx="5663578" cy="3506599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4827021" y="2188511"/>
            <a:ext cx="4101827" cy="2602947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5607634" y="2627610"/>
            <a:ext cx="2472997" cy="1724751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180500" y="2007900"/>
            <a:ext cx="178279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كتابة الوظائف وعرض الشرائح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80500" y="3722170"/>
            <a:ext cx="17827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التعلّم بشكل مستقل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98644" y="5393878"/>
            <a:ext cx="224409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المواظبة على </a:t>
            </a:r>
            <a:r>
              <a:rPr lang="ar-LB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 عن بُعد ، أيضا حين أجد صعوبة معيّنة بالأمر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1074" y="5649782"/>
            <a:ext cx="164478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أنا أنجح في إدارة وقتي بشكلٍ جيّد</a:t>
            </a:r>
            <a:endParaRPr lang="he-IL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31859" y="4268238"/>
            <a:ext cx="184454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قراءة وفهم النّصوص والتعليمات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5195" y="2103925"/>
            <a:ext cx="25249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العمل مع طاقم الأصدقاء عن بُعد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1823" y="1061468"/>
            <a:ext cx="4412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فهم الدّرس عن بُعد من المنزل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0057" y="1095599"/>
            <a:ext cx="225614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بالإشتراك بالدّرس بصورة فعّالة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26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173568" y="2031540"/>
            <a:ext cx="9207201" cy="19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Google Shape;278;p9"/>
          <p:cNvSpPr txBox="1">
            <a:spLocks/>
          </p:cNvSpPr>
          <p:nvPr/>
        </p:nvSpPr>
        <p:spPr>
          <a:xfrm>
            <a:off x="2194048" y="311844"/>
            <a:ext cx="9442256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vert="horz" wrap="square" lIns="91425" tIns="45700" rIns="91425" bIns="45700" rtlCol="1" anchor="b" anchorCtr="0">
            <a:normAutofit fontScale="45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800" b="1" kern="120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algn="r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</a:pPr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في أي مجال أنت تريد\ين أن تتقدّم\ي؟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90000"/>
              </a:lnSpc>
              <a:spcBef>
                <a:spcPts val="0"/>
              </a:spcBef>
              <a:buClr>
                <a:prstClr val="white"/>
              </a:buClr>
              <a:buSzPts val="4400"/>
            </a:pPr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اختار\ي مجالاً واحداً كنت ترغب\ين</a:t>
            </a:r>
            <a:r>
              <a:rPr lang="ar-SA" dirty="0">
                <a:latin typeface="Arial" panose="020B0604020202020204" pitchFamily="34" charset="0"/>
                <a:cs typeface="Arial" panose="020B0604020202020204" pitchFamily="34" charset="0"/>
              </a:rPr>
              <a:t> في</a:t>
            </a:r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 أن تتقدّم\ين </a:t>
            </a:r>
            <a:r>
              <a:rPr lang="ar-SA" dirty="0">
                <a:latin typeface="Arial" panose="020B0604020202020204" pitchFamily="34" charset="0"/>
                <a:cs typeface="Arial" panose="020B0604020202020204" pitchFamily="34" charset="0"/>
              </a:rPr>
              <a:t>في</a:t>
            </a:r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ه  وحدّد\ي إلى أين تريد\ين  الوصول</a:t>
            </a:r>
            <a:br>
              <a:rPr lang="he-I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463615" y="1198130"/>
            <a:ext cx="6828638" cy="4583710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8" name="מחבר ישר 7"/>
          <p:cNvCxnSpPr>
            <a:stCxn id="7" idx="0"/>
            <a:endCxn id="7" idx="4"/>
          </p:cNvCxnSpPr>
          <p:nvPr/>
        </p:nvCxnSpPr>
        <p:spPr>
          <a:xfrm>
            <a:off x="6877934" y="1198130"/>
            <a:ext cx="0" cy="458371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>
            <a:stCxn id="7" idx="2"/>
            <a:endCxn id="7" idx="6"/>
          </p:cNvCxnSpPr>
          <p:nvPr/>
        </p:nvCxnSpPr>
        <p:spPr>
          <a:xfrm>
            <a:off x="3463615" y="3489985"/>
            <a:ext cx="682863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>
            <a:stCxn id="7" idx="1"/>
            <a:endCxn id="7" idx="5"/>
          </p:cNvCxnSpPr>
          <p:nvPr/>
        </p:nvCxnSpPr>
        <p:spPr>
          <a:xfrm>
            <a:off x="4463646" y="1869399"/>
            <a:ext cx="4828576" cy="324117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1"/>
          <p:cNvCxnSpPr>
            <a:stCxn id="7" idx="7"/>
            <a:endCxn id="7" idx="3"/>
          </p:cNvCxnSpPr>
          <p:nvPr/>
        </p:nvCxnSpPr>
        <p:spPr>
          <a:xfrm flipH="1">
            <a:off x="4463646" y="1869399"/>
            <a:ext cx="4828576" cy="324117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אליפסה 12"/>
          <p:cNvSpPr/>
          <p:nvPr/>
        </p:nvSpPr>
        <p:spPr>
          <a:xfrm>
            <a:off x="4046145" y="1735025"/>
            <a:ext cx="5663578" cy="3506599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4827021" y="2188511"/>
            <a:ext cx="4101827" cy="2602947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5607634" y="2627610"/>
            <a:ext cx="2472997" cy="1724751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180500" y="2007900"/>
            <a:ext cx="178279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كتابة الوظائف وعرض الشرائح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80500" y="3722170"/>
            <a:ext cx="17827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التعلّم بشكل مستقل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37645" y="5561856"/>
            <a:ext cx="224409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المواظبة على التعليم عن بُعد ، أيضا حين أجد صعوبة معيّنة بالأمر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4808" y="5649780"/>
            <a:ext cx="164478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إدارة وقتي بشكلٍ جيّد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31859" y="4268238"/>
            <a:ext cx="184454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قراءة وفهم النّصوص والتعليمات</a:t>
            </a:r>
            <a:endParaRPr lang="he-IL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5195" y="2103925"/>
            <a:ext cx="25249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العمل مع طاقم الأصدقاء عن بُعد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2744" y="1137798"/>
            <a:ext cx="4412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في فهم الدّرس عن بُعد من المنزل</a:t>
            </a:r>
            <a:r>
              <a:rPr lang="he-I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61569" y="965948"/>
            <a:ext cx="225614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أنا أنجح </a:t>
            </a:r>
            <a:r>
              <a:rPr lang="ar-S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الإشتراك</a:t>
            </a:r>
            <a:r>
              <a:rPr lang="ar-L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بالدّرس بصورة فعّالة</a:t>
            </a:r>
          </a:p>
        </p:txBody>
      </p:sp>
    </p:spTree>
    <p:extLst>
      <p:ext uri="{BB962C8B-B14F-4D97-AF65-F5344CB8AC3E}">
        <p14:creationId xmlns:p14="http://schemas.microsoft.com/office/powerpoint/2010/main" val="1543826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0837" y="1719070"/>
            <a:ext cx="11859490" cy="490340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Arial Black" panose="020B0A04020102020204" pitchFamily="34" charset="0"/>
              <a:ea typeface="+mj-ea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ClrTx/>
              <a:buNone/>
            </a:pPr>
            <a:endParaRPr lang="he-IL" sz="2800" spc="0" dirty="0">
              <a:solidFill>
                <a:schemeClr val="tx1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تتذكّرون نَمَط "التفكير المتغيّر\المتطوّر"؟ يوجد لجميعنا القوى للمواظبة وبذل المجهود ثانية حتى نتحسّن.</a:t>
            </a:r>
            <a:r>
              <a:rPr lang="he-IL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كلّما كنّا نتعلّم ، نبذل المجهود ونجرّب – نحن في </a:t>
            </a:r>
            <a:r>
              <a:rPr lang="ar-LB" sz="28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الإتّجاه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الصّحيح. </a:t>
            </a:r>
            <a:endParaRPr lang="en-US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لأسلوب التعلّم الخاص بكل واحدٍ منا حسناته.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يدفعنا الإصرار، ا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لمواظبة، 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LB" sz="28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جتهاد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قُدُمًا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خطوة </a:t>
            </a:r>
            <a:r>
              <a:rPr lang="ar-LB" sz="280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نخطوها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نحرز بواسطتها تقدمّاً أيضاً، نحن نتعلّم ونتقدّم</a:t>
            </a:r>
            <a:r>
              <a:rPr lang="ar-SA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طوال الوقت</a:t>
            </a:r>
            <a:r>
              <a:rPr lang="ar-LB" sz="28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28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3600"/>
              <a:buNone/>
            </a:pPr>
            <a:endParaRPr lang="ar-JO" sz="2800" spc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Arial" panose="020B0604020202020204" pitchFamily="34" charset="0"/>
              </a:rPr>
              <a:t>لحظة , نحنُ نتعلّم !    </a:t>
            </a:r>
            <a:endParaRPr lang="he-IL" sz="4800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428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719071"/>
            <a:ext cx="11210524" cy="4783082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ar-LB" sz="24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نسيرُ قُدُماً نحو الأمام....</a:t>
            </a:r>
            <a:endParaRPr lang="ar-JO" sz="24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الخطوة القادمة التي ستساعدكم على تحقيق </a:t>
            </a:r>
            <a:r>
              <a:rPr lang="ar-LB" sz="24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إختياركم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والسّير قُدُماً نحو الجزء الذي اخترتموه؟ دوّنوا ذلك. 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مِمّن تستطيعون طلب المساعدة والعون؟(أهل، صديق\</a:t>
            </a:r>
            <a:r>
              <a:rPr lang="ar-LB" sz="24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ة،معلّم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\ة ،أخ\ت) حاولوا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صياغة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طلبكم كتابياً وبعد ذلك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أنتم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مدعو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لإرساله 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هم.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ماذا تحتاجون أيضاً لتحرزوا تقدّماً ؟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تذكّروا :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الممكن دائماً أن نسأل : م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بإمكانه أن يساعدني أن أصل إلى هناك؟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 الممكن دائماً أن نفحص مع أنفسنا: كيف تبدو مسيرتنا التعليمي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ة؟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ك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خطوة </a:t>
            </a:r>
            <a:r>
              <a:rPr lang="ar-LB" sz="2400" spc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نخطوها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، نحن نتعلّم ونتقدّم نحو الأمام.</a:t>
            </a:r>
            <a:endParaRPr lang="he-IL" sz="2400" spc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لنتمتّع من السيرورة</a:t>
            </a:r>
            <a:r>
              <a:rPr lang="he-IL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المواظبة بحد</a:t>
            </a:r>
            <a:r>
              <a:rPr lang="ar-SA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LB" sz="24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ذاتها ، هي النّجاح</a:t>
            </a:r>
            <a:endParaRPr lang="he-I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Calibri" panose="020F0502020204030204" pitchFamily="34" charset="0"/>
              </a:rPr>
              <a:t>مهمّة للتّطبيق </a:t>
            </a:r>
            <a:endParaRPr lang="he-IL" sz="48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2" descr="Lightbulb, Concept, Cork, Bulletin, Post, Pap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856966"/>
            <a:ext cx="3562350" cy="26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634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ماذا أريد أن أقول</a:t>
            </a:r>
            <a:r>
              <a:rPr lang="he-IL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 </a:t>
            </a: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مع خِتام درسِنا ؟</a:t>
            </a:r>
            <a:br>
              <a:rPr lang="he-IL" sz="4000" b="1" dirty="0">
                <a:solidFill>
                  <a:srgbClr val="008080"/>
                </a:solidFill>
                <a:latin typeface="Calibri" panose="020F0502020204030204" pitchFamily="34" charset="0"/>
              </a:rPr>
            </a:br>
            <a:r>
              <a:rPr lang="he-IL" sz="2500" b="1" dirty="0">
                <a:solidFill>
                  <a:srgbClr val="008080"/>
                </a:solidFill>
                <a:latin typeface="Calibri" panose="020F0502020204030204" pitchFamily="34" charset="0"/>
              </a:rPr>
              <a:t>(</a:t>
            </a:r>
            <a:r>
              <a:rPr lang="ar-JO" sz="2500" b="1" dirty="0">
                <a:solidFill>
                  <a:srgbClr val="008080"/>
                </a:solidFill>
                <a:latin typeface="Calibri" panose="020F0502020204030204" pitchFamily="34" charset="0"/>
              </a:rPr>
              <a:t>أُكتبوا ما لديكم,  بشكلٍ مُحتَرِم في التشات )</a:t>
            </a:r>
            <a:endParaRPr lang="he-IL" sz="25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Girl, Young, Student, Sitting, Table, Books, Not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172" y="2568364"/>
            <a:ext cx="5453655" cy="363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חץ למטה 2"/>
          <p:cNvSpPr/>
          <p:nvPr/>
        </p:nvSpPr>
        <p:spPr>
          <a:xfrm rot="18711690">
            <a:off x="10100397" y="5094901"/>
            <a:ext cx="877824" cy="786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10735575" y="5615702"/>
            <a:ext cx="115214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b="1" dirty="0">
                <a:latin typeface="Arial" panose="020B0604020202020204" pitchFamily="34" charset="0"/>
                <a:cs typeface="Arial" panose="020B0604020202020204" pitchFamily="34" charset="0"/>
              </a:rPr>
              <a:t>التشات</a:t>
            </a:r>
          </a:p>
          <a:p>
            <a:pPr algn="ctr"/>
            <a:r>
              <a:rPr lang="ar-JO" b="1" dirty="0">
                <a:latin typeface="Arial" panose="020B0604020202020204" pitchFamily="34" charset="0"/>
                <a:cs typeface="Arial" panose="020B0604020202020204" pitchFamily="34" charset="0"/>
              </a:rPr>
              <a:t>موجود هنا في الأسفل</a:t>
            </a:r>
            <a:endParaRPr lang="he-I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588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719071"/>
            <a:ext cx="11210524" cy="4783082"/>
          </a:xfrm>
        </p:spPr>
        <p:txBody>
          <a:bodyPr>
            <a:normAutofit/>
          </a:bodyPr>
          <a:lstStyle/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he-IL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أن نشعرَ بالقرب رُغم البعد</a:t>
            </a:r>
            <a:endParaRPr lang="he-IL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نبقى وحدنا</a:t>
            </a:r>
            <a:endParaRPr lang="he-IL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نتواصل</a:t>
            </a:r>
            <a:r>
              <a:rPr lang="he-IL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نشارك بما نمرّ به, ونهتّمُ بالآخرين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ar-JO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إلى اللّقاء في درس المهاراتِ الحياتيّةِ القادم!</a:t>
            </a:r>
            <a:endParaRPr lang="he-IL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</a:pPr>
            <a:endParaRPr lang="he-IL" sz="3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</a:pPr>
            <a:endParaRPr lang="he-IL" sz="30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ts val="3600"/>
              <a:buNone/>
            </a:pPr>
            <a:endParaRPr lang="he-IL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ختاماً...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7467">
            <a:off x="920343" y="660113"/>
            <a:ext cx="2268102" cy="15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90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שת">
  <a:themeElements>
    <a:clrScheme name="התאמה אישית 59">
      <a:dk1>
        <a:sysClr val="windowText" lastClr="000000"/>
      </a:dk1>
      <a:lt1>
        <a:sysClr val="window" lastClr="FFFFFF"/>
      </a:lt1>
      <a:dk2>
        <a:srgbClr val="C8ECF3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0070C0"/>
      </a:hlink>
      <a:folHlink>
        <a:srgbClr val="0070C0"/>
      </a:folHlink>
    </a:clrScheme>
    <a:fontScheme name="רשת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רשת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3014</Words>
  <Application>Microsoft Office PowerPoint</Application>
  <PresentationFormat>מסך רחב</PresentationFormat>
  <Paragraphs>307</Paragraphs>
  <Slides>33</Slides>
  <Notes>32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41" baseType="lpstr">
      <vt:lpstr>Arial</vt:lpstr>
      <vt:lpstr>Arial Black</vt:lpstr>
      <vt:lpstr>Calibri</vt:lpstr>
      <vt:lpstr>Franklin Gothic Medium</vt:lpstr>
      <vt:lpstr>Varela Round</vt:lpstr>
      <vt:lpstr>Wingdings</vt:lpstr>
      <vt:lpstr>Wingdings 2</vt:lpstr>
      <vt:lpstr>רשת</vt:lpstr>
      <vt:lpstr>  "أنا كمُتعلِّم" البعيد هو القريب الجديد!   </vt:lpstr>
      <vt:lpstr>لحظة قبل أن نبدأ...</vt:lpstr>
      <vt:lpstr>قوانين سترافقنا خلال دروس المهارات الحياتيّة </vt:lpstr>
      <vt:lpstr>قوانين للتّصرف في حيّز ال- ZOOM- </vt:lpstr>
      <vt:lpstr>ماذا سنتعلّم اليوم ؟</vt:lpstr>
      <vt:lpstr>كيف حالكم اليوم ؟ </vt:lpstr>
      <vt:lpstr>من يرغب بمشاركة الإجابة ؟ </vt:lpstr>
      <vt:lpstr>البعض يقول لنفسه!</vt:lpstr>
      <vt:lpstr>من يرغب بمشاركة الإجابة ؟ </vt:lpstr>
      <vt:lpstr> والآن : وقتُ العملِ الذّاتيّ</vt:lpstr>
      <vt:lpstr>من يرغب بمشاركة الإجابة ؟ </vt:lpstr>
      <vt:lpstr>لحظة , نحنُ نتعلّم !</vt:lpstr>
      <vt:lpstr>لحظة , نحنُ نتعلّم !</vt:lpstr>
      <vt:lpstr>من يرغب بمشاركة الإجابة ؟ </vt:lpstr>
      <vt:lpstr>لحظة , نحنُ نتعلّم !</vt:lpstr>
      <vt:lpstr>نحنُ نتعلّم : وقت التّدريب </vt:lpstr>
      <vt:lpstr>من يرغب بمشاركة الإجابة ؟ </vt:lpstr>
      <vt:lpstr>نحنُ نتعلّم : وقت التّدريب </vt:lpstr>
      <vt:lpstr>لحظة , نحنُ نتعلّم !    </vt:lpstr>
      <vt:lpstr>لحظة , نحنُ نتعلّم !    </vt:lpstr>
      <vt:lpstr>لحظة , نحنُ نتعلّم !    </vt:lpstr>
      <vt:lpstr>لحظة , نحنُ نتعلّم !    </vt:lpstr>
      <vt:lpstr>لحظة , نحنُ نتعلّم !    </vt:lpstr>
      <vt:lpstr>من يرغب بمشاركة الإجابة ؟ </vt:lpstr>
      <vt:lpstr>لحظة , نحنُ نتعلّم !    </vt:lpstr>
      <vt:lpstr>لحظة , نحنُ نتعلّم !    </vt:lpstr>
      <vt:lpstr>من يرغب بمشاركة الإجابة ؟ </vt:lpstr>
      <vt:lpstr>מצגת של PowerPoint‏</vt:lpstr>
      <vt:lpstr>מצגת של PowerPoint‏</vt:lpstr>
      <vt:lpstr>لحظة , نحنُ نتعلّم !    </vt:lpstr>
      <vt:lpstr>مهمّة للتّطبيق </vt:lpstr>
      <vt:lpstr>ماذا أريد أن أقول مع خِتام درسِنا ؟ (أُكتبوا ما لديكم,  بشكلٍ مُحتَرِم في التشات )</vt:lpstr>
      <vt:lpstr>ختاماً...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Teacher</dc:creator>
  <cp:lastModifiedBy>Safa</cp:lastModifiedBy>
  <cp:revision>139</cp:revision>
  <dcterms:created xsi:type="dcterms:W3CDTF">2020-04-16T16:07:27Z</dcterms:created>
  <dcterms:modified xsi:type="dcterms:W3CDTF">2020-08-28T16:57:59Z</dcterms:modified>
</cp:coreProperties>
</file>