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1" r:id="rId2"/>
    <p:sldMasterId id="2147483664" r:id="rId3"/>
    <p:sldMasterId id="2147483676" r:id="rId4"/>
  </p:sldMasterIdLst>
  <p:notesMasterIdLst>
    <p:notesMasterId r:id="rId29"/>
  </p:notesMasterIdLst>
  <p:sldIdLst>
    <p:sldId id="272" r:id="rId5"/>
    <p:sldId id="489" r:id="rId6"/>
    <p:sldId id="260" r:id="rId7"/>
    <p:sldId id="261" r:id="rId8"/>
    <p:sldId id="262" r:id="rId9"/>
    <p:sldId id="263" r:id="rId10"/>
    <p:sldId id="264" r:id="rId11"/>
    <p:sldId id="490" r:id="rId12"/>
    <p:sldId id="491" r:id="rId13"/>
    <p:sldId id="268" r:id="rId14"/>
    <p:sldId id="327" r:id="rId15"/>
    <p:sldId id="331" r:id="rId16"/>
    <p:sldId id="335" r:id="rId17"/>
    <p:sldId id="487" r:id="rId18"/>
    <p:sldId id="488" r:id="rId19"/>
    <p:sldId id="493" r:id="rId20"/>
    <p:sldId id="271" r:id="rId21"/>
    <p:sldId id="334" r:id="rId22"/>
    <p:sldId id="495" r:id="rId23"/>
    <p:sldId id="494" r:id="rId24"/>
    <p:sldId id="492" r:id="rId25"/>
    <p:sldId id="313" r:id="rId26"/>
    <p:sldId id="314" r:id="rId27"/>
    <p:sldId id="440"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092" userDrawn="1">
          <p15:clr>
            <a:srgbClr val="A4A3A4"/>
          </p15:clr>
        </p15:guide>
        <p15:guide id="2" pos="3817" userDrawn="1">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7" roundtripDataSignature="AMtx7mh/BfDWyG/Yl0SOcUuLV9mc/SlfK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חבה" initials="ח" lastIdx="1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65D652"/>
    <a:srgbClr val="7030A0"/>
    <a:srgbClr val="405552"/>
    <a:srgbClr val="0E353E"/>
    <a:srgbClr val="70AD47"/>
    <a:srgbClr val="EDEDED"/>
    <a:srgbClr val="F0EDE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3B4D245-DAA4-4A3B-9E21-8CEEB9668387}">
  <a:tblStyle styleId="{03B4D245-DAA4-4A3B-9E21-8CEEB966838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96" y="-588"/>
      </p:cViewPr>
      <p:guideLst>
        <p:guide orient="horz" pos="2092"/>
        <p:guide pos="381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7" Type="http://customschemas.google.com/relationships/presentationmetadata" Target="meta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886200" y="0"/>
            <a:ext cx="2971800" cy="458788"/>
          </a:xfrm>
          <a:prstGeom prst="rect">
            <a:avLst/>
          </a:prstGeom>
          <a:noFill/>
          <a:ln>
            <a:noFill/>
          </a:ln>
        </p:spPr>
        <p:txBody>
          <a:bodyPr spcFirstLastPara="1" wrap="square" lIns="91425" tIns="45700" rIns="91425" bIns="45700" anchor="t" anchorCtr="0">
            <a:noAutofit/>
          </a:bodyPr>
          <a:lstStyle>
            <a:lvl1pPr marR="0" lvl="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588" y="0"/>
            <a:ext cx="2971800" cy="458788"/>
          </a:xfrm>
          <a:prstGeom prst="rect">
            <a:avLst/>
          </a:prstGeom>
          <a:noFill/>
          <a:ln>
            <a:noFill/>
          </a:ln>
        </p:spPr>
        <p:txBody>
          <a:bodyPr spcFirstLastPara="1" wrap="square" lIns="91425" tIns="45700" rIns="91425" bIns="45700" anchor="t" anchorCtr="0">
            <a:noAutofit/>
          </a:bodyPr>
          <a:lstStyle>
            <a:lvl1pPr marR="0" lvl="0" algn="l"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886200" y="8685213"/>
            <a:ext cx="2971800" cy="458787"/>
          </a:xfrm>
          <a:prstGeom prst="rect">
            <a:avLst/>
          </a:prstGeom>
          <a:noFill/>
          <a:ln>
            <a:noFill/>
          </a:ln>
        </p:spPr>
        <p:txBody>
          <a:bodyPr spcFirstLastPara="1" wrap="square" lIns="91425" tIns="45700" rIns="91425" bIns="45700" anchor="b" anchorCtr="0">
            <a:noAutofit/>
          </a:bodyPr>
          <a:lstStyle>
            <a:lvl1pPr marR="0" lvl="0" algn="r" rtl="1">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588"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1">
              <a:spcBef>
                <a:spcPts val="0"/>
              </a:spcBef>
              <a:spcAft>
                <a:spcPts val="0"/>
              </a:spcAft>
              <a:buNone/>
            </a:pPr>
            <a:fld id="{00000000-1234-1234-1234-123412341234}" type="slidenum">
              <a:rPr lang="x-non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334171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0" name="Google Shape;1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4" name="Google Shape;2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2209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6721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4" name="Google Shape;2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8233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4" name="Google Shape;2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0435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4" name="Google Shape;2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271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שקופית כותרת" type="title">
  <p:cSld name="TITLE">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914400" y="2130485"/>
            <a:ext cx="10363200" cy="1470025"/>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rtl="1">
              <a:spcBef>
                <a:spcPts val="640"/>
              </a:spcBef>
              <a:spcAft>
                <a:spcPts val="0"/>
              </a:spcAft>
              <a:buClr>
                <a:srgbClr val="888888"/>
              </a:buClr>
              <a:buSzPts val="3200"/>
              <a:buNone/>
              <a:defRPr>
                <a:solidFill>
                  <a:srgbClr val="888888"/>
                </a:solidFill>
              </a:defRPr>
            </a:lvl1pPr>
            <a:lvl2pPr lvl="1" algn="ctr" rtl="1">
              <a:spcBef>
                <a:spcPts val="560"/>
              </a:spcBef>
              <a:spcAft>
                <a:spcPts val="0"/>
              </a:spcAft>
              <a:buClr>
                <a:srgbClr val="888888"/>
              </a:buClr>
              <a:buSzPts val="2800"/>
              <a:buNone/>
              <a:defRPr>
                <a:solidFill>
                  <a:srgbClr val="888888"/>
                </a:solidFill>
              </a:defRPr>
            </a:lvl2pPr>
            <a:lvl3pPr lvl="2" algn="ctr" rtl="1">
              <a:spcBef>
                <a:spcPts val="480"/>
              </a:spcBef>
              <a:spcAft>
                <a:spcPts val="0"/>
              </a:spcAft>
              <a:buClr>
                <a:srgbClr val="888888"/>
              </a:buClr>
              <a:buSzPts val="2400"/>
              <a:buNone/>
              <a:defRPr>
                <a:solidFill>
                  <a:srgbClr val="888888"/>
                </a:solidFill>
              </a:defRPr>
            </a:lvl3pPr>
            <a:lvl4pPr lvl="3" algn="ctr" rtl="1">
              <a:spcBef>
                <a:spcPts val="400"/>
              </a:spcBef>
              <a:spcAft>
                <a:spcPts val="0"/>
              </a:spcAft>
              <a:buClr>
                <a:srgbClr val="888888"/>
              </a:buClr>
              <a:buSzPts val="2000"/>
              <a:buNone/>
              <a:defRPr>
                <a:solidFill>
                  <a:srgbClr val="888888"/>
                </a:solidFill>
              </a:defRPr>
            </a:lvl4pPr>
            <a:lvl5pPr lvl="4" algn="ctr" rtl="1">
              <a:spcBef>
                <a:spcPts val="400"/>
              </a:spcBef>
              <a:spcAft>
                <a:spcPts val="0"/>
              </a:spcAft>
              <a:buClr>
                <a:srgbClr val="888888"/>
              </a:buClr>
              <a:buSzPts val="2000"/>
              <a:buNone/>
              <a:defRPr>
                <a:solidFill>
                  <a:srgbClr val="888888"/>
                </a:solidFill>
              </a:defRPr>
            </a:lvl5pPr>
            <a:lvl6pPr lvl="5" algn="ctr" rtl="1">
              <a:spcBef>
                <a:spcPts val="400"/>
              </a:spcBef>
              <a:spcAft>
                <a:spcPts val="0"/>
              </a:spcAft>
              <a:buClr>
                <a:srgbClr val="888888"/>
              </a:buClr>
              <a:buSzPts val="2000"/>
              <a:buNone/>
              <a:defRPr>
                <a:solidFill>
                  <a:srgbClr val="888888"/>
                </a:solidFill>
              </a:defRPr>
            </a:lvl6pPr>
            <a:lvl7pPr lvl="6" algn="ctr" rtl="1">
              <a:spcBef>
                <a:spcPts val="400"/>
              </a:spcBef>
              <a:spcAft>
                <a:spcPts val="0"/>
              </a:spcAft>
              <a:buClr>
                <a:srgbClr val="888888"/>
              </a:buClr>
              <a:buSzPts val="2000"/>
              <a:buNone/>
              <a:defRPr>
                <a:solidFill>
                  <a:srgbClr val="888888"/>
                </a:solidFill>
              </a:defRPr>
            </a:lvl7pPr>
            <a:lvl8pPr lvl="7" algn="ctr" rtl="1">
              <a:spcBef>
                <a:spcPts val="400"/>
              </a:spcBef>
              <a:spcAft>
                <a:spcPts val="0"/>
              </a:spcAft>
              <a:buClr>
                <a:srgbClr val="888888"/>
              </a:buClr>
              <a:buSzPts val="2000"/>
              <a:buNone/>
              <a:defRPr>
                <a:solidFill>
                  <a:srgbClr val="888888"/>
                </a:solidFill>
              </a:defRPr>
            </a:lvl8pPr>
            <a:lvl9pPr lvl="8" algn="ctr" rtl="1">
              <a:spcBef>
                <a:spcPts val="400"/>
              </a:spcBef>
              <a:spcAft>
                <a:spcPts val="0"/>
              </a:spcAft>
              <a:buClr>
                <a:srgbClr val="888888"/>
              </a:buClr>
              <a:buSzPts val="2000"/>
              <a:buNone/>
              <a:defRPr>
                <a:solidFill>
                  <a:srgbClr val="888888"/>
                </a:solidFill>
              </a:defRPr>
            </a:lvl9pPr>
          </a:lstStyle>
          <a:p>
            <a:endParaRPr/>
          </a:p>
        </p:txBody>
      </p:sp>
      <p:sp>
        <p:nvSpPr>
          <p:cNvPr id="18" name="Google Shape;18;p18"/>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0"/>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8" name="Google Shape;28;p20"/>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9" name="Google Shape;29;p20"/>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30"/>
        <p:cNvGrpSpPr/>
        <p:nvPr/>
      </p:nvGrpSpPr>
      <p:grpSpPr>
        <a:xfrm>
          <a:off x="0" y="0"/>
          <a:ext cx="0" cy="0"/>
          <a:chOff x="0" y="0"/>
          <a:chExt cx="0" cy="0"/>
        </a:xfrm>
      </p:grpSpPr>
      <p:sp>
        <p:nvSpPr>
          <p:cNvPr id="31" name="Google Shape;31;p2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4"/>
          <p:cNvSpPr txBox="1">
            <a:spLocks noGrp="1"/>
          </p:cNvSpPr>
          <p:nvPr>
            <p:ph type="body" idx="1"/>
          </p:nvPr>
        </p:nvSpPr>
        <p:spPr>
          <a:xfrm>
            <a:off x="609600" y="1600205"/>
            <a:ext cx="10972800" cy="4525963"/>
          </a:xfrm>
          <a:prstGeom prst="rect">
            <a:avLst/>
          </a:prstGeom>
          <a:noFill/>
          <a:ln>
            <a:noFill/>
          </a:ln>
        </p:spPr>
        <p:txBody>
          <a:bodyPr spcFirstLastPara="1" wrap="square" lIns="91425" tIns="45700" rIns="91425" bIns="45700" anchor="t" anchorCtr="0">
            <a:norm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33" name="Google Shape;33;p24"/>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4" name="Google Shape;34;p24"/>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5" name="Google Shape;35;p24"/>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36"/>
        <p:cNvGrpSpPr/>
        <p:nvPr/>
      </p:nvGrpSpPr>
      <p:grpSpPr>
        <a:xfrm>
          <a:off x="0" y="0"/>
          <a:ext cx="0" cy="0"/>
          <a:chOff x="0" y="0"/>
          <a:chExt cx="0" cy="0"/>
        </a:xfrm>
      </p:grpSpPr>
      <p:sp>
        <p:nvSpPr>
          <p:cNvPr id="37" name="Google Shape;37;p25"/>
          <p:cNvSpPr txBox="1">
            <a:spLocks noGrp="1"/>
          </p:cNvSpPr>
          <p:nvPr>
            <p:ph type="title"/>
          </p:nvPr>
        </p:nvSpPr>
        <p:spPr>
          <a:xfrm>
            <a:off x="963084" y="4406959"/>
            <a:ext cx="10363200" cy="1362075"/>
          </a:xfrm>
          <a:prstGeom prst="rect">
            <a:avLst/>
          </a:prstGeom>
          <a:noFill/>
          <a:ln>
            <a:noFill/>
          </a:ln>
        </p:spPr>
        <p:txBody>
          <a:bodyPr spcFirstLastPara="1" wrap="square" lIns="91425" tIns="45700" rIns="91425" bIns="45700" anchor="t" anchorCtr="0">
            <a:normAutofit/>
          </a:bodyPr>
          <a:lstStyle>
            <a:lvl1pPr lvl="0" algn="r" rtl="1">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5"/>
          <p:cNvSpPr txBox="1">
            <a:spLocks noGrp="1"/>
          </p:cNvSpPr>
          <p:nvPr>
            <p:ph type="body" idx="1"/>
          </p:nvPr>
        </p:nvSpPr>
        <p:spPr>
          <a:xfrm>
            <a:off x="963084" y="2906722"/>
            <a:ext cx="10363200" cy="1500187"/>
          </a:xfrm>
          <a:prstGeom prst="rect">
            <a:avLst/>
          </a:prstGeom>
          <a:noFill/>
          <a:ln>
            <a:noFill/>
          </a:ln>
        </p:spPr>
        <p:txBody>
          <a:bodyPr spcFirstLastPara="1" wrap="square" lIns="91425" tIns="45700" rIns="91425" bIns="45700" anchor="b" anchorCtr="0">
            <a:normAutofit/>
          </a:bodyPr>
          <a:lstStyle>
            <a:lvl1pPr marL="457200" lvl="0" indent="-228600" algn="r" rtl="1">
              <a:spcBef>
                <a:spcPts val="400"/>
              </a:spcBef>
              <a:spcAft>
                <a:spcPts val="0"/>
              </a:spcAft>
              <a:buClr>
                <a:srgbClr val="888888"/>
              </a:buClr>
              <a:buSzPts val="2000"/>
              <a:buNone/>
              <a:defRPr sz="2000">
                <a:solidFill>
                  <a:srgbClr val="888888"/>
                </a:solidFill>
              </a:defRPr>
            </a:lvl1pPr>
            <a:lvl2pPr marL="914400" lvl="1" indent="-228600" algn="r" rtl="1">
              <a:spcBef>
                <a:spcPts val="360"/>
              </a:spcBef>
              <a:spcAft>
                <a:spcPts val="0"/>
              </a:spcAft>
              <a:buClr>
                <a:srgbClr val="888888"/>
              </a:buClr>
              <a:buSzPts val="1800"/>
              <a:buNone/>
              <a:defRPr sz="1800">
                <a:solidFill>
                  <a:srgbClr val="888888"/>
                </a:solidFill>
              </a:defRPr>
            </a:lvl2pPr>
            <a:lvl3pPr marL="1371600" lvl="2" indent="-228600" algn="r" rtl="1">
              <a:spcBef>
                <a:spcPts val="320"/>
              </a:spcBef>
              <a:spcAft>
                <a:spcPts val="0"/>
              </a:spcAft>
              <a:buClr>
                <a:srgbClr val="888888"/>
              </a:buClr>
              <a:buSzPts val="1600"/>
              <a:buNone/>
              <a:defRPr sz="1600">
                <a:solidFill>
                  <a:srgbClr val="888888"/>
                </a:solidFill>
              </a:defRPr>
            </a:lvl3pPr>
            <a:lvl4pPr marL="1828800" lvl="3" indent="-228600" algn="r" rtl="1">
              <a:spcBef>
                <a:spcPts val="280"/>
              </a:spcBef>
              <a:spcAft>
                <a:spcPts val="0"/>
              </a:spcAft>
              <a:buClr>
                <a:srgbClr val="888888"/>
              </a:buClr>
              <a:buSzPts val="1400"/>
              <a:buNone/>
              <a:defRPr sz="1400">
                <a:solidFill>
                  <a:srgbClr val="888888"/>
                </a:solidFill>
              </a:defRPr>
            </a:lvl4pPr>
            <a:lvl5pPr marL="2286000" lvl="4" indent="-228600" algn="r" rtl="1">
              <a:spcBef>
                <a:spcPts val="280"/>
              </a:spcBef>
              <a:spcAft>
                <a:spcPts val="0"/>
              </a:spcAft>
              <a:buClr>
                <a:srgbClr val="888888"/>
              </a:buClr>
              <a:buSzPts val="1400"/>
              <a:buNone/>
              <a:defRPr sz="1400">
                <a:solidFill>
                  <a:srgbClr val="888888"/>
                </a:solidFill>
              </a:defRPr>
            </a:lvl5pPr>
            <a:lvl6pPr marL="2743200" lvl="5" indent="-228600" algn="r" rtl="1">
              <a:spcBef>
                <a:spcPts val="280"/>
              </a:spcBef>
              <a:spcAft>
                <a:spcPts val="0"/>
              </a:spcAft>
              <a:buClr>
                <a:srgbClr val="888888"/>
              </a:buClr>
              <a:buSzPts val="1400"/>
              <a:buNone/>
              <a:defRPr sz="1400">
                <a:solidFill>
                  <a:srgbClr val="888888"/>
                </a:solidFill>
              </a:defRPr>
            </a:lvl6pPr>
            <a:lvl7pPr marL="3200400" lvl="6" indent="-228600" algn="r" rtl="1">
              <a:spcBef>
                <a:spcPts val="280"/>
              </a:spcBef>
              <a:spcAft>
                <a:spcPts val="0"/>
              </a:spcAft>
              <a:buClr>
                <a:srgbClr val="888888"/>
              </a:buClr>
              <a:buSzPts val="1400"/>
              <a:buNone/>
              <a:defRPr sz="1400">
                <a:solidFill>
                  <a:srgbClr val="888888"/>
                </a:solidFill>
              </a:defRPr>
            </a:lvl7pPr>
            <a:lvl8pPr marL="3657600" lvl="7" indent="-228600" algn="r" rtl="1">
              <a:spcBef>
                <a:spcPts val="280"/>
              </a:spcBef>
              <a:spcAft>
                <a:spcPts val="0"/>
              </a:spcAft>
              <a:buClr>
                <a:srgbClr val="888888"/>
              </a:buClr>
              <a:buSzPts val="1400"/>
              <a:buNone/>
              <a:defRPr sz="1400">
                <a:solidFill>
                  <a:srgbClr val="888888"/>
                </a:solidFill>
              </a:defRPr>
            </a:lvl8pPr>
            <a:lvl9pPr marL="4114800" lvl="8" indent="-228600" algn="r" rtl="1">
              <a:spcBef>
                <a:spcPts val="280"/>
              </a:spcBef>
              <a:spcAft>
                <a:spcPts val="0"/>
              </a:spcAft>
              <a:buClr>
                <a:srgbClr val="888888"/>
              </a:buClr>
              <a:buSzPts val="1400"/>
              <a:buNone/>
              <a:defRPr sz="1400">
                <a:solidFill>
                  <a:srgbClr val="888888"/>
                </a:solidFill>
              </a:defRPr>
            </a:lvl9pPr>
          </a:lstStyle>
          <a:p>
            <a:endParaRPr/>
          </a:p>
        </p:txBody>
      </p:sp>
      <p:sp>
        <p:nvSpPr>
          <p:cNvPr id="39" name="Google Shape;39;p25"/>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0" name="Google Shape;40;p25"/>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1" name="Google Shape;41;p25"/>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42"/>
        <p:cNvGrpSpPr/>
        <p:nvPr/>
      </p:nvGrpSpPr>
      <p:grpSpPr>
        <a:xfrm>
          <a:off x="0" y="0"/>
          <a:ext cx="0" cy="0"/>
          <a:chOff x="0" y="0"/>
          <a:chExt cx="0" cy="0"/>
        </a:xfrm>
      </p:grpSpPr>
      <p:sp>
        <p:nvSpPr>
          <p:cNvPr id="43" name="Google Shape;43;p2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6"/>
          <p:cNvSpPr txBox="1">
            <a:spLocks noGrp="1"/>
          </p:cNvSpPr>
          <p:nvPr>
            <p:ph type="body" idx="1"/>
          </p:nvPr>
        </p:nvSpPr>
        <p:spPr>
          <a:xfrm>
            <a:off x="609600" y="1600205"/>
            <a:ext cx="5384800" cy="4525963"/>
          </a:xfrm>
          <a:prstGeom prst="rect">
            <a:avLst/>
          </a:prstGeom>
          <a:noFill/>
          <a:ln>
            <a:noFill/>
          </a:ln>
        </p:spPr>
        <p:txBody>
          <a:bodyPr spcFirstLastPara="1" wrap="square" lIns="91425" tIns="45700" rIns="91425" bIns="45700" anchor="t" anchorCtr="0">
            <a:normAutofit/>
          </a:bodyPr>
          <a:lstStyle>
            <a:lvl1pPr marL="457200" lvl="0" indent="-406400" algn="r" rtl="1">
              <a:spcBef>
                <a:spcPts val="560"/>
              </a:spcBef>
              <a:spcAft>
                <a:spcPts val="0"/>
              </a:spcAft>
              <a:buClr>
                <a:schemeClr val="dk1"/>
              </a:buClr>
              <a:buSzPts val="2800"/>
              <a:buChar char="•"/>
              <a:defRPr sz="2800"/>
            </a:lvl1pPr>
            <a:lvl2pPr marL="914400" lvl="1" indent="-381000" algn="r" rtl="1">
              <a:spcBef>
                <a:spcPts val="480"/>
              </a:spcBef>
              <a:spcAft>
                <a:spcPts val="0"/>
              </a:spcAft>
              <a:buClr>
                <a:schemeClr val="dk1"/>
              </a:buClr>
              <a:buSzPts val="2400"/>
              <a:buChar char="–"/>
              <a:defRPr sz="2400"/>
            </a:lvl2pPr>
            <a:lvl3pPr marL="1371600" lvl="2" indent="-355600" algn="r" rtl="1">
              <a:spcBef>
                <a:spcPts val="400"/>
              </a:spcBef>
              <a:spcAft>
                <a:spcPts val="0"/>
              </a:spcAft>
              <a:buClr>
                <a:schemeClr val="dk1"/>
              </a:buClr>
              <a:buSzPts val="2000"/>
              <a:buChar char="•"/>
              <a:defRPr sz="2000"/>
            </a:lvl3pPr>
            <a:lvl4pPr marL="1828800" lvl="3" indent="-342900" algn="r" rtl="1">
              <a:spcBef>
                <a:spcPts val="360"/>
              </a:spcBef>
              <a:spcAft>
                <a:spcPts val="0"/>
              </a:spcAft>
              <a:buClr>
                <a:schemeClr val="dk1"/>
              </a:buClr>
              <a:buSzPts val="1800"/>
              <a:buChar char="–"/>
              <a:defRPr sz="1800"/>
            </a:lvl4pPr>
            <a:lvl5pPr marL="2286000" lvl="4" indent="-342900" algn="r" rtl="1">
              <a:spcBef>
                <a:spcPts val="360"/>
              </a:spcBef>
              <a:spcAft>
                <a:spcPts val="0"/>
              </a:spcAft>
              <a:buClr>
                <a:schemeClr val="dk1"/>
              </a:buClr>
              <a:buSzPts val="1800"/>
              <a:buChar char="»"/>
              <a:defRPr sz="1800"/>
            </a:lvl5pPr>
            <a:lvl6pPr marL="2743200" lvl="5" indent="-342900" algn="r" rtl="1">
              <a:spcBef>
                <a:spcPts val="360"/>
              </a:spcBef>
              <a:spcAft>
                <a:spcPts val="0"/>
              </a:spcAft>
              <a:buClr>
                <a:schemeClr val="dk1"/>
              </a:buClr>
              <a:buSzPts val="1800"/>
              <a:buChar char="•"/>
              <a:defRPr sz="1800"/>
            </a:lvl6pPr>
            <a:lvl7pPr marL="3200400" lvl="6" indent="-342900" algn="r" rtl="1">
              <a:spcBef>
                <a:spcPts val="360"/>
              </a:spcBef>
              <a:spcAft>
                <a:spcPts val="0"/>
              </a:spcAft>
              <a:buClr>
                <a:schemeClr val="dk1"/>
              </a:buClr>
              <a:buSzPts val="1800"/>
              <a:buChar char="•"/>
              <a:defRPr sz="1800"/>
            </a:lvl7pPr>
            <a:lvl8pPr marL="3657600" lvl="7" indent="-342900" algn="r" rtl="1">
              <a:spcBef>
                <a:spcPts val="360"/>
              </a:spcBef>
              <a:spcAft>
                <a:spcPts val="0"/>
              </a:spcAft>
              <a:buClr>
                <a:schemeClr val="dk1"/>
              </a:buClr>
              <a:buSzPts val="1800"/>
              <a:buChar char="•"/>
              <a:defRPr sz="1800"/>
            </a:lvl8pPr>
            <a:lvl9pPr marL="4114800" lvl="8" indent="-342900" algn="r" rtl="1">
              <a:spcBef>
                <a:spcPts val="360"/>
              </a:spcBef>
              <a:spcAft>
                <a:spcPts val="0"/>
              </a:spcAft>
              <a:buClr>
                <a:schemeClr val="dk1"/>
              </a:buClr>
              <a:buSzPts val="1800"/>
              <a:buChar char="•"/>
              <a:defRPr sz="1800"/>
            </a:lvl9pPr>
          </a:lstStyle>
          <a:p>
            <a:endParaRPr/>
          </a:p>
        </p:txBody>
      </p:sp>
      <p:sp>
        <p:nvSpPr>
          <p:cNvPr id="45" name="Google Shape;45;p26"/>
          <p:cNvSpPr txBox="1">
            <a:spLocks noGrp="1"/>
          </p:cNvSpPr>
          <p:nvPr>
            <p:ph type="body" idx="2"/>
          </p:nvPr>
        </p:nvSpPr>
        <p:spPr>
          <a:xfrm>
            <a:off x="6197600" y="1600205"/>
            <a:ext cx="5384800" cy="4525963"/>
          </a:xfrm>
          <a:prstGeom prst="rect">
            <a:avLst/>
          </a:prstGeom>
          <a:noFill/>
          <a:ln>
            <a:noFill/>
          </a:ln>
        </p:spPr>
        <p:txBody>
          <a:bodyPr spcFirstLastPara="1" wrap="square" lIns="91425" tIns="45700" rIns="91425" bIns="45700" anchor="t" anchorCtr="0">
            <a:normAutofit/>
          </a:bodyPr>
          <a:lstStyle>
            <a:lvl1pPr marL="457200" lvl="0" indent="-406400" algn="r" rtl="1">
              <a:spcBef>
                <a:spcPts val="560"/>
              </a:spcBef>
              <a:spcAft>
                <a:spcPts val="0"/>
              </a:spcAft>
              <a:buClr>
                <a:schemeClr val="dk1"/>
              </a:buClr>
              <a:buSzPts val="2800"/>
              <a:buChar char="•"/>
              <a:defRPr sz="2800"/>
            </a:lvl1pPr>
            <a:lvl2pPr marL="914400" lvl="1" indent="-381000" algn="r" rtl="1">
              <a:spcBef>
                <a:spcPts val="480"/>
              </a:spcBef>
              <a:spcAft>
                <a:spcPts val="0"/>
              </a:spcAft>
              <a:buClr>
                <a:schemeClr val="dk1"/>
              </a:buClr>
              <a:buSzPts val="2400"/>
              <a:buChar char="–"/>
              <a:defRPr sz="2400"/>
            </a:lvl2pPr>
            <a:lvl3pPr marL="1371600" lvl="2" indent="-355600" algn="r" rtl="1">
              <a:spcBef>
                <a:spcPts val="400"/>
              </a:spcBef>
              <a:spcAft>
                <a:spcPts val="0"/>
              </a:spcAft>
              <a:buClr>
                <a:schemeClr val="dk1"/>
              </a:buClr>
              <a:buSzPts val="2000"/>
              <a:buChar char="•"/>
              <a:defRPr sz="2000"/>
            </a:lvl3pPr>
            <a:lvl4pPr marL="1828800" lvl="3" indent="-342900" algn="r" rtl="1">
              <a:spcBef>
                <a:spcPts val="360"/>
              </a:spcBef>
              <a:spcAft>
                <a:spcPts val="0"/>
              </a:spcAft>
              <a:buClr>
                <a:schemeClr val="dk1"/>
              </a:buClr>
              <a:buSzPts val="1800"/>
              <a:buChar char="–"/>
              <a:defRPr sz="1800"/>
            </a:lvl4pPr>
            <a:lvl5pPr marL="2286000" lvl="4" indent="-342900" algn="r" rtl="1">
              <a:spcBef>
                <a:spcPts val="360"/>
              </a:spcBef>
              <a:spcAft>
                <a:spcPts val="0"/>
              </a:spcAft>
              <a:buClr>
                <a:schemeClr val="dk1"/>
              </a:buClr>
              <a:buSzPts val="1800"/>
              <a:buChar char="»"/>
              <a:defRPr sz="1800"/>
            </a:lvl5pPr>
            <a:lvl6pPr marL="2743200" lvl="5" indent="-342900" algn="r" rtl="1">
              <a:spcBef>
                <a:spcPts val="360"/>
              </a:spcBef>
              <a:spcAft>
                <a:spcPts val="0"/>
              </a:spcAft>
              <a:buClr>
                <a:schemeClr val="dk1"/>
              </a:buClr>
              <a:buSzPts val="1800"/>
              <a:buChar char="•"/>
              <a:defRPr sz="1800"/>
            </a:lvl6pPr>
            <a:lvl7pPr marL="3200400" lvl="6" indent="-342900" algn="r" rtl="1">
              <a:spcBef>
                <a:spcPts val="360"/>
              </a:spcBef>
              <a:spcAft>
                <a:spcPts val="0"/>
              </a:spcAft>
              <a:buClr>
                <a:schemeClr val="dk1"/>
              </a:buClr>
              <a:buSzPts val="1800"/>
              <a:buChar char="•"/>
              <a:defRPr sz="1800"/>
            </a:lvl7pPr>
            <a:lvl8pPr marL="3657600" lvl="7" indent="-342900" algn="r" rtl="1">
              <a:spcBef>
                <a:spcPts val="360"/>
              </a:spcBef>
              <a:spcAft>
                <a:spcPts val="0"/>
              </a:spcAft>
              <a:buClr>
                <a:schemeClr val="dk1"/>
              </a:buClr>
              <a:buSzPts val="1800"/>
              <a:buChar char="•"/>
              <a:defRPr sz="1800"/>
            </a:lvl8pPr>
            <a:lvl9pPr marL="4114800" lvl="8" indent="-342900" algn="r" rtl="1">
              <a:spcBef>
                <a:spcPts val="360"/>
              </a:spcBef>
              <a:spcAft>
                <a:spcPts val="0"/>
              </a:spcAft>
              <a:buClr>
                <a:schemeClr val="dk1"/>
              </a:buClr>
              <a:buSzPts val="1800"/>
              <a:buChar char="•"/>
              <a:defRPr sz="1800"/>
            </a:lvl9pPr>
          </a:lstStyle>
          <a:p>
            <a:endParaRPr/>
          </a:p>
        </p:txBody>
      </p:sp>
      <p:sp>
        <p:nvSpPr>
          <p:cNvPr id="46" name="Google Shape;46;p26"/>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7" name="Google Shape;47;p26"/>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8" name="Google Shape;48;p26"/>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7"/>
          <p:cNvSpPr txBox="1">
            <a:spLocks noGrp="1"/>
          </p:cNvSpPr>
          <p:nvPr>
            <p:ph type="body" idx="1"/>
          </p:nvPr>
        </p:nvSpPr>
        <p:spPr>
          <a:xfrm>
            <a:off x="609603"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r" rtl="1">
              <a:spcBef>
                <a:spcPts val="480"/>
              </a:spcBef>
              <a:spcAft>
                <a:spcPts val="0"/>
              </a:spcAft>
              <a:buClr>
                <a:schemeClr val="dk1"/>
              </a:buClr>
              <a:buSzPts val="2400"/>
              <a:buNone/>
              <a:defRPr sz="2400" b="1"/>
            </a:lvl1pPr>
            <a:lvl2pPr marL="914400" lvl="1" indent="-228600" algn="r" rtl="1">
              <a:spcBef>
                <a:spcPts val="400"/>
              </a:spcBef>
              <a:spcAft>
                <a:spcPts val="0"/>
              </a:spcAft>
              <a:buClr>
                <a:schemeClr val="dk1"/>
              </a:buClr>
              <a:buSzPts val="2000"/>
              <a:buNone/>
              <a:defRPr sz="2000" b="1"/>
            </a:lvl2pPr>
            <a:lvl3pPr marL="1371600" lvl="2" indent="-228600" algn="r" rtl="1">
              <a:spcBef>
                <a:spcPts val="360"/>
              </a:spcBef>
              <a:spcAft>
                <a:spcPts val="0"/>
              </a:spcAft>
              <a:buClr>
                <a:schemeClr val="dk1"/>
              </a:buClr>
              <a:buSzPts val="1800"/>
              <a:buNone/>
              <a:defRPr sz="1800" b="1"/>
            </a:lvl3pPr>
            <a:lvl4pPr marL="1828800" lvl="3" indent="-228600" algn="r" rtl="1">
              <a:spcBef>
                <a:spcPts val="320"/>
              </a:spcBef>
              <a:spcAft>
                <a:spcPts val="0"/>
              </a:spcAft>
              <a:buClr>
                <a:schemeClr val="dk1"/>
              </a:buClr>
              <a:buSzPts val="1600"/>
              <a:buNone/>
              <a:defRPr sz="1600" b="1"/>
            </a:lvl4pPr>
            <a:lvl5pPr marL="2286000" lvl="4" indent="-228600" algn="r" rtl="1">
              <a:spcBef>
                <a:spcPts val="320"/>
              </a:spcBef>
              <a:spcAft>
                <a:spcPts val="0"/>
              </a:spcAft>
              <a:buClr>
                <a:schemeClr val="dk1"/>
              </a:buClr>
              <a:buSzPts val="1600"/>
              <a:buNone/>
              <a:defRPr sz="1600" b="1"/>
            </a:lvl5pPr>
            <a:lvl6pPr marL="2743200" lvl="5" indent="-228600" algn="r" rtl="1">
              <a:spcBef>
                <a:spcPts val="320"/>
              </a:spcBef>
              <a:spcAft>
                <a:spcPts val="0"/>
              </a:spcAft>
              <a:buClr>
                <a:schemeClr val="dk1"/>
              </a:buClr>
              <a:buSzPts val="1600"/>
              <a:buNone/>
              <a:defRPr sz="1600" b="1"/>
            </a:lvl6pPr>
            <a:lvl7pPr marL="3200400" lvl="6" indent="-228600" algn="r" rtl="1">
              <a:spcBef>
                <a:spcPts val="320"/>
              </a:spcBef>
              <a:spcAft>
                <a:spcPts val="0"/>
              </a:spcAft>
              <a:buClr>
                <a:schemeClr val="dk1"/>
              </a:buClr>
              <a:buSzPts val="1600"/>
              <a:buNone/>
              <a:defRPr sz="1600" b="1"/>
            </a:lvl7pPr>
            <a:lvl8pPr marL="3657600" lvl="7" indent="-228600" algn="r" rtl="1">
              <a:spcBef>
                <a:spcPts val="320"/>
              </a:spcBef>
              <a:spcAft>
                <a:spcPts val="0"/>
              </a:spcAft>
              <a:buClr>
                <a:schemeClr val="dk1"/>
              </a:buClr>
              <a:buSzPts val="1600"/>
              <a:buNone/>
              <a:defRPr sz="1600" b="1"/>
            </a:lvl8pPr>
            <a:lvl9pPr marL="4114800" lvl="8" indent="-228600" algn="r" rtl="1">
              <a:spcBef>
                <a:spcPts val="320"/>
              </a:spcBef>
              <a:spcAft>
                <a:spcPts val="0"/>
              </a:spcAft>
              <a:buClr>
                <a:schemeClr val="dk1"/>
              </a:buClr>
              <a:buSzPts val="1600"/>
              <a:buNone/>
              <a:defRPr sz="1600" b="1"/>
            </a:lvl9pPr>
          </a:lstStyle>
          <a:p>
            <a:endParaRPr/>
          </a:p>
        </p:txBody>
      </p:sp>
      <p:sp>
        <p:nvSpPr>
          <p:cNvPr id="52" name="Google Shape;52;p27"/>
          <p:cNvSpPr txBox="1">
            <a:spLocks noGrp="1"/>
          </p:cNvSpPr>
          <p:nvPr>
            <p:ph type="body" idx="2"/>
          </p:nvPr>
        </p:nvSpPr>
        <p:spPr>
          <a:xfrm>
            <a:off x="609603"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r" rtl="1">
              <a:spcBef>
                <a:spcPts val="480"/>
              </a:spcBef>
              <a:spcAft>
                <a:spcPts val="0"/>
              </a:spcAft>
              <a:buClr>
                <a:schemeClr val="dk1"/>
              </a:buClr>
              <a:buSzPts val="2400"/>
              <a:buChar char="•"/>
              <a:defRPr sz="2400"/>
            </a:lvl1pPr>
            <a:lvl2pPr marL="914400" lvl="1" indent="-355600" algn="r" rtl="1">
              <a:spcBef>
                <a:spcPts val="400"/>
              </a:spcBef>
              <a:spcAft>
                <a:spcPts val="0"/>
              </a:spcAft>
              <a:buClr>
                <a:schemeClr val="dk1"/>
              </a:buClr>
              <a:buSzPts val="2000"/>
              <a:buChar char="–"/>
              <a:defRPr sz="2000"/>
            </a:lvl2pPr>
            <a:lvl3pPr marL="1371600" lvl="2" indent="-342900" algn="r" rtl="1">
              <a:spcBef>
                <a:spcPts val="360"/>
              </a:spcBef>
              <a:spcAft>
                <a:spcPts val="0"/>
              </a:spcAft>
              <a:buClr>
                <a:schemeClr val="dk1"/>
              </a:buClr>
              <a:buSzPts val="1800"/>
              <a:buChar char="•"/>
              <a:defRPr sz="1800"/>
            </a:lvl3pPr>
            <a:lvl4pPr marL="1828800" lvl="3" indent="-330200" algn="r" rtl="1">
              <a:spcBef>
                <a:spcPts val="320"/>
              </a:spcBef>
              <a:spcAft>
                <a:spcPts val="0"/>
              </a:spcAft>
              <a:buClr>
                <a:schemeClr val="dk1"/>
              </a:buClr>
              <a:buSzPts val="1600"/>
              <a:buChar char="–"/>
              <a:defRPr sz="1600"/>
            </a:lvl4pPr>
            <a:lvl5pPr marL="2286000" lvl="4" indent="-330200" algn="r" rtl="1">
              <a:spcBef>
                <a:spcPts val="320"/>
              </a:spcBef>
              <a:spcAft>
                <a:spcPts val="0"/>
              </a:spcAft>
              <a:buClr>
                <a:schemeClr val="dk1"/>
              </a:buClr>
              <a:buSzPts val="1600"/>
              <a:buChar char="»"/>
              <a:defRPr sz="1600"/>
            </a:lvl5pPr>
            <a:lvl6pPr marL="2743200" lvl="5" indent="-330200" algn="r" rtl="1">
              <a:spcBef>
                <a:spcPts val="320"/>
              </a:spcBef>
              <a:spcAft>
                <a:spcPts val="0"/>
              </a:spcAft>
              <a:buClr>
                <a:schemeClr val="dk1"/>
              </a:buClr>
              <a:buSzPts val="1600"/>
              <a:buChar char="•"/>
              <a:defRPr sz="1600"/>
            </a:lvl6pPr>
            <a:lvl7pPr marL="3200400" lvl="6" indent="-330200" algn="r" rtl="1">
              <a:spcBef>
                <a:spcPts val="320"/>
              </a:spcBef>
              <a:spcAft>
                <a:spcPts val="0"/>
              </a:spcAft>
              <a:buClr>
                <a:schemeClr val="dk1"/>
              </a:buClr>
              <a:buSzPts val="1600"/>
              <a:buChar char="•"/>
              <a:defRPr sz="1600"/>
            </a:lvl7pPr>
            <a:lvl8pPr marL="3657600" lvl="7" indent="-330200" algn="r" rtl="1">
              <a:spcBef>
                <a:spcPts val="320"/>
              </a:spcBef>
              <a:spcAft>
                <a:spcPts val="0"/>
              </a:spcAft>
              <a:buClr>
                <a:schemeClr val="dk1"/>
              </a:buClr>
              <a:buSzPts val="1600"/>
              <a:buChar char="•"/>
              <a:defRPr sz="1600"/>
            </a:lvl8pPr>
            <a:lvl9pPr marL="4114800" lvl="8" indent="-330200" algn="r" rtl="1">
              <a:spcBef>
                <a:spcPts val="320"/>
              </a:spcBef>
              <a:spcAft>
                <a:spcPts val="0"/>
              </a:spcAft>
              <a:buClr>
                <a:schemeClr val="dk1"/>
              </a:buClr>
              <a:buSzPts val="1600"/>
              <a:buChar char="•"/>
              <a:defRPr sz="1600"/>
            </a:lvl9pPr>
          </a:lstStyle>
          <a:p>
            <a:endParaRPr/>
          </a:p>
        </p:txBody>
      </p:sp>
      <p:sp>
        <p:nvSpPr>
          <p:cNvPr id="53" name="Google Shape;53;p27"/>
          <p:cNvSpPr txBox="1">
            <a:spLocks noGrp="1"/>
          </p:cNvSpPr>
          <p:nvPr>
            <p:ph type="body" idx="3"/>
          </p:nvPr>
        </p:nvSpPr>
        <p:spPr>
          <a:xfrm>
            <a:off x="619340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r" rtl="1">
              <a:spcBef>
                <a:spcPts val="480"/>
              </a:spcBef>
              <a:spcAft>
                <a:spcPts val="0"/>
              </a:spcAft>
              <a:buClr>
                <a:schemeClr val="dk1"/>
              </a:buClr>
              <a:buSzPts val="2400"/>
              <a:buNone/>
              <a:defRPr sz="2400" b="1"/>
            </a:lvl1pPr>
            <a:lvl2pPr marL="914400" lvl="1" indent="-228600" algn="r" rtl="1">
              <a:spcBef>
                <a:spcPts val="400"/>
              </a:spcBef>
              <a:spcAft>
                <a:spcPts val="0"/>
              </a:spcAft>
              <a:buClr>
                <a:schemeClr val="dk1"/>
              </a:buClr>
              <a:buSzPts val="2000"/>
              <a:buNone/>
              <a:defRPr sz="2000" b="1"/>
            </a:lvl2pPr>
            <a:lvl3pPr marL="1371600" lvl="2" indent="-228600" algn="r" rtl="1">
              <a:spcBef>
                <a:spcPts val="360"/>
              </a:spcBef>
              <a:spcAft>
                <a:spcPts val="0"/>
              </a:spcAft>
              <a:buClr>
                <a:schemeClr val="dk1"/>
              </a:buClr>
              <a:buSzPts val="1800"/>
              <a:buNone/>
              <a:defRPr sz="1800" b="1"/>
            </a:lvl3pPr>
            <a:lvl4pPr marL="1828800" lvl="3" indent="-228600" algn="r" rtl="1">
              <a:spcBef>
                <a:spcPts val="320"/>
              </a:spcBef>
              <a:spcAft>
                <a:spcPts val="0"/>
              </a:spcAft>
              <a:buClr>
                <a:schemeClr val="dk1"/>
              </a:buClr>
              <a:buSzPts val="1600"/>
              <a:buNone/>
              <a:defRPr sz="1600" b="1"/>
            </a:lvl4pPr>
            <a:lvl5pPr marL="2286000" lvl="4" indent="-228600" algn="r" rtl="1">
              <a:spcBef>
                <a:spcPts val="320"/>
              </a:spcBef>
              <a:spcAft>
                <a:spcPts val="0"/>
              </a:spcAft>
              <a:buClr>
                <a:schemeClr val="dk1"/>
              </a:buClr>
              <a:buSzPts val="1600"/>
              <a:buNone/>
              <a:defRPr sz="1600" b="1"/>
            </a:lvl5pPr>
            <a:lvl6pPr marL="2743200" lvl="5" indent="-228600" algn="r" rtl="1">
              <a:spcBef>
                <a:spcPts val="320"/>
              </a:spcBef>
              <a:spcAft>
                <a:spcPts val="0"/>
              </a:spcAft>
              <a:buClr>
                <a:schemeClr val="dk1"/>
              </a:buClr>
              <a:buSzPts val="1600"/>
              <a:buNone/>
              <a:defRPr sz="1600" b="1"/>
            </a:lvl6pPr>
            <a:lvl7pPr marL="3200400" lvl="6" indent="-228600" algn="r" rtl="1">
              <a:spcBef>
                <a:spcPts val="320"/>
              </a:spcBef>
              <a:spcAft>
                <a:spcPts val="0"/>
              </a:spcAft>
              <a:buClr>
                <a:schemeClr val="dk1"/>
              </a:buClr>
              <a:buSzPts val="1600"/>
              <a:buNone/>
              <a:defRPr sz="1600" b="1"/>
            </a:lvl7pPr>
            <a:lvl8pPr marL="3657600" lvl="7" indent="-228600" algn="r" rtl="1">
              <a:spcBef>
                <a:spcPts val="320"/>
              </a:spcBef>
              <a:spcAft>
                <a:spcPts val="0"/>
              </a:spcAft>
              <a:buClr>
                <a:schemeClr val="dk1"/>
              </a:buClr>
              <a:buSzPts val="1600"/>
              <a:buNone/>
              <a:defRPr sz="1600" b="1"/>
            </a:lvl8pPr>
            <a:lvl9pPr marL="4114800" lvl="8" indent="-228600" algn="r" rtl="1">
              <a:spcBef>
                <a:spcPts val="320"/>
              </a:spcBef>
              <a:spcAft>
                <a:spcPts val="0"/>
              </a:spcAft>
              <a:buClr>
                <a:schemeClr val="dk1"/>
              </a:buClr>
              <a:buSzPts val="1600"/>
              <a:buNone/>
              <a:defRPr sz="1600" b="1"/>
            </a:lvl9pPr>
          </a:lstStyle>
          <a:p>
            <a:endParaRPr/>
          </a:p>
        </p:txBody>
      </p:sp>
      <p:sp>
        <p:nvSpPr>
          <p:cNvPr id="54" name="Google Shape;54;p27"/>
          <p:cNvSpPr txBox="1">
            <a:spLocks noGrp="1"/>
          </p:cNvSpPr>
          <p:nvPr>
            <p:ph type="body" idx="4"/>
          </p:nvPr>
        </p:nvSpPr>
        <p:spPr>
          <a:xfrm>
            <a:off x="619340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r" rtl="1">
              <a:spcBef>
                <a:spcPts val="480"/>
              </a:spcBef>
              <a:spcAft>
                <a:spcPts val="0"/>
              </a:spcAft>
              <a:buClr>
                <a:schemeClr val="dk1"/>
              </a:buClr>
              <a:buSzPts val="2400"/>
              <a:buChar char="•"/>
              <a:defRPr sz="2400"/>
            </a:lvl1pPr>
            <a:lvl2pPr marL="914400" lvl="1" indent="-355600" algn="r" rtl="1">
              <a:spcBef>
                <a:spcPts val="400"/>
              </a:spcBef>
              <a:spcAft>
                <a:spcPts val="0"/>
              </a:spcAft>
              <a:buClr>
                <a:schemeClr val="dk1"/>
              </a:buClr>
              <a:buSzPts val="2000"/>
              <a:buChar char="–"/>
              <a:defRPr sz="2000"/>
            </a:lvl2pPr>
            <a:lvl3pPr marL="1371600" lvl="2" indent="-342900" algn="r" rtl="1">
              <a:spcBef>
                <a:spcPts val="360"/>
              </a:spcBef>
              <a:spcAft>
                <a:spcPts val="0"/>
              </a:spcAft>
              <a:buClr>
                <a:schemeClr val="dk1"/>
              </a:buClr>
              <a:buSzPts val="1800"/>
              <a:buChar char="•"/>
              <a:defRPr sz="1800"/>
            </a:lvl3pPr>
            <a:lvl4pPr marL="1828800" lvl="3" indent="-330200" algn="r" rtl="1">
              <a:spcBef>
                <a:spcPts val="320"/>
              </a:spcBef>
              <a:spcAft>
                <a:spcPts val="0"/>
              </a:spcAft>
              <a:buClr>
                <a:schemeClr val="dk1"/>
              </a:buClr>
              <a:buSzPts val="1600"/>
              <a:buChar char="–"/>
              <a:defRPr sz="1600"/>
            </a:lvl4pPr>
            <a:lvl5pPr marL="2286000" lvl="4" indent="-330200" algn="r" rtl="1">
              <a:spcBef>
                <a:spcPts val="320"/>
              </a:spcBef>
              <a:spcAft>
                <a:spcPts val="0"/>
              </a:spcAft>
              <a:buClr>
                <a:schemeClr val="dk1"/>
              </a:buClr>
              <a:buSzPts val="1600"/>
              <a:buChar char="»"/>
              <a:defRPr sz="1600"/>
            </a:lvl5pPr>
            <a:lvl6pPr marL="2743200" lvl="5" indent="-330200" algn="r" rtl="1">
              <a:spcBef>
                <a:spcPts val="320"/>
              </a:spcBef>
              <a:spcAft>
                <a:spcPts val="0"/>
              </a:spcAft>
              <a:buClr>
                <a:schemeClr val="dk1"/>
              </a:buClr>
              <a:buSzPts val="1600"/>
              <a:buChar char="•"/>
              <a:defRPr sz="1600"/>
            </a:lvl6pPr>
            <a:lvl7pPr marL="3200400" lvl="6" indent="-330200" algn="r" rtl="1">
              <a:spcBef>
                <a:spcPts val="320"/>
              </a:spcBef>
              <a:spcAft>
                <a:spcPts val="0"/>
              </a:spcAft>
              <a:buClr>
                <a:schemeClr val="dk1"/>
              </a:buClr>
              <a:buSzPts val="1600"/>
              <a:buChar char="•"/>
              <a:defRPr sz="1600"/>
            </a:lvl7pPr>
            <a:lvl8pPr marL="3657600" lvl="7" indent="-330200" algn="r" rtl="1">
              <a:spcBef>
                <a:spcPts val="320"/>
              </a:spcBef>
              <a:spcAft>
                <a:spcPts val="0"/>
              </a:spcAft>
              <a:buClr>
                <a:schemeClr val="dk1"/>
              </a:buClr>
              <a:buSzPts val="1600"/>
              <a:buChar char="•"/>
              <a:defRPr sz="1600"/>
            </a:lvl8pPr>
            <a:lvl9pPr marL="4114800" lvl="8" indent="-330200" algn="r" rtl="1">
              <a:spcBef>
                <a:spcPts val="320"/>
              </a:spcBef>
              <a:spcAft>
                <a:spcPts val="0"/>
              </a:spcAft>
              <a:buClr>
                <a:schemeClr val="dk1"/>
              </a:buClr>
              <a:buSzPts val="1600"/>
              <a:buChar char="•"/>
              <a:defRPr sz="1600"/>
            </a:lvl9pPr>
          </a:lstStyle>
          <a:p>
            <a:endParaRPr/>
          </a:p>
        </p:txBody>
      </p:sp>
      <p:sp>
        <p:nvSpPr>
          <p:cNvPr id="55" name="Google Shape;55;p27"/>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6" name="Google Shape;56;p27"/>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7" name="Google Shape;57;p27"/>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58"/>
        <p:cNvGrpSpPr/>
        <p:nvPr/>
      </p:nvGrpSpPr>
      <p:grpSpPr>
        <a:xfrm>
          <a:off x="0" y="0"/>
          <a:ext cx="0" cy="0"/>
          <a:chOff x="0" y="0"/>
          <a:chExt cx="0" cy="0"/>
        </a:xfrm>
      </p:grpSpPr>
      <p:sp>
        <p:nvSpPr>
          <p:cNvPr id="59" name="Google Shape;59;p28"/>
          <p:cNvSpPr txBox="1">
            <a:spLocks noGrp="1"/>
          </p:cNvSpPr>
          <p:nvPr>
            <p:ph type="title"/>
          </p:nvPr>
        </p:nvSpPr>
        <p:spPr>
          <a:xfrm>
            <a:off x="609603" y="273050"/>
            <a:ext cx="4011084" cy="1162050"/>
          </a:xfrm>
          <a:prstGeom prst="rect">
            <a:avLst/>
          </a:prstGeom>
          <a:noFill/>
          <a:ln>
            <a:noFill/>
          </a:ln>
        </p:spPr>
        <p:txBody>
          <a:bodyPr spcFirstLastPara="1" wrap="square" lIns="91425" tIns="45700" rIns="91425" bIns="45700" anchor="b" anchorCtr="0">
            <a:normAutofit/>
          </a:bodyPr>
          <a:lstStyle>
            <a:lvl1pPr lvl="0" algn="r" rtl="1">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8"/>
          <p:cNvSpPr txBox="1">
            <a:spLocks noGrp="1"/>
          </p:cNvSpPr>
          <p:nvPr>
            <p:ph type="body" idx="1"/>
          </p:nvPr>
        </p:nvSpPr>
        <p:spPr>
          <a:xfrm>
            <a:off x="4766735" y="273053"/>
            <a:ext cx="6815668" cy="5853113"/>
          </a:xfrm>
          <a:prstGeom prst="rect">
            <a:avLst/>
          </a:prstGeom>
          <a:noFill/>
          <a:ln>
            <a:noFill/>
          </a:ln>
        </p:spPr>
        <p:txBody>
          <a:bodyPr spcFirstLastPara="1" wrap="square" lIns="91425" tIns="45700" rIns="91425" bIns="45700" anchor="t" anchorCtr="0">
            <a:normAutofit/>
          </a:bodyPr>
          <a:lstStyle>
            <a:lvl1pPr marL="457200" lvl="0" indent="-431800" algn="r" rtl="1">
              <a:spcBef>
                <a:spcPts val="640"/>
              </a:spcBef>
              <a:spcAft>
                <a:spcPts val="0"/>
              </a:spcAft>
              <a:buClr>
                <a:schemeClr val="dk1"/>
              </a:buClr>
              <a:buSzPts val="3200"/>
              <a:buChar char="•"/>
              <a:defRPr sz="3200"/>
            </a:lvl1pPr>
            <a:lvl2pPr marL="914400" lvl="1" indent="-406400" algn="r" rtl="1">
              <a:spcBef>
                <a:spcPts val="560"/>
              </a:spcBef>
              <a:spcAft>
                <a:spcPts val="0"/>
              </a:spcAft>
              <a:buClr>
                <a:schemeClr val="dk1"/>
              </a:buClr>
              <a:buSzPts val="2800"/>
              <a:buChar char="–"/>
              <a:defRPr sz="2800"/>
            </a:lvl2pPr>
            <a:lvl3pPr marL="1371600" lvl="2" indent="-381000" algn="r" rtl="1">
              <a:spcBef>
                <a:spcPts val="480"/>
              </a:spcBef>
              <a:spcAft>
                <a:spcPts val="0"/>
              </a:spcAft>
              <a:buClr>
                <a:schemeClr val="dk1"/>
              </a:buClr>
              <a:buSzPts val="2400"/>
              <a:buChar char="•"/>
              <a:defRPr sz="2400"/>
            </a:lvl3pPr>
            <a:lvl4pPr marL="1828800" lvl="3" indent="-355600" algn="r" rtl="1">
              <a:spcBef>
                <a:spcPts val="400"/>
              </a:spcBef>
              <a:spcAft>
                <a:spcPts val="0"/>
              </a:spcAft>
              <a:buClr>
                <a:schemeClr val="dk1"/>
              </a:buClr>
              <a:buSzPts val="2000"/>
              <a:buChar char="–"/>
              <a:defRPr sz="2000"/>
            </a:lvl4pPr>
            <a:lvl5pPr marL="2286000" lvl="4" indent="-355600" algn="r" rtl="1">
              <a:spcBef>
                <a:spcPts val="400"/>
              </a:spcBef>
              <a:spcAft>
                <a:spcPts val="0"/>
              </a:spcAft>
              <a:buClr>
                <a:schemeClr val="dk1"/>
              </a:buClr>
              <a:buSzPts val="2000"/>
              <a:buChar char="»"/>
              <a:defRPr sz="2000"/>
            </a:lvl5pPr>
            <a:lvl6pPr marL="2743200" lvl="5" indent="-355600" algn="r" rtl="1">
              <a:spcBef>
                <a:spcPts val="400"/>
              </a:spcBef>
              <a:spcAft>
                <a:spcPts val="0"/>
              </a:spcAft>
              <a:buClr>
                <a:schemeClr val="dk1"/>
              </a:buClr>
              <a:buSzPts val="2000"/>
              <a:buChar char="•"/>
              <a:defRPr sz="2000"/>
            </a:lvl6pPr>
            <a:lvl7pPr marL="3200400" lvl="6" indent="-355600" algn="r" rtl="1">
              <a:spcBef>
                <a:spcPts val="400"/>
              </a:spcBef>
              <a:spcAft>
                <a:spcPts val="0"/>
              </a:spcAft>
              <a:buClr>
                <a:schemeClr val="dk1"/>
              </a:buClr>
              <a:buSzPts val="2000"/>
              <a:buChar char="•"/>
              <a:defRPr sz="2000"/>
            </a:lvl7pPr>
            <a:lvl8pPr marL="3657600" lvl="7" indent="-355600" algn="r" rtl="1">
              <a:spcBef>
                <a:spcPts val="400"/>
              </a:spcBef>
              <a:spcAft>
                <a:spcPts val="0"/>
              </a:spcAft>
              <a:buClr>
                <a:schemeClr val="dk1"/>
              </a:buClr>
              <a:buSzPts val="2000"/>
              <a:buChar char="•"/>
              <a:defRPr sz="2000"/>
            </a:lvl8pPr>
            <a:lvl9pPr marL="4114800" lvl="8" indent="-355600" algn="r" rtl="1">
              <a:spcBef>
                <a:spcPts val="400"/>
              </a:spcBef>
              <a:spcAft>
                <a:spcPts val="0"/>
              </a:spcAft>
              <a:buClr>
                <a:schemeClr val="dk1"/>
              </a:buClr>
              <a:buSzPts val="2000"/>
              <a:buChar char="•"/>
              <a:defRPr sz="2000"/>
            </a:lvl9pPr>
          </a:lstStyle>
          <a:p>
            <a:endParaRPr/>
          </a:p>
        </p:txBody>
      </p:sp>
      <p:sp>
        <p:nvSpPr>
          <p:cNvPr id="61" name="Google Shape;61;p28"/>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rmAutofit/>
          </a:bodyPr>
          <a:lstStyle>
            <a:lvl1pPr marL="457200" lvl="0" indent="-228600" algn="r" rtl="1">
              <a:spcBef>
                <a:spcPts val="280"/>
              </a:spcBef>
              <a:spcAft>
                <a:spcPts val="0"/>
              </a:spcAft>
              <a:buClr>
                <a:schemeClr val="dk1"/>
              </a:buClr>
              <a:buSzPts val="1400"/>
              <a:buNone/>
              <a:defRPr sz="1400"/>
            </a:lvl1pPr>
            <a:lvl2pPr marL="914400" lvl="1" indent="-228600" algn="r" rtl="1">
              <a:spcBef>
                <a:spcPts val="240"/>
              </a:spcBef>
              <a:spcAft>
                <a:spcPts val="0"/>
              </a:spcAft>
              <a:buClr>
                <a:schemeClr val="dk1"/>
              </a:buClr>
              <a:buSzPts val="1200"/>
              <a:buNone/>
              <a:defRPr sz="1200"/>
            </a:lvl2pPr>
            <a:lvl3pPr marL="1371600" lvl="2" indent="-228600" algn="r" rtl="1">
              <a:spcBef>
                <a:spcPts val="200"/>
              </a:spcBef>
              <a:spcAft>
                <a:spcPts val="0"/>
              </a:spcAft>
              <a:buClr>
                <a:schemeClr val="dk1"/>
              </a:buClr>
              <a:buSzPts val="1000"/>
              <a:buNone/>
              <a:defRPr sz="1000"/>
            </a:lvl3pPr>
            <a:lvl4pPr marL="1828800" lvl="3" indent="-228600" algn="r" rtl="1">
              <a:spcBef>
                <a:spcPts val="180"/>
              </a:spcBef>
              <a:spcAft>
                <a:spcPts val="0"/>
              </a:spcAft>
              <a:buClr>
                <a:schemeClr val="dk1"/>
              </a:buClr>
              <a:buSzPts val="900"/>
              <a:buNone/>
              <a:defRPr sz="900"/>
            </a:lvl4pPr>
            <a:lvl5pPr marL="2286000" lvl="4" indent="-228600" algn="r" rtl="1">
              <a:spcBef>
                <a:spcPts val="180"/>
              </a:spcBef>
              <a:spcAft>
                <a:spcPts val="0"/>
              </a:spcAft>
              <a:buClr>
                <a:schemeClr val="dk1"/>
              </a:buClr>
              <a:buSzPts val="900"/>
              <a:buNone/>
              <a:defRPr sz="900"/>
            </a:lvl5pPr>
            <a:lvl6pPr marL="2743200" lvl="5" indent="-228600" algn="r" rtl="1">
              <a:spcBef>
                <a:spcPts val="180"/>
              </a:spcBef>
              <a:spcAft>
                <a:spcPts val="0"/>
              </a:spcAft>
              <a:buClr>
                <a:schemeClr val="dk1"/>
              </a:buClr>
              <a:buSzPts val="900"/>
              <a:buNone/>
              <a:defRPr sz="900"/>
            </a:lvl6pPr>
            <a:lvl7pPr marL="3200400" lvl="6" indent="-228600" algn="r" rtl="1">
              <a:spcBef>
                <a:spcPts val="180"/>
              </a:spcBef>
              <a:spcAft>
                <a:spcPts val="0"/>
              </a:spcAft>
              <a:buClr>
                <a:schemeClr val="dk1"/>
              </a:buClr>
              <a:buSzPts val="900"/>
              <a:buNone/>
              <a:defRPr sz="900"/>
            </a:lvl7pPr>
            <a:lvl8pPr marL="3657600" lvl="7" indent="-228600" algn="r" rtl="1">
              <a:spcBef>
                <a:spcPts val="180"/>
              </a:spcBef>
              <a:spcAft>
                <a:spcPts val="0"/>
              </a:spcAft>
              <a:buClr>
                <a:schemeClr val="dk1"/>
              </a:buClr>
              <a:buSzPts val="900"/>
              <a:buNone/>
              <a:defRPr sz="900"/>
            </a:lvl8pPr>
            <a:lvl9pPr marL="4114800" lvl="8" indent="-228600" algn="r" rtl="1">
              <a:spcBef>
                <a:spcPts val="180"/>
              </a:spcBef>
              <a:spcAft>
                <a:spcPts val="0"/>
              </a:spcAft>
              <a:buClr>
                <a:schemeClr val="dk1"/>
              </a:buClr>
              <a:buSzPts val="900"/>
              <a:buNone/>
              <a:defRPr sz="900"/>
            </a:lvl9pPr>
          </a:lstStyle>
          <a:p>
            <a:endParaRPr/>
          </a:p>
        </p:txBody>
      </p:sp>
      <p:sp>
        <p:nvSpPr>
          <p:cNvPr id="62" name="Google Shape;62;p28"/>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3" name="Google Shape;63;p28"/>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4" name="Google Shape;64;p28"/>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65"/>
        <p:cNvGrpSpPr/>
        <p:nvPr/>
      </p:nvGrpSpPr>
      <p:grpSpPr>
        <a:xfrm>
          <a:off x="0" y="0"/>
          <a:ext cx="0" cy="0"/>
          <a:chOff x="0" y="0"/>
          <a:chExt cx="0" cy="0"/>
        </a:xfrm>
      </p:grpSpPr>
      <p:sp>
        <p:nvSpPr>
          <p:cNvPr id="66" name="Google Shape;66;p29"/>
          <p:cNvSpPr txBox="1">
            <a:spLocks noGrp="1"/>
          </p:cNvSpPr>
          <p:nvPr>
            <p:ph type="title"/>
          </p:nvPr>
        </p:nvSpPr>
        <p:spPr>
          <a:xfrm>
            <a:off x="2389717" y="4800601"/>
            <a:ext cx="7315200" cy="566738"/>
          </a:xfrm>
          <a:prstGeom prst="rect">
            <a:avLst/>
          </a:prstGeom>
          <a:noFill/>
          <a:ln>
            <a:noFill/>
          </a:ln>
        </p:spPr>
        <p:txBody>
          <a:bodyPr spcFirstLastPara="1" wrap="square" lIns="91425" tIns="45700" rIns="91425" bIns="45700" anchor="b" anchorCtr="0">
            <a:normAutofit/>
          </a:bodyPr>
          <a:lstStyle>
            <a:lvl1pPr lvl="0" algn="r" rtl="1">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9"/>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r" rtl="1">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r" rtl="1">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r" rtl="1">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r" rtl="1">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r" rtl="1">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29"/>
          <p:cNvSpPr txBox="1">
            <a:spLocks noGrp="1"/>
          </p:cNvSpPr>
          <p:nvPr>
            <p:ph type="body" idx="1"/>
          </p:nvPr>
        </p:nvSpPr>
        <p:spPr>
          <a:xfrm>
            <a:off x="2389717" y="5367339"/>
            <a:ext cx="7315200" cy="804862"/>
          </a:xfrm>
          <a:prstGeom prst="rect">
            <a:avLst/>
          </a:prstGeom>
          <a:noFill/>
          <a:ln>
            <a:noFill/>
          </a:ln>
        </p:spPr>
        <p:txBody>
          <a:bodyPr spcFirstLastPara="1" wrap="square" lIns="91425" tIns="45700" rIns="91425" bIns="45700" anchor="t" anchorCtr="0">
            <a:normAutofit/>
          </a:bodyPr>
          <a:lstStyle>
            <a:lvl1pPr marL="457200" lvl="0" indent="-228600" algn="r" rtl="1">
              <a:spcBef>
                <a:spcPts val="280"/>
              </a:spcBef>
              <a:spcAft>
                <a:spcPts val="0"/>
              </a:spcAft>
              <a:buClr>
                <a:schemeClr val="dk1"/>
              </a:buClr>
              <a:buSzPts val="1400"/>
              <a:buNone/>
              <a:defRPr sz="1400"/>
            </a:lvl1pPr>
            <a:lvl2pPr marL="914400" lvl="1" indent="-228600" algn="r" rtl="1">
              <a:spcBef>
                <a:spcPts val="240"/>
              </a:spcBef>
              <a:spcAft>
                <a:spcPts val="0"/>
              </a:spcAft>
              <a:buClr>
                <a:schemeClr val="dk1"/>
              </a:buClr>
              <a:buSzPts val="1200"/>
              <a:buNone/>
              <a:defRPr sz="1200"/>
            </a:lvl2pPr>
            <a:lvl3pPr marL="1371600" lvl="2" indent="-228600" algn="r" rtl="1">
              <a:spcBef>
                <a:spcPts val="200"/>
              </a:spcBef>
              <a:spcAft>
                <a:spcPts val="0"/>
              </a:spcAft>
              <a:buClr>
                <a:schemeClr val="dk1"/>
              </a:buClr>
              <a:buSzPts val="1000"/>
              <a:buNone/>
              <a:defRPr sz="1000"/>
            </a:lvl3pPr>
            <a:lvl4pPr marL="1828800" lvl="3" indent="-228600" algn="r" rtl="1">
              <a:spcBef>
                <a:spcPts val="180"/>
              </a:spcBef>
              <a:spcAft>
                <a:spcPts val="0"/>
              </a:spcAft>
              <a:buClr>
                <a:schemeClr val="dk1"/>
              </a:buClr>
              <a:buSzPts val="900"/>
              <a:buNone/>
              <a:defRPr sz="900"/>
            </a:lvl4pPr>
            <a:lvl5pPr marL="2286000" lvl="4" indent="-228600" algn="r" rtl="1">
              <a:spcBef>
                <a:spcPts val="180"/>
              </a:spcBef>
              <a:spcAft>
                <a:spcPts val="0"/>
              </a:spcAft>
              <a:buClr>
                <a:schemeClr val="dk1"/>
              </a:buClr>
              <a:buSzPts val="900"/>
              <a:buNone/>
              <a:defRPr sz="900"/>
            </a:lvl5pPr>
            <a:lvl6pPr marL="2743200" lvl="5" indent="-228600" algn="r" rtl="1">
              <a:spcBef>
                <a:spcPts val="180"/>
              </a:spcBef>
              <a:spcAft>
                <a:spcPts val="0"/>
              </a:spcAft>
              <a:buClr>
                <a:schemeClr val="dk1"/>
              </a:buClr>
              <a:buSzPts val="900"/>
              <a:buNone/>
              <a:defRPr sz="900"/>
            </a:lvl6pPr>
            <a:lvl7pPr marL="3200400" lvl="6" indent="-228600" algn="r" rtl="1">
              <a:spcBef>
                <a:spcPts val="180"/>
              </a:spcBef>
              <a:spcAft>
                <a:spcPts val="0"/>
              </a:spcAft>
              <a:buClr>
                <a:schemeClr val="dk1"/>
              </a:buClr>
              <a:buSzPts val="900"/>
              <a:buNone/>
              <a:defRPr sz="900"/>
            </a:lvl7pPr>
            <a:lvl8pPr marL="3657600" lvl="7" indent="-228600" algn="r" rtl="1">
              <a:spcBef>
                <a:spcPts val="180"/>
              </a:spcBef>
              <a:spcAft>
                <a:spcPts val="0"/>
              </a:spcAft>
              <a:buClr>
                <a:schemeClr val="dk1"/>
              </a:buClr>
              <a:buSzPts val="900"/>
              <a:buNone/>
              <a:defRPr sz="900"/>
            </a:lvl8pPr>
            <a:lvl9pPr marL="4114800" lvl="8" indent="-228600" algn="r" rtl="1">
              <a:spcBef>
                <a:spcPts val="180"/>
              </a:spcBef>
              <a:spcAft>
                <a:spcPts val="0"/>
              </a:spcAft>
              <a:buClr>
                <a:schemeClr val="dk1"/>
              </a:buClr>
              <a:buSzPts val="900"/>
              <a:buNone/>
              <a:defRPr sz="900"/>
            </a:lvl9pPr>
          </a:lstStyle>
          <a:p>
            <a:endParaRPr/>
          </a:p>
        </p:txBody>
      </p:sp>
      <p:sp>
        <p:nvSpPr>
          <p:cNvPr id="69" name="Google Shape;69;p29"/>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0" name="Google Shape;70;p29"/>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1" name="Google Shape;71;p29"/>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72"/>
        <p:cNvGrpSpPr/>
        <p:nvPr/>
      </p:nvGrpSpPr>
      <p:grpSpPr>
        <a:xfrm>
          <a:off x="0" y="0"/>
          <a:ext cx="0" cy="0"/>
          <a:chOff x="0" y="0"/>
          <a:chExt cx="0" cy="0"/>
        </a:xfrm>
      </p:grpSpPr>
      <p:sp>
        <p:nvSpPr>
          <p:cNvPr id="73" name="Google Shape;73;p3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0"/>
          <p:cNvSpPr txBox="1">
            <a:spLocks noGrp="1"/>
          </p:cNvSpPr>
          <p:nvPr>
            <p:ph type="body" idx="1"/>
          </p:nvPr>
        </p:nvSpPr>
        <p:spPr>
          <a:xfrm rot="5400000">
            <a:off x="3833019" y="-1623213"/>
            <a:ext cx="4525963" cy="10972800"/>
          </a:xfrm>
          <a:prstGeom prst="rect">
            <a:avLst/>
          </a:prstGeom>
          <a:noFill/>
          <a:ln>
            <a:noFill/>
          </a:ln>
        </p:spPr>
        <p:txBody>
          <a:bodyPr spcFirstLastPara="1" wrap="square" lIns="91425" tIns="45700" rIns="91425" bIns="45700" anchor="t" anchorCtr="0">
            <a:norm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75" name="Google Shape;75;p30"/>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6" name="Google Shape;76;p30"/>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7" name="Google Shape;77;p30"/>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78"/>
        <p:cNvGrpSpPr/>
        <p:nvPr/>
      </p:nvGrpSpPr>
      <p:grpSpPr>
        <a:xfrm>
          <a:off x="0" y="0"/>
          <a:ext cx="0" cy="0"/>
          <a:chOff x="0" y="0"/>
          <a:chExt cx="0" cy="0"/>
        </a:xfrm>
      </p:grpSpPr>
      <p:sp>
        <p:nvSpPr>
          <p:cNvPr id="79" name="Google Shape;79;p31"/>
          <p:cNvSpPr txBox="1">
            <a:spLocks noGrp="1"/>
          </p:cNvSpPr>
          <p:nvPr>
            <p:ph type="title"/>
          </p:nvPr>
        </p:nvSpPr>
        <p:spPr>
          <a:xfrm rot="5400000">
            <a:off x="7285037" y="1828803"/>
            <a:ext cx="5851525" cy="2743200"/>
          </a:xfrm>
          <a:prstGeom prst="rect">
            <a:avLst/>
          </a:prstGeom>
          <a:noFill/>
          <a:ln>
            <a:noFill/>
          </a:ln>
        </p:spPr>
        <p:txBody>
          <a:bodyPr spcFirstLastPara="1" wrap="square" lIns="91425" tIns="45700" rIns="91425" bIns="45700" anchor="ctr"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1"/>
          <p:cNvSpPr txBox="1">
            <a:spLocks noGrp="1"/>
          </p:cNvSpPr>
          <p:nvPr>
            <p:ph type="body" idx="1"/>
          </p:nvPr>
        </p:nvSpPr>
        <p:spPr>
          <a:xfrm rot="5400000">
            <a:off x="1697037" y="-812798"/>
            <a:ext cx="5851525" cy="8026400"/>
          </a:xfrm>
          <a:prstGeom prst="rect">
            <a:avLst/>
          </a:prstGeom>
          <a:noFill/>
          <a:ln>
            <a:noFill/>
          </a:ln>
        </p:spPr>
        <p:txBody>
          <a:bodyPr spcFirstLastPara="1" wrap="square" lIns="91425" tIns="45700" rIns="91425" bIns="45700" anchor="t" anchorCtr="0">
            <a:norm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81" name="Google Shape;81;p31"/>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2" name="Google Shape;82;p31"/>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3" name="Google Shape;83;p31"/>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888888"/>
                </a:solidFill>
              </a:defRPr>
            </a:lvl1pPr>
            <a:lvl2pPr marL="0" lvl="1" indent="0" algn="l" rtl="1">
              <a:spcBef>
                <a:spcPts val="0"/>
              </a:spcBef>
              <a:buNone/>
              <a:defRPr>
                <a:solidFill>
                  <a:srgbClr val="888888"/>
                </a:solidFill>
              </a:defRPr>
            </a:lvl2pPr>
            <a:lvl3pPr marL="0" lvl="2" indent="0" algn="l" rtl="1">
              <a:spcBef>
                <a:spcPts val="0"/>
              </a:spcBef>
              <a:buNone/>
              <a:defRPr>
                <a:solidFill>
                  <a:srgbClr val="888888"/>
                </a:solidFill>
              </a:defRPr>
            </a:lvl3pPr>
            <a:lvl4pPr marL="0" lvl="3" indent="0" algn="l" rtl="1">
              <a:spcBef>
                <a:spcPts val="0"/>
              </a:spcBef>
              <a:buNone/>
              <a:defRPr>
                <a:solidFill>
                  <a:srgbClr val="888888"/>
                </a:solidFill>
              </a:defRPr>
            </a:lvl4pPr>
            <a:lvl5pPr marL="0" lvl="4" indent="0" algn="l" rtl="1">
              <a:spcBef>
                <a:spcPts val="0"/>
              </a:spcBef>
              <a:buNone/>
              <a:defRPr>
                <a:solidFill>
                  <a:srgbClr val="888888"/>
                </a:solidFill>
              </a:defRPr>
            </a:lvl5pPr>
            <a:lvl6pPr marL="0" lvl="5" indent="0" algn="l" rtl="1">
              <a:spcBef>
                <a:spcPts val="0"/>
              </a:spcBef>
              <a:buNone/>
              <a:defRPr>
                <a:solidFill>
                  <a:srgbClr val="888888"/>
                </a:solidFill>
              </a:defRPr>
            </a:lvl6pPr>
            <a:lvl7pPr marL="0" lvl="6" indent="0" algn="l" rtl="1">
              <a:spcBef>
                <a:spcPts val="0"/>
              </a:spcBef>
              <a:buNone/>
              <a:defRPr>
                <a:solidFill>
                  <a:srgbClr val="888888"/>
                </a:solidFill>
              </a:defRPr>
            </a:lvl7pPr>
            <a:lvl8pPr marL="0" lvl="7" indent="0" algn="l" rtl="1">
              <a:spcBef>
                <a:spcPts val="0"/>
              </a:spcBef>
              <a:buNone/>
              <a:defRPr>
                <a:solidFill>
                  <a:srgbClr val="888888"/>
                </a:solidFill>
              </a:defRPr>
            </a:lvl8pPr>
            <a:lvl9pPr marL="0" lvl="8" indent="0" algn="l" rtl="1">
              <a:spcBef>
                <a:spcPts val="0"/>
              </a:spcBef>
              <a:buNone/>
              <a:defRPr>
                <a:solidFill>
                  <a:srgbClr val="888888"/>
                </a:solidFill>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כותרת וטקסט">
  <p:cSld name="כותרת וטקסט">
    <p:spTree>
      <p:nvGrpSpPr>
        <p:cNvPr id="1" name="Shape 84"/>
        <p:cNvGrpSpPr/>
        <p:nvPr/>
      </p:nvGrpSpPr>
      <p:grpSpPr>
        <a:xfrm>
          <a:off x="0" y="0"/>
          <a:ext cx="0" cy="0"/>
          <a:chOff x="0" y="0"/>
          <a:chExt cx="0" cy="0"/>
        </a:xfrm>
      </p:grpSpPr>
      <p:sp>
        <p:nvSpPr>
          <p:cNvPr id="85" name="Google Shape;85;p32"/>
          <p:cNvSpPr txBox="1">
            <a:spLocks noGrp="1"/>
          </p:cNvSpPr>
          <p:nvPr>
            <p:ph type="body" idx="1"/>
          </p:nvPr>
        </p:nvSpPr>
        <p:spPr>
          <a:xfrm>
            <a:off x="609600" y="1600205"/>
            <a:ext cx="10972800" cy="4525963"/>
          </a:xfrm>
          <a:prstGeom prst="rect">
            <a:avLst/>
          </a:prstGeom>
          <a:noFill/>
          <a:ln>
            <a:noFill/>
          </a:ln>
        </p:spPr>
        <p:txBody>
          <a:bodyPr spcFirstLastPara="1" wrap="square" lIns="91425" tIns="45700" rIns="91425" bIns="45700" anchor="t" anchorCtr="0">
            <a:normAutofit/>
          </a:bodyPr>
          <a:lstStyle>
            <a:lvl1pPr marL="457200" lvl="0" indent="-342900" algn="r" rtl="1">
              <a:spcBef>
                <a:spcPts val="360"/>
              </a:spcBef>
              <a:spcAft>
                <a:spcPts val="0"/>
              </a:spcAft>
              <a:buClr>
                <a:schemeClr val="dk1"/>
              </a:buClr>
              <a:buSzPts val="1800"/>
              <a:buChar char="•"/>
              <a:defRPr/>
            </a:lvl1pPr>
            <a:lvl2pPr marL="914400" lvl="1" indent="-342900" algn="r" rtl="1">
              <a:spcBef>
                <a:spcPts val="360"/>
              </a:spcBef>
              <a:spcAft>
                <a:spcPts val="0"/>
              </a:spcAft>
              <a:buClr>
                <a:schemeClr val="dk1"/>
              </a:buClr>
              <a:buSzPts val="1800"/>
              <a:buChar char="–"/>
              <a:defRPr/>
            </a:lvl2pPr>
            <a:lvl3pPr marL="1371600" lvl="2" indent="-342900" algn="r" rtl="1">
              <a:spcBef>
                <a:spcPts val="360"/>
              </a:spcBef>
              <a:spcAft>
                <a:spcPts val="0"/>
              </a:spcAft>
              <a:buClr>
                <a:schemeClr val="dk1"/>
              </a:buClr>
              <a:buSzPts val="1800"/>
              <a:buChar char="•"/>
              <a:defRPr/>
            </a:lvl3pPr>
            <a:lvl4pPr marL="1828800" lvl="3" indent="-342900" algn="r" rtl="1">
              <a:spcBef>
                <a:spcPts val="360"/>
              </a:spcBef>
              <a:spcAft>
                <a:spcPts val="0"/>
              </a:spcAft>
              <a:buClr>
                <a:schemeClr val="dk1"/>
              </a:buClr>
              <a:buSzPts val="1800"/>
              <a:buChar char="–"/>
              <a:defRPr/>
            </a:lvl4pPr>
            <a:lvl5pPr marL="2286000" lvl="4" indent="-342900" algn="r" rtl="1">
              <a:spcBef>
                <a:spcPts val="360"/>
              </a:spcBef>
              <a:spcAft>
                <a:spcPts val="0"/>
              </a:spcAft>
              <a:buClr>
                <a:schemeClr val="dk1"/>
              </a:buClr>
              <a:buSzPts val="1800"/>
              <a:buChar char="»"/>
              <a:defRPr/>
            </a:lvl5pPr>
            <a:lvl6pPr marL="2743200" lvl="5" indent="-342900" algn="r" rtl="1">
              <a:spcBef>
                <a:spcPts val="360"/>
              </a:spcBef>
              <a:spcAft>
                <a:spcPts val="0"/>
              </a:spcAft>
              <a:buClr>
                <a:schemeClr val="dk1"/>
              </a:buClr>
              <a:buSzPts val="1800"/>
              <a:buChar char="•"/>
              <a:defRPr/>
            </a:lvl6pPr>
            <a:lvl7pPr marL="3200400" lvl="6" indent="-342900" algn="r" rtl="1">
              <a:spcBef>
                <a:spcPts val="360"/>
              </a:spcBef>
              <a:spcAft>
                <a:spcPts val="0"/>
              </a:spcAft>
              <a:buClr>
                <a:schemeClr val="dk1"/>
              </a:buClr>
              <a:buSzPts val="1800"/>
              <a:buChar char="•"/>
              <a:defRPr/>
            </a:lvl7pPr>
            <a:lvl8pPr marL="3657600" lvl="7" indent="-342900" algn="r" rtl="1">
              <a:spcBef>
                <a:spcPts val="360"/>
              </a:spcBef>
              <a:spcAft>
                <a:spcPts val="0"/>
              </a:spcAft>
              <a:buClr>
                <a:schemeClr val="dk1"/>
              </a:buClr>
              <a:buSzPts val="1800"/>
              <a:buChar char="•"/>
              <a:defRPr/>
            </a:lvl8pPr>
            <a:lvl9pPr marL="4114800" lvl="8" indent="-342900" algn="r" rtl="1">
              <a:spcBef>
                <a:spcPts val="360"/>
              </a:spcBef>
              <a:spcAft>
                <a:spcPts val="0"/>
              </a:spcAft>
              <a:buClr>
                <a:schemeClr val="dk1"/>
              </a:buClr>
              <a:buSzPts val="1800"/>
              <a:buChar char="•"/>
              <a:defRPr/>
            </a:lvl9pPr>
          </a:lstStyle>
          <a:p>
            <a:endParaRPr/>
          </a:p>
        </p:txBody>
      </p:sp>
      <p:sp>
        <p:nvSpPr>
          <p:cNvPr id="86" name="Google Shape;86;p32"/>
          <p:cNvSpPr txBox="1">
            <a:spLocks noGrp="1"/>
          </p:cNvSpPr>
          <p:nvPr>
            <p:ph type="title"/>
          </p:nvPr>
        </p:nvSpPr>
        <p:spPr>
          <a:xfrm>
            <a:off x="609600" y="359465"/>
            <a:ext cx="10972800" cy="1143000"/>
          </a:xfrm>
          <a:prstGeom prst="rect">
            <a:avLst/>
          </a:prstGeom>
          <a:noFill/>
          <a:ln>
            <a:noFill/>
          </a:ln>
        </p:spPr>
        <p:txBody>
          <a:bodyPr spcFirstLastPara="1" wrap="square" lIns="91425" tIns="45700" rIns="91425" bIns="45700" anchor="b" anchorCtr="0">
            <a:normAutofit/>
          </a:bodyPr>
          <a:lstStyle>
            <a:lvl1pPr lvl="0" algn="ctr" rtl="1">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2"/>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88" name="Google Shape;88;p32"/>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solidFill>
                  <a:srgbClr val="000000"/>
                </a:solidFill>
              </a:defRPr>
            </a:lvl1pPr>
            <a:lvl2pPr marL="0" lvl="1" indent="0" algn="l" rtl="1">
              <a:spcBef>
                <a:spcPts val="0"/>
              </a:spcBef>
              <a:buNone/>
              <a:defRPr>
                <a:solidFill>
                  <a:srgbClr val="000000"/>
                </a:solidFill>
              </a:defRPr>
            </a:lvl2pPr>
            <a:lvl3pPr marL="0" lvl="2" indent="0" algn="l" rtl="1">
              <a:spcBef>
                <a:spcPts val="0"/>
              </a:spcBef>
              <a:buNone/>
              <a:defRPr>
                <a:solidFill>
                  <a:srgbClr val="000000"/>
                </a:solidFill>
              </a:defRPr>
            </a:lvl3pPr>
            <a:lvl4pPr marL="0" lvl="3" indent="0" algn="l" rtl="1">
              <a:spcBef>
                <a:spcPts val="0"/>
              </a:spcBef>
              <a:buNone/>
              <a:defRPr>
                <a:solidFill>
                  <a:srgbClr val="000000"/>
                </a:solidFill>
              </a:defRPr>
            </a:lvl4pPr>
            <a:lvl5pPr marL="0" lvl="4" indent="0" algn="l" rtl="1">
              <a:spcBef>
                <a:spcPts val="0"/>
              </a:spcBef>
              <a:buNone/>
              <a:defRPr>
                <a:solidFill>
                  <a:srgbClr val="000000"/>
                </a:solidFill>
              </a:defRPr>
            </a:lvl5pPr>
            <a:lvl6pPr marL="0" lvl="5" indent="0" algn="l" rtl="1">
              <a:spcBef>
                <a:spcPts val="0"/>
              </a:spcBef>
              <a:buNone/>
              <a:defRPr>
                <a:solidFill>
                  <a:srgbClr val="000000"/>
                </a:solidFill>
              </a:defRPr>
            </a:lvl6pPr>
            <a:lvl7pPr marL="0" lvl="6" indent="0" algn="l" rtl="1">
              <a:spcBef>
                <a:spcPts val="0"/>
              </a:spcBef>
              <a:buNone/>
              <a:defRPr>
                <a:solidFill>
                  <a:srgbClr val="000000"/>
                </a:solidFill>
              </a:defRPr>
            </a:lvl7pPr>
            <a:lvl8pPr marL="0" lvl="7" indent="0" algn="l" rtl="1">
              <a:spcBef>
                <a:spcPts val="0"/>
              </a:spcBef>
              <a:buNone/>
              <a:defRPr>
                <a:solidFill>
                  <a:srgbClr val="000000"/>
                </a:solidFill>
              </a:defRPr>
            </a:lvl8pPr>
            <a:lvl9pPr marL="0" lvl="8" indent="0" algn="l" rtl="1">
              <a:spcBef>
                <a:spcPts val="0"/>
              </a:spcBef>
              <a:buNone/>
              <a:defRPr>
                <a:solidFill>
                  <a:srgbClr val="000000"/>
                </a:solidFill>
              </a:defRPr>
            </a:lvl9pPr>
          </a:lstStyle>
          <a:p>
            <a:pPr marL="0" lvl="0" indent="0" algn="l" rtl="1">
              <a:spcBef>
                <a:spcPts val="0"/>
              </a:spcBef>
              <a:spcAft>
                <a:spcPts val="0"/>
              </a:spcAft>
              <a:buNone/>
            </a:pPr>
            <a:fld id="{00000000-1234-1234-1234-123412341234}" type="slidenum">
              <a:rPr lang="x-none"/>
              <a:t>‹#›</a:t>
            </a:fld>
            <a:endParaRPr/>
          </a:p>
        </p:txBody>
      </p:sp>
      <p:sp>
        <p:nvSpPr>
          <p:cNvPr id="89" name="Google Shape;89;p32"/>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96"/>
        <p:cNvGrpSpPr/>
        <p:nvPr/>
      </p:nvGrpSpPr>
      <p:grpSpPr>
        <a:xfrm>
          <a:off x="0" y="0"/>
          <a:ext cx="0" cy="0"/>
          <a:chOff x="0" y="0"/>
          <a:chExt cx="0" cy="0"/>
        </a:xfrm>
      </p:grpSpPr>
      <p:sp>
        <p:nvSpPr>
          <p:cNvPr id="97" name="Google Shape;97;p2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22"/>
          <p:cNvSpPr txBox="1">
            <a:spLocks noGrp="1"/>
          </p:cNvSpPr>
          <p:nvPr>
            <p:ph type="dt" idx="10"/>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99" name="Google Shape;99;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100" name="Google Shape;100;p22"/>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Images and Contents Layout">
    <p:spTree>
      <p:nvGrpSpPr>
        <p:cNvPr id="1" name=""/>
        <p:cNvGrpSpPr/>
        <p:nvPr/>
      </p:nvGrpSpPr>
      <p:grpSpPr>
        <a:xfrm>
          <a:off x="0" y="0"/>
          <a:ext cx="0" cy="0"/>
          <a:chOff x="0" y="0"/>
          <a:chExt cx="0" cy="0"/>
        </a:xfrm>
      </p:grpSpPr>
      <p:sp>
        <p:nvSpPr>
          <p:cNvPr id="3" name="Picture Placeholder 7"/>
          <p:cNvSpPr>
            <a:spLocks noGrp="1"/>
          </p:cNvSpPr>
          <p:nvPr>
            <p:ph type="pic" sz="quarter" idx="11"/>
          </p:nvPr>
        </p:nvSpPr>
        <p:spPr>
          <a:xfrm>
            <a:off x="0" y="3"/>
            <a:ext cx="12192002" cy="376034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pPr lvl="0"/>
            <a:r>
              <a:rPr lang="en-US" altLang="ko-KR" noProof="0"/>
              <a:t>Click icon to add picture</a:t>
            </a:r>
            <a:endParaRPr lang="ko-KR" altLang="en-US" noProof="0" dirty="0"/>
          </a:p>
        </p:txBody>
      </p:sp>
    </p:spTree>
    <p:extLst>
      <p:ext uri="{BB962C8B-B14F-4D97-AF65-F5344CB8AC3E}">
        <p14:creationId xmlns:p14="http://schemas.microsoft.com/office/powerpoint/2010/main" val="3915328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2644100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2382701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975396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4133284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3703085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2590747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3211974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6681481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3387230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539149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696A251-4B8D-44DA-83B5-2D2EE7563677}" type="datetimeFigureOut">
              <a:rPr lang="he-IL" smtClean="0"/>
              <a:t>ה'/אלול/תש"פ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6F1E91E-5682-49CE-914C-523A4E22E31F}" type="slidenum">
              <a:rPr lang="he-IL" smtClean="0"/>
              <a:t>‹#›</a:t>
            </a:fld>
            <a:endParaRPr lang="he-IL"/>
          </a:p>
        </p:txBody>
      </p:sp>
    </p:spTree>
    <p:extLst>
      <p:ext uri="{BB962C8B-B14F-4D97-AF65-F5344CB8AC3E}">
        <p14:creationId xmlns:p14="http://schemas.microsoft.com/office/powerpoint/2010/main" val="807494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7FB1D8A3-2320-4BE0-AB41-1CBFAE1FD025}" type="datetimeFigureOut">
              <a:rPr lang="he-IL" smtClean="0"/>
              <a:t>ה'/אלול/תש"פ</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989E7CA-42AD-4114-B3AE-996A088A2369}" type="slidenum">
              <a:rPr lang="he-IL" smtClean="0"/>
              <a:t>‹#›</a:t>
            </a:fld>
            <a:endParaRPr lang="he-IL"/>
          </a:p>
        </p:txBody>
      </p:sp>
    </p:spTree>
    <p:extLst>
      <p:ext uri="{BB962C8B-B14F-4D97-AF65-F5344CB8AC3E}">
        <p14:creationId xmlns:p14="http://schemas.microsoft.com/office/powerpoint/2010/main" val="8651497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49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1">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609600" y="1600205"/>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r" rtl="1">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r" rtl="1">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r" rtl="1">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r" rtl="1">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r" rtl="1">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r" rtl="1">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r" rtl="1">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r" rtl="1">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r" rtl="1">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8737600" y="6356410"/>
            <a:ext cx="2844800" cy="365125"/>
          </a:xfrm>
          <a:prstGeom prst="rect">
            <a:avLst/>
          </a:prstGeom>
          <a:noFill/>
          <a:ln>
            <a:noFill/>
          </a:ln>
        </p:spPr>
        <p:txBody>
          <a:bodyPr spcFirstLastPara="1" wrap="square" lIns="91425" tIns="45700" rIns="91425" bIns="45700" anchor="ctr" anchorCtr="0">
            <a:noAutofit/>
          </a:bodyPr>
          <a:lstStyle>
            <a:lvl1pPr marR="0" lvl="0" algn="r" rtl="1">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4165600" y="6356410"/>
            <a:ext cx="3860800" cy="365125"/>
          </a:xfrm>
          <a:prstGeom prst="rect">
            <a:avLst/>
          </a:prstGeom>
          <a:noFill/>
          <a:ln>
            <a:noFill/>
          </a:ln>
        </p:spPr>
        <p:txBody>
          <a:bodyPr spcFirstLastPara="1" wrap="square" lIns="91425" tIns="45700" rIns="91425" bIns="45700" anchor="ctr" anchorCtr="0">
            <a:noAutofit/>
          </a:bodyPr>
          <a:lstStyle>
            <a:lvl1pPr marR="0" lvl="0" algn="ctr" rtl="1">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609600" y="6356410"/>
            <a:ext cx="2844800" cy="365125"/>
          </a:xfrm>
          <a:prstGeom prst="rect">
            <a:avLst/>
          </a:prstGeom>
          <a:noFill/>
          <a:ln>
            <a:noFill/>
          </a:ln>
        </p:spPr>
        <p:txBody>
          <a:bodyPr spcFirstLastPara="1" wrap="square" lIns="91425" tIns="45700" rIns="91425" bIns="45700" anchor="ctr" anchorCtr="0">
            <a:noAutofit/>
          </a:bodyPr>
          <a:lstStyle>
            <a:lvl1pPr marL="0" marR="0" lvl="0" indent="0" algn="l" rtl="1">
              <a:spcBef>
                <a:spcPts val="0"/>
              </a:spcBef>
              <a:buNone/>
              <a:defRPr sz="1200" b="0" i="0" u="none" strike="noStrike" cap="none">
                <a:solidFill>
                  <a:srgbClr val="888888"/>
                </a:solidFill>
                <a:latin typeface="Calibri"/>
                <a:ea typeface="Calibri"/>
                <a:cs typeface="Calibri"/>
                <a:sym typeface="Calibri"/>
              </a:defRPr>
            </a:lvl1pPr>
            <a:lvl2pPr marL="0" marR="0" lvl="1" indent="0" algn="l" rtl="1">
              <a:spcBef>
                <a:spcPts val="0"/>
              </a:spcBef>
              <a:buNone/>
              <a:defRPr sz="1200" b="0" i="0" u="none" strike="noStrike" cap="none">
                <a:solidFill>
                  <a:srgbClr val="888888"/>
                </a:solidFill>
                <a:latin typeface="Calibri"/>
                <a:ea typeface="Calibri"/>
                <a:cs typeface="Calibri"/>
                <a:sym typeface="Calibri"/>
              </a:defRPr>
            </a:lvl2pPr>
            <a:lvl3pPr marL="0" marR="0" lvl="2" indent="0" algn="l" rtl="1">
              <a:spcBef>
                <a:spcPts val="0"/>
              </a:spcBef>
              <a:buNone/>
              <a:defRPr sz="1200" b="0" i="0" u="none" strike="noStrike" cap="none">
                <a:solidFill>
                  <a:srgbClr val="888888"/>
                </a:solidFill>
                <a:latin typeface="Calibri"/>
                <a:ea typeface="Calibri"/>
                <a:cs typeface="Calibri"/>
                <a:sym typeface="Calibri"/>
              </a:defRPr>
            </a:lvl3pPr>
            <a:lvl4pPr marL="0" marR="0" lvl="3" indent="0" algn="l" rtl="1">
              <a:spcBef>
                <a:spcPts val="0"/>
              </a:spcBef>
              <a:buNone/>
              <a:defRPr sz="1200" b="0" i="0" u="none" strike="noStrike" cap="none">
                <a:solidFill>
                  <a:srgbClr val="888888"/>
                </a:solidFill>
                <a:latin typeface="Calibri"/>
                <a:ea typeface="Calibri"/>
                <a:cs typeface="Calibri"/>
                <a:sym typeface="Calibri"/>
              </a:defRPr>
            </a:lvl4pPr>
            <a:lvl5pPr marL="0" marR="0" lvl="4" indent="0" algn="l" rtl="1">
              <a:spcBef>
                <a:spcPts val="0"/>
              </a:spcBef>
              <a:buNone/>
              <a:defRPr sz="1200" b="0" i="0" u="none" strike="noStrike" cap="none">
                <a:solidFill>
                  <a:srgbClr val="888888"/>
                </a:solidFill>
                <a:latin typeface="Calibri"/>
                <a:ea typeface="Calibri"/>
                <a:cs typeface="Calibri"/>
                <a:sym typeface="Calibri"/>
              </a:defRPr>
            </a:lvl5pPr>
            <a:lvl6pPr marL="0" marR="0" lvl="5" indent="0" algn="l" rtl="1">
              <a:spcBef>
                <a:spcPts val="0"/>
              </a:spcBef>
              <a:buNone/>
              <a:defRPr sz="1200" b="0" i="0" u="none" strike="noStrike" cap="none">
                <a:solidFill>
                  <a:srgbClr val="888888"/>
                </a:solidFill>
                <a:latin typeface="Calibri"/>
                <a:ea typeface="Calibri"/>
                <a:cs typeface="Calibri"/>
                <a:sym typeface="Calibri"/>
              </a:defRPr>
            </a:lvl6pPr>
            <a:lvl7pPr marL="0" marR="0" lvl="6" indent="0" algn="l" rtl="1">
              <a:spcBef>
                <a:spcPts val="0"/>
              </a:spcBef>
              <a:buNone/>
              <a:defRPr sz="1200" b="0" i="0" u="none" strike="noStrike" cap="none">
                <a:solidFill>
                  <a:srgbClr val="888888"/>
                </a:solidFill>
                <a:latin typeface="Calibri"/>
                <a:ea typeface="Calibri"/>
                <a:cs typeface="Calibri"/>
                <a:sym typeface="Calibri"/>
              </a:defRPr>
            </a:lvl7pPr>
            <a:lvl8pPr marL="0" marR="0" lvl="7" indent="0" algn="l" rtl="1">
              <a:spcBef>
                <a:spcPts val="0"/>
              </a:spcBef>
              <a:buNone/>
              <a:defRPr sz="1200" b="0" i="0" u="none" strike="noStrike" cap="none">
                <a:solidFill>
                  <a:srgbClr val="888888"/>
                </a:solidFill>
                <a:latin typeface="Calibri"/>
                <a:ea typeface="Calibri"/>
                <a:cs typeface="Calibri"/>
                <a:sym typeface="Calibri"/>
              </a:defRPr>
            </a:lvl8pPr>
            <a:lvl9pPr marL="0" marR="0" lvl="8" indent="0" algn="l" rtl="1">
              <a:spcBef>
                <a:spcPts val="0"/>
              </a:spcBef>
              <a:buNone/>
              <a:defRPr sz="12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x-non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p2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2" name="Google Shape;92;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r" rtl="1">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r" rtl="1">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r" rtl="1">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r" rtl="1">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r" rtl="1">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r" rtl="1">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r" rtl="1">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r" rtl="1">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r" rtl="1">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93" name="Google Shape;93;p21"/>
          <p:cNvSpPr txBox="1">
            <a:spLocks noGrp="1"/>
          </p:cNvSpPr>
          <p:nvPr>
            <p:ph type="dt" idx="10"/>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R="0" lvl="0" algn="r" rtl="1">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p2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1">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21"/>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l" rtl="1">
              <a:spcBef>
                <a:spcPts val="0"/>
              </a:spcBef>
              <a:buNone/>
              <a:defRPr sz="900" b="0" i="0" u="none" strike="noStrike" cap="none">
                <a:solidFill>
                  <a:srgbClr val="888888"/>
                </a:solidFill>
                <a:latin typeface="Calibri"/>
                <a:ea typeface="Calibri"/>
                <a:cs typeface="Calibri"/>
                <a:sym typeface="Calibri"/>
              </a:defRPr>
            </a:lvl1pPr>
            <a:lvl2pPr marL="0" marR="0" lvl="1" indent="0" algn="l" rtl="1">
              <a:spcBef>
                <a:spcPts val="0"/>
              </a:spcBef>
              <a:buNone/>
              <a:defRPr sz="900" b="0" i="0" u="none" strike="noStrike" cap="none">
                <a:solidFill>
                  <a:srgbClr val="888888"/>
                </a:solidFill>
                <a:latin typeface="Calibri"/>
                <a:ea typeface="Calibri"/>
                <a:cs typeface="Calibri"/>
                <a:sym typeface="Calibri"/>
              </a:defRPr>
            </a:lvl2pPr>
            <a:lvl3pPr marL="0" marR="0" lvl="2" indent="0" algn="l" rtl="1">
              <a:spcBef>
                <a:spcPts val="0"/>
              </a:spcBef>
              <a:buNone/>
              <a:defRPr sz="900" b="0" i="0" u="none" strike="noStrike" cap="none">
                <a:solidFill>
                  <a:srgbClr val="888888"/>
                </a:solidFill>
                <a:latin typeface="Calibri"/>
                <a:ea typeface="Calibri"/>
                <a:cs typeface="Calibri"/>
                <a:sym typeface="Calibri"/>
              </a:defRPr>
            </a:lvl3pPr>
            <a:lvl4pPr marL="0" marR="0" lvl="3" indent="0" algn="l" rtl="1">
              <a:spcBef>
                <a:spcPts val="0"/>
              </a:spcBef>
              <a:buNone/>
              <a:defRPr sz="900" b="0" i="0" u="none" strike="noStrike" cap="none">
                <a:solidFill>
                  <a:srgbClr val="888888"/>
                </a:solidFill>
                <a:latin typeface="Calibri"/>
                <a:ea typeface="Calibri"/>
                <a:cs typeface="Calibri"/>
                <a:sym typeface="Calibri"/>
              </a:defRPr>
            </a:lvl4pPr>
            <a:lvl5pPr marL="0" marR="0" lvl="4" indent="0" algn="l" rtl="1">
              <a:spcBef>
                <a:spcPts val="0"/>
              </a:spcBef>
              <a:buNone/>
              <a:defRPr sz="900" b="0" i="0" u="none" strike="noStrike" cap="none">
                <a:solidFill>
                  <a:srgbClr val="888888"/>
                </a:solidFill>
                <a:latin typeface="Calibri"/>
                <a:ea typeface="Calibri"/>
                <a:cs typeface="Calibri"/>
                <a:sym typeface="Calibri"/>
              </a:defRPr>
            </a:lvl5pPr>
            <a:lvl6pPr marL="0" marR="0" lvl="5" indent="0" algn="l" rtl="1">
              <a:spcBef>
                <a:spcPts val="0"/>
              </a:spcBef>
              <a:buNone/>
              <a:defRPr sz="900" b="0" i="0" u="none" strike="noStrike" cap="none">
                <a:solidFill>
                  <a:srgbClr val="888888"/>
                </a:solidFill>
                <a:latin typeface="Calibri"/>
                <a:ea typeface="Calibri"/>
                <a:cs typeface="Calibri"/>
                <a:sym typeface="Calibri"/>
              </a:defRPr>
            </a:lvl6pPr>
            <a:lvl7pPr marL="0" marR="0" lvl="6" indent="0" algn="l" rtl="1">
              <a:spcBef>
                <a:spcPts val="0"/>
              </a:spcBef>
              <a:buNone/>
              <a:defRPr sz="900" b="0" i="0" u="none" strike="noStrike" cap="none">
                <a:solidFill>
                  <a:srgbClr val="888888"/>
                </a:solidFill>
                <a:latin typeface="Calibri"/>
                <a:ea typeface="Calibri"/>
                <a:cs typeface="Calibri"/>
                <a:sym typeface="Calibri"/>
              </a:defRPr>
            </a:lvl7pPr>
            <a:lvl8pPr marL="0" marR="0" lvl="7" indent="0" algn="l" rtl="1">
              <a:spcBef>
                <a:spcPts val="0"/>
              </a:spcBef>
              <a:buNone/>
              <a:defRPr sz="900" b="0" i="0" u="none" strike="noStrike" cap="none">
                <a:solidFill>
                  <a:srgbClr val="888888"/>
                </a:solidFill>
                <a:latin typeface="Calibri"/>
                <a:ea typeface="Calibri"/>
                <a:cs typeface="Calibri"/>
                <a:sym typeface="Calibri"/>
              </a:defRPr>
            </a:lvl8pPr>
            <a:lvl9pPr marL="0" marR="0" lvl="8" indent="0" algn="l" rtl="1">
              <a:spcBef>
                <a:spcPts val="0"/>
              </a:spcBef>
              <a:buNone/>
              <a:defRPr sz="9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x-none"/>
              <a:t>‹#›</a:t>
            </a:fld>
            <a:endParaRPr/>
          </a:p>
        </p:txBody>
      </p:sp>
    </p:spTree>
  </p:cSld>
  <p:clrMap bg1="lt1" tx1="dk1" bg2="dk2" tx2="lt2" accent1="accent1" accent2="accent2" accent3="accent3" accent4="accent4" accent5="accent5" accent6="accent6" hlink="hlink" folHlink="folHlink"/>
  <p:sldLayoutIdLst>
    <p:sldLayoutId id="2147483662" r:id="rId1"/>
    <p:sldLayoutId id="214748367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696A251-4B8D-44DA-83B5-2D2EE7563677}" type="datetimeFigureOut">
              <a:rPr lang="he-IL" smtClean="0"/>
              <a:t>ה'/אלול/תש"פ</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6F1E91E-5682-49CE-914C-523A4E22E31F}" type="slidenum">
              <a:rPr lang="he-IL" smtClean="0"/>
              <a:t>‹#›</a:t>
            </a:fld>
            <a:endParaRPr lang="he-IL"/>
          </a:p>
        </p:txBody>
      </p:sp>
    </p:spTree>
    <p:extLst>
      <p:ext uri="{BB962C8B-B14F-4D97-AF65-F5344CB8AC3E}">
        <p14:creationId xmlns:p14="http://schemas.microsoft.com/office/powerpoint/2010/main" val="134818740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7"/>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610600" y="6356352"/>
            <a:ext cx="27432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7FB1D8A3-2320-4BE0-AB41-1CBFAE1FD025}" type="datetimeFigureOut">
              <a:rPr lang="he-IL" smtClean="0"/>
              <a:t>ה'/אלול/תש"פ</a:t>
            </a:fld>
            <a:endParaRPr lang="he-IL"/>
          </a:p>
        </p:txBody>
      </p:sp>
      <p:sp>
        <p:nvSpPr>
          <p:cNvPr id="5" name="מציין מיקום של כותרת תחתונה 4"/>
          <p:cNvSpPr>
            <a:spLocks noGrp="1"/>
          </p:cNvSpPr>
          <p:nvPr>
            <p:ph type="ftr" sz="quarter" idx="3"/>
          </p:nvPr>
        </p:nvSpPr>
        <p:spPr>
          <a:xfrm>
            <a:off x="4038600" y="6356352"/>
            <a:ext cx="41148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2"/>
            <a:ext cx="27432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3989E7CA-42AD-4114-B3AE-996A088A2369}" type="slidenum">
              <a:rPr lang="he-IL" smtClean="0"/>
              <a:t>‹#›</a:t>
            </a:fld>
            <a:endParaRPr lang="he-IL"/>
          </a:p>
        </p:txBody>
      </p:sp>
    </p:spTree>
    <p:extLst>
      <p:ext uri="{BB962C8B-B14F-4D97-AF65-F5344CB8AC3E}">
        <p14:creationId xmlns:p14="http://schemas.microsoft.com/office/powerpoint/2010/main" val="4262685637"/>
      </p:ext>
    </p:extLst>
  </p:cSld>
  <p:clrMap bg1="lt1" tx1="dk1" bg2="lt2" tx2="dk2" accent1="accent1" accent2="accent2" accent3="accent3" accent4="accent4" accent5="accent5" accent6="accent6" hlink="hlink" folHlink="folHlink"/>
  <p:sldLayoutIdLst>
    <p:sldLayoutId id="2147483677" r:id="rId1"/>
    <p:sldLayoutId id="2147483678" r:id="rId2"/>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hyperlink" Target="https://pop.education.gov.il/teaching-practices/" TargetMode="External"/><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17.png"/><Relationship Id="rId3" Type="http://schemas.openxmlformats.org/officeDocument/2006/relationships/slide" Target="slide11.xml"/><Relationship Id="rId21" Type="http://schemas.openxmlformats.org/officeDocument/2006/relationships/hyperlink" Target="https://pop.education.gov.il/teaching-practices/search-teaching-practices/dilemma-discussion/" TargetMode="External"/><Relationship Id="rId7" Type="http://schemas.openxmlformats.org/officeDocument/2006/relationships/slide" Target="slide23.xml"/><Relationship Id="rId12" Type="http://schemas.openxmlformats.org/officeDocument/2006/relationships/image" Target="../media/image10.png"/><Relationship Id="rId17" Type="http://schemas.openxmlformats.org/officeDocument/2006/relationships/image" Target="../media/image15.jpg"/><Relationship Id="rId25" Type="http://schemas.openxmlformats.org/officeDocument/2006/relationships/hyperlink" Target="https://pop.education.gov.il/teaching-practices/search-teaching-practices/practices-for-personal-encouragement-for-social-and-civic-engagement/" TargetMode="External"/><Relationship Id="rId2" Type="http://schemas.openxmlformats.org/officeDocument/2006/relationships/notesSlide" Target="../notesSlides/notesSlide3.xml"/><Relationship Id="rId16" Type="http://schemas.openxmlformats.org/officeDocument/2006/relationships/image" Target="../media/image14.png"/><Relationship Id="rId20"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9.png"/><Relationship Id="rId24" Type="http://schemas.openxmlformats.org/officeDocument/2006/relationships/hyperlink" Target="https://pop.education.gov.il/teaching-practices/search-teaching-practices/developing-diverse-perspectives/" TargetMode="External"/><Relationship Id="rId5" Type="http://schemas.openxmlformats.org/officeDocument/2006/relationships/slide" Target="slide22.xml"/><Relationship Id="rId15" Type="http://schemas.openxmlformats.org/officeDocument/2006/relationships/image" Target="../media/image13.png"/><Relationship Id="rId23" Type="http://schemas.openxmlformats.org/officeDocument/2006/relationships/hyperlink" Target="https://pop.education.gov.il/teaching-practices/search-teaching-practices/comprehension-performance/" TargetMode="External"/><Relationship Id="rId10" Type="http://schemas.openxmlformats.org/officeDocument/2006/relationships/image" Target="../media/image8.png"/><Relationship Id="rId19" Type="http://schemas.openxmlformats.org/officeDocument/2006/relationships/slide" Target="slide6.xml"/><Relationship Id="rId4" Type="http://schemas.openxmlformats.org/officeDocument/2006/relationships/slide" Target="slide12.xml"/><Relationship Id="rId9" Type="http://schemas.openxmlformats.org/officeDocument/2006/relationships/slide" Target="slide17.xml"/><Relationship Id="rId14" Type="http://schemas.openxmlformats.org/officeDocument/2006/relationships/image" Target="../media/image12.png"/><Relationship Id="rId22" Type="http://schemas.openxmlformats.org/officeDocument/2006/relationships/hyperlink" Target="https://pop.education.gov.il/teaching-practices/search-teaching-practices/connecting-current-topics-to-the-material-being-studi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png"/><Relationship Id="rId3" Type="http://schemas.openxmlformats.org/officeDocument/2006/relationships/slide" Target="slide12.xml"/><Relationship Id="rId7" Type="http://schemas.openxmlformats.org/officeDocument/2006/relationships/slide" Target="slide10.xml"/><Relationship Id="rId12" Type="http://schemas.openxmlformats.org/officeDocument/2006/relationships/image" Target="../media/image19.png"/><Relationship Id="rId17" Type="http://schemas.openxmlformats.org/officeDocument/2006/relationships/image" Target="../media/image17.png"/><Relationship Id="rId2" Type="http://schemas.openxmlformats.org/officeDocument/2006/relationships/notesSlide" Target="../notesSlides/notesSlide5.xml"/><Relationship Id="rId16"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slide" Target="slide7.xml"/><Relationship Id="rId11" Type="http://schemas.openxmlformats.org/officeDocument/2006/relationships/image" Target="../media/image8.png"/><Relationship Id="rId5" Type="http://schemas.openxmlformats.org/officeDocument/2006/relationships/slide" Target="slide6.xml"/><Relationship Id="rId15" Type="http://schemas.openxmlformats.org/officeDocument/2006/relationships/hyperlink" Target="https://youtu.be/rQW4THmg1A4" TargetMode="External"/><Relationship Id="rId10" Type="http://schemas.openxmlformats.org/officeDocument/2006/relationships/slide" Target="slide4.xml"/><Relationship Id="rId4" Type="http://schemas.openxmlformats.org/officeDocument/2006/relationships/image" Target="../media/image14.png"/><Relationship Id="rId9" Type="http://schemas.openxmlformats.org/officeDocument/2006/relationships/image" Target="../media/image16.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hyperlink" Target="https://www.mentimeter.com/" TargetMode="External"/><Relationship Id="rId13" Type="http://schemas.openxmlformats.org/officeDocument/2006/relationships/image" Target="../media/image8.png"/><Relationship Id="rId3" Type="http://schemas.openxmlformats.org/officeDocument/2006/relationships/slide" Target="slide12.xml"/><Relationship Id="rId7" Type="http://schemas.openxmlformats.org/officeDocument/2006/relationships/hyperlink" Target="about:blank" TargetMode="External"/><Relationship Id="rId12" Type="http://schemas.openxmlformats.org/officeDocument/2006/relationships/image" Target="../media/image21.png"/><Relationship Id="rId17" Type="http://schemas.openxmlformats.org/officeDocument/2006/relationships/image" Target="../media/image17.png"/><Relationship Id="rId2" Type="http://schemas.openxmlformats.org/officeDocument/2006/relationships/notesSlide" Target="../notesSlides/notesSlide6.xml"/><Relationship Id="rId16"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slide" Target="slide9.xml"/><Relationship Id="rId5" Type="http://schemas.openxmlformats.org/officeDocument/2006/relationships/slide" Target="slide10.xml"/><Relationship Id="rId15" Type="http://schemas.openxmlformats.org/officeDocument/2006/relationships/image" Target="../media/image20.png"/><Relationship Id="rId10" Type="http://schemas.openxmlformats.org/officeDocument/2006/relationships/slide" Target="slide8.xml"/><Relationship Id="rId4" Type="http://schemas.openxmlformats.org/officeDocument/2006/relationships/slide" Target="slide6.xml"/><Relationship Id="rId9" Type="http://schemas.openxmlformats.org/officeDocument/2006/relationships/hyperlink" Target="https://ecat.education.gov.il/mentimeter" TargetMode="External"/><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slide" Target="slide7.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slide" Target="slide4.xml"/><Relationship Id="rId11" Type="http://schemas.openxmlformats.org/officeDocument/2006/relationships/image" Target="../media/image17.png"/><Relationship Id="rId5" Type="http://schemas.openxmlformats.org/officeDocument/2006/relationships/slide" Target="slide7.xml"/><Relationship Id="rId10" Type="http://schemas.openxmlformats.org/officeDocument/2006/relationships/image" Target="../media/image18.png"/><Relationship Id="rId4" Type="http://schemas.openxmlformats.org/officeDocument/2006/relationships/slide" Target="slide6.xml"/><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hyperlink" Target="https://youtu.be/mBW8qbGHVo0" TargetMode="External"/><Relationship Id="rId13" Type="http://schemas.openxmlformats.org/officeDocument/2006/relationships/image" Target="../media/image20.png"/><Relationship Id="rId3" Type="http://schemas.openxmlformats.org/officeDocument/2006/relationships/image" Target="../media/image14.png"/><Relationship Id="rId7" Type="http://schemas.microsoft.com/office/2007/relationships/hdphoto" Target="../media/hdphoto1.wdp"/><Relationship Id="rId12" Type="http://schemas.openxmlformats.org/officeDocument/2006/relationships/image" Target="../media/image19.png"/><Relationship Id="rId2" Type="http://schemas.openxmlformats.org/officeDocument/2006/relationships/slide" Target="slide12.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8.png"/><Relationship Id="rId5" Type="http://schemas.openxmlformats.org/officeDocument/2006/relationships/slide" Target="slide20.xml"/><Relationship Id="rId10" Type="http://schemas.openxmlformats.org/officeDocument/2006/relationships/image" Target="../media/image26.png"/><Relationship Id="rId4" Type="http://schemas.openxmlformats.org/officeDocument/2006/relationships/slide" Target="slide13.xml"/><Relationship Id="rId9" Type="http://schemas.openxmlformats.org/officeDocument/2006/relationships/slide" Target="slide4.xml"/><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12.xml"/><Relationship Id="rId7" Type="http://schemas.openxmlformats.org/officeDocument/2006/relationships/slide" Target="slide14.xml"/><Relationship Id="rId12"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26.png"/><Relationship Id="rId5" Type="http://schemas.openxmlformats.org/officeDocument/2006/relationships/slide" Target="slide16.xml"/><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slide" Target="slide12.xml"/><Relationship Id="rId2" Type="http://schemas.openxmlformats.org/officeDocument/2006/relationships/image" Target="../media/image27.png"/><Relationship Id="rId16" Type="http://schemas.openxmlformats.org/officeDocument/2006/relationships/image" Target="../media/image41.png"/><Relationship Id="rId1" Type="http://schemas.openxmlformats.org/officeDocument/2006/relationships/slideLayout" Target="../slideLayouts/slideLayout1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slide" Target="slide12.xml"/><Relationship Id="rId2" Type="http://schemas.openxmlformats.org/officeDocument/2006/relationships/image" Target="../media/image42.png"/><Relationship Id="rId16" Type="http://schemas.openxmlformats.org/officeDocument/2006/relationships/image" Target="../media/image56.jpeg"/><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 Target="slide12.xml"/><Relationship Id="rId7" Type="http://schemas.openxmlformats.org/officeDocument/2006/relationships/image" Target="../media/image26.png"/><Relationship Id="rId12" Type="http://schemas.openxmlformats.org/officeDocument/2006/relationships/hyperlink" Target="https://www.youtube.com/watch?v=jab6THorj08"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slide" Target="slide16.xml"/><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20.png"/><Relationship Id="rId3" Type="http://schemas.openxmlformats.org/officeDocument/2006/relationships/slide" Target="slide12.xml"/><Relationship Id="rId7" Type="http://schemas.openxmlformats.org/officeDocument/2006/relationships/image" Target="../media/image16.png"/><Relationship Id="rId12"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slide" Target="slide20.xml"/><Relationship Id="rId11" Type="http://schemas.openxmlformats.org/officeDocument/2006/relationships/image" Target="../media/image8.png"/><Relationship Id="rId5" Type="http://schemas.openxmlformats.org/officeDocument/2006/relationships/slide" Target="slide19.xml"/><Relationship Id="rId15" Type="http://schemas.openxmlformats.org/officeDocument/2006/relationships/image" Target="../media/image17.png"/><Relationship Id="rId10" Type="http://schemas.openxmlformats.org/officeDocument/2006/relationships/image" Target="../media/image58.png"/><Relationship Id="rId4" Type="http://schemas.openxmlformats.org/officeDocument/2006/relationships/image" Target="../media/image14.png"/><Relationship Id="rId9" Type="http://schemas.openxmlformats.org/officeDocument/2006/relationships/hyperlink" Target="https://youtu.be/M0P4Ai9o_yM" TargetMode="External"/><Relationship Id="rId14"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57.png"/><Relationship Id="rId3" Type="http://schemas.openxmlformats.org/officeDocument/2006/relationships/slide" Target="slide12.xml"/><Relationship Id="rId7" Type="http://schemas.openxmlformats.org/officeDocument/2006/relationships/image" Target="../media/image16.png"/><Relationship Id="rId12"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slide" Target="slide20.xml"/><Relationship Id="rId11" Type="http://schemas.openxmlformats.org/officeDocument/2006/relationships/image" Target="../media/image19.png"/><Relationship Id="rId5" Type="http://schemas.openxmlformats.org/officeDocument/2006/relationships/slide" Target="slide19.xml"/><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58.png"/><Relationship Id="rId1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57.png"/><Relationship Id="rId18" Type="http://schemas.openxmlformats.org/officeDocument/2006/relationships/slide" Target="slide21.xml"/><Relationship Id="rId3" Type="http://schemas.openxmlformats.org/officeDocument/2006/relationships/slide" Target="slide12.xml"/><Relationship Id="rId7" Type="http://schemas.openxmlformats.org/officeDocument/2006/relationships/image" Target="../media/image16.png"/><Relationship Id="rId12" Type="http://schemas.openxmlformats.org/officeDocument/2006/relationships/image" Target="../media/image20.png"/><Relationship Id="rId17" Type="http://schemas.openxmlformats.org/officeDocument/2006/relationships/hyperlink" Target="https://youtu.be/OtdhpGh1Dco" TargetMode="External"/><Relationship Id="rId2" Type="http://schemas.openxmlformats.org/officeDocument/2006/relationships/notesSlide" Target="../notesSlides/notesSlide13.xml"/><Relationship Id="rId16" Type="http://schemas.openxmlformats.org/officeDocument/2006/relationships/hyperlink" Target="https://youtu.be/ipHNpBr225U" TargetMode="External"/><Relationship Id="rId1" Type="http://schemas.openxmlformats.org/officeDocument/2006/relationships/slideLayout" Target="../slideLayouts/slideLayout12.xml"/><Relationship Id="rId6" Type="http://schemas.openxmlformats.org/officeDocument/2006/relationships/slide" Target="slide20.xml"/><Relationship Id="rId11" Type="http://schemas.openxmlformats.org/officeDocument/2006/relationships/image" Target="../media/image19.png"/><Relationship Id="rId5" Type="http://schemas.openxmlformats.org/officeDocument/2006/relationships/slide" Target="slide19.xml"/><Relationship Id="rId15" Type="http://schemas.openxmlformats.org/officeDocument/2006/relationships/hyperlink" Target="https://he.padlet.com/" TargetMode="External"/><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58.png"/><Relationship Id="rId1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 Target="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hyperlink" Target="about:blank" TargetMode="Externa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0049933" y="0"/>
            <a:ext cx="1735667" cy="6858000"/>
          </a:xfrm>
          <a:prstGeom prst="rect">
            <a:avLst/>
          </a:prstGeom>
          <a:solidFill>
            <a:srgbClr val="81B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6" name="מלבן 5"/>
          <p:cNvSpPr/>
          <p:nvPr/>
        </p:nvSpPr>
        <p:spPr>
          <a:xfrm>
            <a:off x="791031" y="1579962"/>
            <a:ext cx="8542866" cy="1815882"/>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b="1" kern="1200" dirty="0" smtClean="0">
                <a:solidFill>
                  <a:srgbClr val="2E5354"/>
                </a:solidFill>
                <a:latin typeface="Gisha" panose="020B0502040204020203" pitchFamily="34" charset="-79"/>
                <a:ea typeface="+mn-ea"/>
                <a:cs typeface="Gisha" panose="020B0502040204020203" pitchFamily="34" charset="-79"/>
              </a:rPr>
              <a:t>المَجمع القطري لدروس التربية </a:t>
            </a:r>
          </a:p>
          <a:p>
            <a:pPr marL="0" marR="0" lvl="0" indent="0" algn="ctr" defTabSz="914400" rtl="1" eaLnBrk="1" fontAlgn="auto" latinLnBrk="0" hangingPunct="1">
              <a:lnSpc>
                <a:spcPct val="100000"/>
              </a:lnSpc>
              <a:spcBef>
                <a:spcPts val="0"/>
              </a:spcBef>
              <a:spcAft>
                <a:spcPts val="0"/>
              </a:spcAft>
              <a:buClrTx/>
              <a:buSzTx/>
              <a:buFontTx/>
              <a:buNone/>
              <a:tabLst/>
              <a:defRPr/>
            </a:pPr>
            <a:endParaRPr lang="ar-SA" sz="3600" b="1" kern="1200" dirty="0" smtClean="0">
              <a:solidFill>
                <a:srgbClr val="2E5354"/>
              </a:solidFill>
              <a:latin typeface="Gisha" panose="020B0502040204020203" pitchFamily="34" charset="-79"/>
              <a:ea typeface="+mn-ea"/>
              <a:cs typeface="Gisha" panose="020B0502040204020203" pitchFamily="34"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SA" sz="4000" b="1" kern="1200" dirty="0" smtClean="0">
                <a:solidFill>
                  <a:srgbClr val="00B050"/>
                </a:solidFill>
                <a:latin typeface="Gisha" panose="020B0502040204020203" pitchFamily="34" charset="-79"/>
                <a:ea typeface="+mn-ea"/>
                <a:cs typeface="Gisha" panose="020B0502040204020203" pitchFamily="34" charset="-79"/>
              </a:rPr>
              <a:t>" أنــا والمـجمــوعـــة "</a:t>
            </a:r>
          </a:p>
        </p:txBody>
      </p:sp>
      <p:pic>
        <p:nvPicPr>
          <p:cNvPr id="7" name="תמונה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74027" y="266435"/>
            <a:ext cx="664756" cy="965777"/>
          </a:xfrm>
          <a:prstGeom prst="rect">
            <a:avLst/>
          </a:prstGeom>
        </p:spPr>
      </p:pic>
      <p:sp>
        <p:nvSpPr>
          <p:cNvPr id="10" name="מלבן 9"/>
          <p:cNvSpPr/>
          <p:nvPr/>
        </p:nvSpPr>
        <p:spPr>
          <a:xfrm>
            <a:off x="333015" y="3751211"/>
            <a:ext cx="9478735" cy="3539430"/>
          </a:xfrm>
          <a:prstGeom prst="rect">
            <a:avLst/>
          </a:prstGeom>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SA" sz="2400" b="1" kern="1200" dirty="0" smtClean="0">
                <a:solidFill>
                  <a:srgbClr val="3C6B6C"/>
                </a:solidFill>
                <a:latin typeface="Gisha" panose="020B0502040204020203" pitchFamily="34" charset="-79"/>
                <a:ea typeface="+mn-ea"/>
                <a:cs typeface="Gisha" panose="020B0502040204020203" pitchFamily="34" charset="-79"/>
              </a:rPr>
              <a:t>المَجمع القطري لدروس التربية في المجتمع العربي</a:t>
            </a:r>
          </a:p>
          <a:p>
            <a:pPr marL="0" marR="0" lvl="0" indent="0" algn="ctr" defTabSz="457200" rtl="1" eaLnBrk="1" fontAlgn="auto" latinLnBrk="0" hangingPunct="1">
              <a:lnSpc>
                <a:spcPct val="100000"/>
              </a:lnSpc>
              <a:spcBef>
                <a:spcPts val="0"/>
              </a:spcBef>
              <a:spcAft>
                <a:spcPts val="0"/>
              </a:spcAft>
              <a:buClrTx/>
              <a:buSzTx/>
              <a:buFontTx/>
              <a:buNone/>
              <a:tabLst/>
              <a:defRPr/>
            </a:pPr>
            <a:endParaRPr lang="ar-SA" sz="2400" b="1" kern="1200" dirty="0" smtClean="0">
              <a:solidFill>
                <a:srgbClr val="3C6B6C"/>
              </a:solidFill>
              <a:latin typeface="Gisha" panose="020B0502040204020203" pitchFamily="34" charset="-79"/>
              <a:ea typeface="+mn-ea"/>
              <a:cs typeface="Gisha" panose="020B0502040204020203" pitchFamily="34" charset="-79"/>
            </a:endParaRPr>
          </a:p>
          <a:p>
            <a:pPr marL="0" marR="0" lvl="0" indent="0" algn="ctr" defTabSz="457200" rtl="1" eaLnBrk="1" fontAlgn="auto" latinLnBrk="0" hangingPunct="1">
              <a:lnSpc>
                <a:spcPct val="100000"/>
              </a:lnSpc>
              <a:spcBef>
                <a:spcPts val="0"/>
              </a:spcBef>
              <a:spcAft>
                <a:spcPts val="0"/>
              </a:spcAft>
              <a:buClrTx/>
              <a:buSzTx/>
              <a:buFontTx/>
              <a:buNone/>
              <a:tabLst/>
              <a:defRPr/>
            </a:pPr>
            <a:r>
              <a:rPr lang="ar-SA" sz="2400" b="1" kern="1200" dirty="0" smtClean="0">
                <a:solidFill>
                  <a:srgbClr val="3C6B6C"/>
                </a:solidFill>
                <a:latin typeface="Gisha" panose="020B0502040204020203" pitchFamily="34" charset="-79"/>
                <a:ea typeface="+mn-ea"/>
                <a:cs typeface="Gisha" panose="020B0502040204020203" pitchFamily="34" charset="-79"/>
              </a:rPr>
              <a:t>خطة عمل 2020-2021</a:t>
            </a:r>
          </a:p>
          <a:p>
            <a:pPr marL="0" marR="0" lvl="0" indent="0" algn="r" defTabSz="457200" rtl="1" eaLnBrk="1" fontAlgn="auto" latinLnBrk="0" hangingPunct="1">
              <a:lnSpc>
                <a:spcPct val="100000"/>
              </a:lnSpc>
              <a:spcBef>
                <a:spcPts val="0"/>
              </a:spcBef>
              <a:spcAft>
                <a:spcPts val="0"/>
              </a:spcAft>
              <a:buClrTx/>
              <a:buSzTx/>
              <a:buFontTx/>
              <a:buNone/>
              <a:tabLst/>
              <a:defRPr/>
            </a:pPr>
            <a:endParaRPr lang="ar-SA" sz="2400" b="1" kern="1200" dirty="0">
              <a:solidFill>
                <a:srgbClr val="3C6B6C"/>
              </a:solidFill>
              <a:latin typeface="Gisha" panose="020B0502040204020203" pitchFamily="34" charset="-79"/>
              <a:ea typeface="+mn-ea"/>
              <a:cs typeface="Gisha" panose="020B0502040204020203"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lang="ar-SA" sz="2400" b="1" kern="1200" dirty="0">
              <a:solidFill>
                <a:srgbClr val="3C6B6C"/>
              </a:solidFill>
              <a:latin typeface="Gisha" panose="020B0502040204020203" pitchFamily="34" charset="-79"/>
              <a:ea typeface="+mn-ea"/>
              <a:cs typeface="Gisha" panose="020B0502040204020203"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r>
              <a:rPr lang="ar-SA" sz="2400" b="1" kern="1200" dirty="0" smtClean="0">
                <a:solidFill>
                  <a:srgbClr val="3C6B6C"/>
                </a:solidFill>
                <a:latin typeface="Gisha" panose="020B0502040204020203" pitchFamily="34" charset="-79"/>
                <a:ea typeface="+mn-ea"/>
                <a:cs typeface="Gisha" panose="020B0502040204020203" pitchFamily="34" charset="-79"/>
              </a:rPr>
              <a:t>      طاقم مركز الارشاد القطري                              طاقم التربية الاجتماعية الجماهيرية</a:t>
            </a:r>
          </a:p>
          <a:p>
            <a:pPr marL="0" marR="0" lvl="0" indent="0" algn="r" defTabSz="457200" rtl="1" eaLnBrk="1" fontAlgn="auto" latinLnBrk="0" hangingPunct="1">
              <a:lnSpc>
                <a:spcPct val="100000"/>
              </a:lnSpc>
              <a:spcBef>
                <a:spcPts val="0"/>
              </a:spcBef>
              <a:spcAft>
                <a:spcPts val="0"/>
              </a:spcAft>
              <a:buClrTx/>
              <a:buSzTx/>
              <a:buFontTx/>
              <a:buNone/>
              <a:tabLst/>
              <a:defRPr/>
            </a:pPr>
            <a:r>
              <a:rPr lang="ar-SA" sz="2400" b="1" kern="1200" dirty="0" smtClean="0">
                <a:solidFill>
                  <a:srgbClr val="3C6B6C"/>
                </a:solidFill>
                <a:latin typeface="Gisha" panose="020B0502040204020203" pitchFamily="34" charset="-79"/>
                <a:ea typeface="+mn-ea"/>
                <a:cs typeface="Gisha" panose="020B0502040204020203" pitchFamily="34" charset="-79"/>
              </a:rPr>
              <a:t> </a:t>
            </a:r>
          </a:p>
          <a:p>
            <a:pPr marL="0" marR="0" lvl="0" indent="0" algn="ctr" defTabSz="457200" rtl="1" eaLnBrk="1" fontAlgn="auto" latinLnBrk="0" hangingPunct="1">
              <a:lnSpc>
                <a:spcPct val="100000"/>
              </a:lnSpc>
              <a:spcBef>
                <a:spcPts val="0"/>
              </a:spcBef>
              <a:spcAft>
                <a:spcPts val="0"/>
              </a:spcAft>
              <a:buClrTx/>
              <a:buSzTx/>
              <a:buFontTx/>
              <a:buNone/>
              <a:tabLst/>
              <a:defRPr/>
            </a:pPr>
            <a:r>
              <a:rPr lang="ar-SA" sz="2400" b="1" kern="1200" dirty="0" smtClean="0">
                <a:solidFill>
                  <a:srgbClr val="3C6B6C"/>
                </a:solidFill>
                <a:latin typeface="Gisha" panose="020B0502040204020203" pitchFamily="34" charset="-79"/>
                <a:ea typeface="+mn-ea"/>
                <a:cs typeface="Gisha" panose="020B0502040204020203" pitchFamily="34" charset="-79"/>
              </a:rPr>
              <a:t>قسم المضامين ،برامج ،تأهيل واستكمال</a:t>
            </a:r>
            <a:endParaRPr lang="he-IL" sz="3200" b="1" kern="1200" dirty="0">
              <a:solidFill>
                <a:srgbClr val="3C6B6C"/>
              </a:solidFill>
              <a:latin typeface="Gisha" panose="020B0502040204020203" pitchFamily="34" charset="-79"/>
              <a:ea typeface="+mn-ea"/>
              <a:cs typeface="Gisha" panose="020B0502040204020203" pitchFamily="34" charset="-79"/>
            </a:endParaRPr>
          </a:p>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3200" b="1" i="0" u="none" strike="noStrike" kern="1200" cap="none" spc="0" normalizeH="0" baseline="0" noProof="0" dirty="0">
              <a:ln>
                <a:noFill/>
              </a:ln>
              <a:solidFill>
                <a:srgbClr val="3C6B6C"/>
              </a:solidFill>
              <a:effectLst/>
              <a:uLnTx/>
              <a:uFillTx/>
              <a:latin typeface="Gisha" panose="020B0502040204020203" pitchFamily="34" charset="-79"/>
              <a:ea typeface="+mn-ea"/>
              <a:cs typeface="Gisha" panose="020B0502040204020203" pitchFamily="34" charset="-79"/>
            </a:endParaRPr>
          </a:p>
        </p:txBody>
      </p:sp>
      <p:sp>
        <p:nvSpPr>
          <p:cNvPr id="11" name="מלבן 10"/>
          <p:cNvSpPr/>
          <p:nvPr/>
        </p:nvSpPr>
        <p:spPr>
          <a:xfrm>
            <a:off x="11523130" y="0"/>
            <a:ext cx="110067"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2" name="מלבן 11"/>
          <p:cNvSpPr/>
          <p:nvPr/>
        </p:nvSpPr>
        <p:spPr>
          <a:xfrm>
            <a:off x="11402359" y="0"/>
            <a:ext cx="4571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pic>
        <p:nvPicPr>
          <p:cNvPr id="2" name="תמונה 1"/>
          <p:cNvPicPr>
            <a:picLocks noChangeAspect="1"/>
          </p:cNvPicPr>
          <p:nvPr/>
        </p:nvPicPr>
        <p:blipFill>
          <a:blip r:embed="rId3"/>
          <a:stretch>
            <a:fillRect/>
          </a:stretch>
        </p:blipFill>
        <p:spPr>
          <a:xfrm>
            <a:off x="540657" y="159657"/>
            <a:ext cx="1454420" cy="1413101"/>
          </a:xfrm>
          <a:prstGeom prst="rect">
            <a:avLst/>
          </a:prstGeom>
        </p:spPr>
      </p:pic>
      <p:sp>
        <p:nvSpPr>
          <p:cNvPr id="3" name="מלבן 2"/>
          <p:cNvSpPr/>
          <p:nvPr/>
        </p:nvSpPr>
        <p:spPr>
          <a:xfrm>
            <a:off x="3156029" y="817825"/>
            <a:ext cx="4312398" cy="461665"/>
          </a:xfrm>
          <a:prstGeom prst="rect">
            <a:avLst/>
          </a:prstGeom>
        </p:spPr>
        <p:txBody>
          <a:bodyPr wrap="none">
            <a:spAutoFit/>
          </a:bodyPr>
          <a:lstStyle/>
          <a:p>
            <a:pPr lvl="0" algn="ctr" defTabSz="457200" rtl="1">
              <a:buClrTx/>
              <a:defRPr/>
            </a:pPr>
            <a:r>
              <a:rPr lang="ar-SA" sz="2400" b="1" kern="1200" dirty="0">
                <a:solidFill>
                  <a:srgbClr val="3C6B6C"/>
                </a:solidFill>
                <a:latin typeface="Gisha" panose="020B0502040204020203" pitchFamily="34" charset="-79"/>
                <a:ea typeface="+mn-ea"/>
                <a:cs typeface="Gisha" panose="020B0502040204020203" pitchFamily="34" charset="-79"/>
              </a:rPr>
              <a:t>قسم المجتمع والشباب في المجتمع العربي</a:t>
            </a:r>
          </a:p>
        </p:txBody>
      </p:sp>
    </p:spTree>
    <p:extLst>
      <p:ext uri="{BB962C8B-B14F-4D97-AF65-F5344CB8AC3E}">
        <p14:creationId xmlns:p14="http://schemas.microsoft.com/office/powerpoint/2010/main" val="3405472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4"/>
          <p:cNvSpPr/>
          <p:nvPr/>
        </p:nvSpPr>
        <p:spPr>
          <a:xfrm>
            <a:off x="10049933" y="0"/>
            <a:ext cx="1735667" cy="6858000"/>
          </a:xfrm>
          <a:prstGeom prst="rect">
            <a:avLst/>
          </a:prstGeom>
          <a:solidFill>
            <a:srgbClr val="81B8B9"/>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3" name="Google Shape;143;p4"/>
          <p:cNvSpPr/>
          <p:nvPr/>
        </p:nvSpPr>
        <p:spPr>
          <a:xfrm>
            <a:off x="11523130" y="0"/>
            <a:ext cx="110067" cy="68580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4" name="Google Shape;144;p4"/>
          <p:cNvSpPr/>
          <p:nvPr/>
        </p:nvSpPr>
        <p:spPr>
          <a:xfrm>
            <a:off x="11402359" y="0"/>
            <a:ext cx="45719" cy="68580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7" name="Google Shape;167;p4"/>
          <p:cNvSpPr txBox="1"/>
          <p:nvPr/>
        </p:nvSpPr>
        <p:spPr>
          <a:xfrm>
            <a:off x="590001" y="398333"/>
            <a:ext cx="9108504" cy="879261"/>
          </a:xfrm>
          <a:prstGeom prst="rect">
            <a:avLst/>
          </a:prstGeom>
          <a:noFill/>
          <a:ln>
            <a:noFill/>
          </a:ln>
        </p:spPr>
        <p:txBody>
          <a:bodyPr spcFirstLastPara="1" wrap="square" lIns="91425" tIns="45700" rIns="91425" bIns="45700" anchor="ctr" anchorCtr="0">
            <a:noAutofit/>
          </a:bodyPr>
          <a:lstStyle/>
          <a:p>
            <a:pPr lvl="0" algn="ctr" rtl="1">
              <a:buClr>
                <a:srgbClr val="0070C0"/>
              </a:buClr>
              <a:buSzPts val="2000"/>
              <a:defRPr/>
            </a:pPr>
            <a:r>
              <a:rPr lang="ar-SA" sz="2400" b="1" dirty="0" smtClean="0">
                <a:solidFill>
                  <a:srgbClr val="0070C0"/>
                </a:solidFill>
                <a:latin typeface="Gisha"/>
                <a:ea typeface="Gisha"/>
                <a:cs typeface="Gisha"/>
                <a:sym typeface="Gisha"/>
              </a:rPr>
              <a:t>المَجمع </a:t>
            </a:r>
            <a:r>
              <a:rPr lang="ar-SA" sz="2400" b="1" dirty="0">
                <a:solidFill>
                  <a:srgbClr val="0070C0"/>
                </a:solidFill>
                <a:latin typeface="Gisha"/>
                <a:ea typeface="Gisha"/>
                <a:cs typeface="Gisha"/>
                <a:sym typeface="Gisha"/>
              </a:rPr>
              <a:t>القطري </a:t>
            </a:r>
            <a:r>
              <a:rPr lang="ar-SA" sz="2400" b="1" dirty="0" smtClean="0">
                <a:solidFill>
                  <a:srgbClr val="0070C0"/>
                </a:solidFill>
                <a:latin typeface="Gisha"/>
                <a:ea typeface="Gisha"/>
                <a:cs typeface="Gisha"/>
                <a:sym typeface="Gisha"/>
              </a:rPr>
              <a:t>لدروس </a:t>
            </a:r>
            <a:r>
              <a:rPr lang="ar-SA" sz="2400" b="1" dirty="0">
                <a:solidFill>
                  <a:srgbClr val="0070C0"/>
                </a:solidFill>
                <a:latin typeface="Gisha"/>
                <a:ea typeface="Gisha"/>
                <a:cs typeface="Gisha"/>
                <a:sym typeface="Gisha"/>
              </a:rPr>
              <a:t>التربية </a:t>
            </a:r>
          </a:p>
          <a:p>
            <a:pPr marL="0" marR="0" lvl="0" indent="0" algn="ctr" defTabSz="914400" rtl="1" eaLnBrk="1" fontAlgn="auto" latinLnBrk="0" hangingPunct="1">
              <a:lnSpc>
                <a:spcPct val="100000"/>
              </a:lnSpc>
              <a:spcBef>
                <a:spcPts val="0"/>
              </a:spcBef>
              <a:spcAft>
                <a:spcPts val="0"/>
              </a:spcAft>
              <a:buClr>
                <a:srgbClr val="0070C0"/>
              </a:buClr>
              <a:buSzPts val="2000"/>
              <a:buFont typeface="Gisha"/>
              <a:buNone/>
              <a:tabLst/>
              <a:defRPr/>
            </a:pPr>
            <a:r>
              <a:rPr kumimoji="0" lang="ar-SA" sz="2400" b="1" i="0" u="none" strike="noStrike" kern="0" cap="none" spc="0" normalizeH="0" baseline="0" noProof="0" dirty="0" smtClean="0">
                <a:ln>
                  <a:noFill/>
                </a:ln>
                <a:solidFill>
                  <a:srgbClr val="0070C0"/>
                </a:solidFill>
                <a:effectLst/>
                <a:uLnTx/>
                <a:uFillTx/>
                <a:latin typeface="Gisha"/>
                <a:ea typeface="Gisha"/>
                <a:cs typeface="Gisha"/>
                <a:sym typeface="Gisha"/>
              </a:rPr>
              <a:t>محاور</a:t>
            </a:r>
            <a:r>
              <a:rPr kumimoji="0" lang="ar-SA" sz="2400" b="1" i="0" u="none" strike="noStrike" kern="0" cap="none" spc="0" normalizeH="0" noProof="0" dirty="0" smtClean="0">
                <a:ln>
                  <a:noFill/>
                </a:ln>
                <a:solidFill>
                  <a:srgbClr val="0070C0"/>
                </a:solidFill>
                <a:effectLst/>
                <a:uLnTx/>
                <a:uFillTx/>
                <a:latin typeface="Gisha"/>
                <a:ea typeface="Gisha"/>
                <a:cs typeface="Gisha"/>
                <a:sym typeface="Gisha"/>
              </a:rPr>
              <a:t> ساعة المربي من الصف السابع حتى الثاني عشر</a:t>
            </a:r>
            <a:endParaRPr kumimoji="0" lang="ar-SA" sz="2400" b="1" i="0" u="none" strike="noStrike" kern="0" cap="none" spc="0" normalizeH="0" baseline="0" noProof="0" dirty="0" smtClean="0">
              <a:ln>
                <a:noFill/>
              </a:ln>
              <a:solidFill>
                <a:srgbClr val="0070C0"/>
              </a:solidFill>
              <a:effectLst/>
              <a:uLnTx/>
              <a:uFillTx/>
              <a:latin typeface="Gisha"/>
              <a:ea typeface="Gisha"/>
              <a:cs typeface="Gisha"/>
              <a:sym typeface="Gisha"/>
            </a:endParaRPr>
          </a:p>
        </p:txBody>
      </p:sp>
      <p:sp>
        <p:nvSpPr>
          <p:cNvPr id="3" name="TextBox 2"/>
          <p:cNvSpPr txBox="1"/>
          <p:nvPr/>
        </p:nvSpPr>
        <p:spPr>
          <a:xfrm>
            <a:off x="2032001" y="1480457"/>
            <a:ext cx="6270172" cy="461665"/>
          </a:xfrm>
          <a:prstGeom prst="rect">
            <a:avLst/>
          </a:prstGeom>
          <a:solidFill>
            <a:srgbClr val="0070C0"/>
          </a:solidFill>
        </p:spPr>
        <p:txBody>
          <a:bodyPr wrap="square" rtlCol="1">
            <a:spAutoFit/>
          </a:bodyPr>
          <a:lstStyle/>
          <a:p>
            <a:pPr algn="ctr"/>
            <a:r>
              <a:rPr lang="ar-SA" sz="2400" b="1" dirty="0">
                <a:solidFill>
                  <a:schemeClr val="bg1"/>
                </a:solidFill>
              </a:rPr>
              <a:t>تداخل, مشاركة ومسؤولية</a:t>
            </a:r>
          </a:p>
        </p:txBody>
      </p:sp>
      <p:sp>
        <p:nvSpPr>
          <p:cNvPr id="30" name="TextBox 29"/>
          <p:cNvSpPr txBox="1"/>
          <p:nvPr/>
        </p:nvSpPr>
        <p:spPr>
          <a:xfrm>
            <a:off x="2010229" y="2126342"/>
            <a:ext cx="6277427" cy="424732"/>
          </a:xfrm>
          <a:prstGeom prst="rect">
            <a:avLst/>
          </a:prstGeom>
          <a:solidFill>
            <a:srgbClr val="7030A0"/>
          </a:solidFill>
        </p:spPr>
        <p:txBody>
          <a:bodyPr wrap="square" rtlCol="1">
            <a:spAutoFit/>
          </a:bodyPr>
          <a:lstStyle/>
          <a:p>
            <a:pPr lvl="0" algn="ctr" rtl="1">
              <a:lnSpc>
                <a:spcPct val="90000"/>
              </a:lnSpc>
              <a:buClr>
                <a:srgbClr val="FFFFFF"/>
              </a:buClr>
              <a:buSzPts val="2000"/>
              <a:defRPr/>
            </a:pPr>
            <a:r>
              <a:rPr lang="ar-SA" sz="2400" b="1" dirty="0">
                <a:solidFill>
                  <a:srgbClr val="FFFFFF"/>
                </a:solidFill>
                <a:latin typeface="Gisha"/>
                <a:ea typeface="Gisha"/>
                <a:cs typeface="Gisha"/>
                <a:sym typeface="Gisha"/>
              </a:rPr>
              <a:t>الصف كمجموعة اجتماعية</a:t>
            </a:r>
            <a:endParaRPr lang="ar-SA" sz="1600" dirty="0"/>
          </a:p>
        </p:txBody>
      </p:sp>
      <p:sp>
        <p:nvSpPr>
          <p:cNvPr id="31" name="TextBox 30"/>
          <p:cNvSpPr txBox="1"/>
          <p:nvPr/>
        </p:nvSpPr>
        <p:spPr>
          <a:xfrm>
            <a:off x="2010229" y="2779486"/>
            <a:ext cx="6277428" cy="461665"/>
          </a:xfrm>
          <a:prstGeom prst="rect">
            <a:avLst/>
          </a:prstGeom>
          <a:solidFill>
            <a:srgbClr val="0070C0"/>
          </a:solidFill>
        </p:spPr>
        <p:txBody>
          <a:bodyPr wrap="square" rtlCol="1">
            <a:spAutoFit/>
          </a:bodyPr>
          <a:lstStyle/>
          <a:p>
            <a:pPr algn="ctr"/>
            <a:r>
              <a:rPr lang="ar-SA" sz="2400" b="1" dirty="0">
                <a:solidFill>
                  <a:schemeClr val="bg1"/>
                </a:solidFill>
              </a:rPr>
              <a:t>الالتزام لدولة اسرائيل</a:t>
            </a:r>
          </a:p>
        </p:txBody>
      </p:sp>
      <p:sp>
        <p:nvSpPr>
          <p:cNvPr id="33" name="TextBox 32"/>
          <p:cNvSpPr txBox="1"/>
          <p:nvPr/>
        </p:nvSpPr>
        <p:spPr>
          <a:xfrm>
            <a:off x="2002972" y="3396343"/>
            <a:ext cx="6299200" cy="461665"/>
          </a:xfrm>
          <a:prstGeom prst="rect">
            <a:avLst/>
          </a:prstGeom>
          <a:solidFill>
            <a:srgbClr val="0070C0"/>
          </a:solidFill>
        </p:spPr>
        <p:txBody>
          <a:bodyPr wrap="square" rtlCol="1">
            <a:spAutoFit/>
          </a:bodyPr>
          <a:lstStyle/>
          <a:p>
            <a:pPr algn="ctr"/>
            <a:r>
              <a:rPr lang="ar-SA" sz="2400" b="1" dirty="0">
                <a:solidFill>
                  <a:schemeClr val="bg1"/>
                </a:solidFill>
              </a:rPr>
              <a:t>نهج  حياة ديموقراطي</a:t>
            </a:r>
          </a:p>
        </p:txBody>
      </p:sp>
      <p:sp>
        <p:nvSpPr>
          <p:cNvPr id="34" name="TextBox 33"/>
          <p:cNvSpPr txBox="1"/>
          <p:nvPr/>
        </p:nvSpPr>
        <p:spPr>
          <a:xfrm>
            <a:off x="2024742" y="4056743"/>
            <a:ext cx="6233885" cy="461665"/>
          </a:xfrm>
          <a:prstGeom prst="rect">
            <a:avLst/>
          </a:prstGeom>
          <a:solidFill>
            <a:srgbClr val="0070C0"/>
          </a:solidFill>
        </p:spPr>
        <p:txBody>
          <a:bodyPr wrap="square" rtlCol="1">
            <a:spAutoFit/>
          </a:bodyPr>
          <a:lstStyle/>
          <a:p>
            <a:pPr algn="ctr"/>
            <a:r>
              <a:rPr lang="ar-SA" sz="2400" b="1" dirty="0" smtClean="0">
                <a:solidFill>
                  <a:schemeClr val="bg1"/>
                </a:solidFill>
              </a:rPr>
              <a:t>القيادة </a:t>
            </a:r>
            <a:endParaRPr lang="ar-SA" sz="2400" b="1" dirty="0">
              <a:solidFill>
                <a:schemeClr val="bg1"/>
              </a:solidFill>
            </a:endParaRPr>
          </a:p>
        </p:txBody>
      </p:sp>
      <p:sp>
        <p:nvSpPr>
          <p:cNvPr id="35" name="TextBox 34"/>
          <p:cNvSpPr txBox="1"/>
          <p:nvPr/>
        </p:nvSpPr>
        <p:spPr>
          <a:xfrm>
            <a:off x="2053772" y="4695371"/>
            <a:ext cx="6146800" cy="461665"/>
          </a:xfrm>
          <a:prstGeom prst="rect">
            <a:avLst/>
          </a:prstGeom>
          <a:solidFill>
            <a:srgbClr val="0070C0"/>
          </a:solidFill>
        </p:spPr>
        <p:txBody>
          <a:bodyPr wrap="square" rtlCol="1">
            <a:spAutoFit/>
          </a:bodyPr>
          <a:lstStyle/>
          <a:p>
            <a:pPr algn="ctr"/>
            <a:r>
              <a:rPr lang="ar-SA" sz="2400" b="1" dirty="0">
                <a:solidFill>
                  <a:schemeClr val="bg1"/>
                </a:solidFill>
              </a:rPr>
              <a:t>قبيــل شهادة </a:t>
            </a:r>
            <a:r>
              <a:rPr lang="ar-SA" sz="2400" b="1" dirty="0" err="1">
                <a:solidFill>
                  <a:schemeClr val="bg1"/>
                </a:solidFill>
              </a:rPr>
              <a:t>بجـــروت</a:t>
            </a:r>
            <a:r>
              <a:rPr lang="ar-SA" sz="2400" b="1" dirty="0">
                <a:solidFill>
                  <a:schemeClr val="bg1"/>
                </a:solidFill>
              </a:rPr>
              <a:t> في عالم متغيــر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3" name="Google Shape;173;p5"/>
          <p:cNvSpPr/>
          <p:nvPr/>
        </p:nvSpPr>
        <p:spPr>
          <a:xfrm>
            <a:off x="11523130" y="0"/>
            <a:ext cx="110067" cy="68580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4" name="Google Shape;174;p5"/>
          <p:cNvSpPr/>
          <p:nvPr/>
        </p:nvSpPr>
        <p:spPr>
          <a:xfrm>
            <a:off x="11402359" y="0"/>
            <a:ext cx="45719" cy="68580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5" name="Google Shape;175;p5"/>
          <p:cNvSpPr/>
          <p:nvPr/>
        </p:nvSpPr>
        <p:spPr>
          <a:xfrm>
            <a:off x="995240" y="4521496"/>
            <a:ext cx="50091" cy="1904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76" name="Google Shape;176;p5"/>
          <p:cNvSpPr/>
          <p:nvPr/>
        </p:nvSpPr>
        <p:spPr>
          <a:xfrm>
            <a:off x="346897" y="305468"/>
            <a:ext cx="314272" cy="6336586"/>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77" name="Google Shape;177;p5"/>
          <p:cNvPicPr preferRelativeResize="0"/>
          <p:nvPr/>
        </p:nvPicPr>
        <p:blipFill rotWithShape="1">
          <a:blip r:embed="rId3">
            <a:alphaModFix/>
          </a:blip>
          <a:srcRect t="14027"/>
          <a:stretch/>
        </p:blipFill>
        <p:spPr>
          <a:xfrm>
            <a:off x="-732516" y="-393491"/>
            <a:ext cx="12735831" cy="7031926"/>
          </a:xfrm>
          <a:prstGeom prst="rect">
            <a:avLst/>
          </a:prstGeom>
          <a:noFill/>
          <a:ln>
            <a:noFill/>
          </a:ln>
        </p:spPr>
      </p:pic>
      <p:sp>
        <p:nvSpPr>
          <p:cNvPr id="178" name="Google Shape;178;p5"/>
          <p:cNvSpPr/>
          <p:nvPr/>
        </p:nvSpPr>
        <p:spPr>
          <a:xfrm>
            <a:off x="1543085" y="103498"/>
            <a:ext cx="8896172" cy="514303"/>
          </a:xfrm>
          <a:prstGeom prst="rect">
            <a:avLst/>
          </a:prstGeom>
          <a:solidFill>
            <a:srgbClr val="066E9E"/>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83" name="Google Shape;183;p5"/>
          <p:cNvSpPr/>
          <p:nvPr/>
        </p:nvSpPr>
        <p:spPr>
          <a:xfrm>
            <a:off x="2143736" y="835289"/>
            <a:ext cx="7224511" cy="52318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SA" sz="2800" b="1" i="0" u="none" strike="noStrike" cap="none" dirty="0" smtClean="0">
                <a:solidFill>
                  <a:srgbClr val="066E9E"/>
                </a:solidFill>
                <a:latin typeface="Calibri"/>
                <a:ea typeface="Calibri"/>
                <a:cs typeface="Calibri"/>
                <a:sym typeface="Calibri"/>
              </a:rPr>
              <a:t>الموضوع :الصف كمجموعة اجتماعية</a:t>
            </a:r>
            <a:endParaRPr sz="2800" b="1" i="0" u="none" strike="noStrike" cap="none" dirty="0">
              <a:solidFill>
                <a:srgbClr val="066E9E"/>
              </a:solidFill>
              <a:latin typeface="Calibri"/>
              <a:ea typeface="Calibri"/>
              <a:cs typeface="Calibri"/>
              <a:sym typeface="Calibri"/>
            </a:endParaRPr>
          </a:p>
        </p:txBody>
      </p:sp>
      <p:sp>
        <p:nvSpPr>
          <p:cNvPr id="185" name="Google Shape;185;p5"/>
          <p:cNvSpPr/>
          <p:nvPr/>
        </p:nvSpPr>
        <p:spPr>
          <a:xfrm>
            <a:off x="2737744" y="1441906"/>
            <a:ext cx="6252648" cy="1815841"/>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SA" sz="2000" b="1" i="0" strike="noStrike" cap="none" dirty="0" smtClean="0">
                <a:solidFill>
                  <a:srgbClr val="066E9E"/>
                </a:solidFill>
                <a:latin typeface="Calibri"/>
                <a:ea typeface="Calibri"/>
                <a:cs typeface="Calibri"/>
                <a:sym typeface="Calibri"/>
              </a:rPr>
              <a:t>وحدة تعليمية تربوية للصف السابع بموضوع</a:t>
            </a:r>
            <a:r>
              <a:rPr lang="he-IL" sz="2000" b="1" i="0" u="none" strike="noStrike" cap="none" dirty="0" smtClean="0">
                <a:solidFill>
                  <a:srgbClr val="066E9E"/>
                </a:solidFill>
                <a:latin typeface="Calibri"/>
                <a:ea typeface="Calibri"/>
                <a:cs typeface="Calibri"/>
                <a:sym typeface="Calibri"/>
              </a:rPr>
              <a:t>:</a:t>
            </a:r>
            <a:r>
              <a:rPr lang="x-none" sz="2000" b="1" i="0" u="none" strike="noStrike" cap="none" smtClean="0">
                <a:solidFill>
                  <a:srgbClr val="066E9E"/>
                </a:solidFill>
                <a:latin typeface="Calibri"/>
                <a:ea typeface="Calibri"/>
                <a:cs typeface="Calibri"/>
                <a:sym typeface="Calibri"/>
              </a:rPr>
              <a:t> </a:t>
            </a:r>
            <a:endParaRPr sz="2000" b="1" i="0" u="none" strike="noStrike" cap="none" dirty="0">
              <a:solidFill>
                <a:srgbClr val="066E9E"/>
              </a:solidFill>
              <a:latin typeface="Calibri"/>
              <a:ea typeface="Calibri"/>
              <a:cs typeface="Calibri"/>
              <a:sym typeface="Calibri"/>
            </a:endParaRPr>
          </a:p>
          <a:p>
            <a:pPr marL="0" marR="0" lvl="0" indent="0" algn="ctr" rtl="1">
              <a:spcBef>
                <a:spcPts val="0"/>
              </a:spcBef>
              <a:spcAft>
                <a:spcPts val="0"/>
              </a:spcAft>
              <a:buNone/>
            </a:pPr>
            <a:r>
              <a:rPr lang="ar-SA" sz="2400" b="1" dirty="0" smtClean="0">
                <a:solidFill>
                  <a:srgbClr val="066E9E"/>
                </a:solidFill>
                <a:latin typeface="Calibri"/>
                <a:ea typeface="Calibri"/>
                <a:cs typeface="Calibri"/>
                <a:sym typeface="Calibri"/>
              </a:rPr>
              <a:t>أنا والمجموعة</a:t>
            </a:r>
            <a:endParaRPr lang="he-IL" sz="2400" b="1" dirty="0">
              <a:solidFill>
                <a:srgbClr val="066E9E"/>
              </a:solidFill>
              <a:latin typeface="Calibri"/>
              <a:ea typeface="Calibri"/>
              <a:cs typeface="Calibri"/>
              <a:sym typeface="Calibri"/>
            </a:endParaRPr>
          </a:p>
          <a:p>
            <a:pPr marL="0" marR="0" lvl="0" indent="0" algn="ctr" rtl="1">
              <a:spcBef>
                <a:spcPts val="0"/>
              </a:spcBef>
              <a:spcAft>
                <a:spcPts val="0"/>
              </a:spcAft>
              <a:buNone/>
            </a:pPr>
            <a:endParaRPr lang="he-IL" sz="2400" b="1" dirty="0">
              <a:solidFill>
                <a:srgbClr val="066E9E"/>
              </a:solidFill>
              <a:latin typeface="Calibri"/>
              <a:cs typeface="Calibri"/>
              <a:sym typeface="Calibri"/>
            </a:endParaRPr>
          </a:p>
          <a:p>
            <a:pPr marL="0" marR="0" lvl="0" indent="0" algn="ctr" rtl="1">
              <a:spcBef>
                <a:spcPts val="0"/>
              </a:spcBef>
              <a:spcAft>
                <a:spcPts val="0"/>
              </a:spcAft>
              <a:buNone/>
            </a:pPr>
            <a:endParaRPr sz="2400" dirty="0">
              <a:solidFill>
                <a:schemeClr val="dk1"/>
              </a:solidFill>
            </a:endParaRPr>
          </a:p>
          <a:p>
            <a:pPr marL="0" marR="0" lvl="0" indent="0" algn="ctr" rtl="1">
              <a:spcBef>
                <a:spcPts val="0"/>
              </a:spcBef>
              <a:spcAft>
                <a:spcPts val="0"/>
              </a:spcAft>
              <a:buNone/>
            </a:pPr>
            <a:endParaRPr sz="2000" b="1" dirty="0">
              <a:solidFill>
                <a:srgbClr val="066E9E"/>
              </a:solidFill>
              <a:latin typeface="Calibri"/>
              <a:ea typeface="Calibri"/>
              <a:cs typeface="Calibri"/>
              <a:sym typeface="Calibri"/>
            </a:endParaRPr>
          </a:p>
        </p:txBody>
      </p:sp>
      <p:pic>
        <p:nvPicPr>
          <p:cNvPr id="3" name="תמונה 2">
            <a:extLst>
              <a:ext uri="{FF2B5EF4-FFF2-40B4-BE49-F238E27FC236}">
                <a16:creationId xmlns:a16="http://schemas.microsoft.com/office/drawing/2014/main" xmlns="" id="{02C4B3A1-14EA-4592-9852-E36CBB2081E2}"/>
              </a:ext>
            </a:extLst>
          </p:cNvPr>
          <p:cNvPicPr>
            <a:picLocks noChangeAspect="1"/>
          </p:cNvPicPr>
          <p:nvPr/>
        </p:nvPicPr>
        <p:blipFill>
          <a:blip r:embed="rId4"/>
          <a:stretch>
            <a:fillRect/>
          </a:stretch>
        </p:blipFill>
        <p:spPr>
          <a:xfrm>
            <a:off x="9905382" y="809373"/>
            <a:ext cx="588576" cy="835777"/>
          </a:xfrm>
          <a:prstGeom prst="rect">
            <a:avLst/>
          </a:prstGeom>
        </p:spPr>
      </p:pic>
      <p:sp>
        <p:nvSpPr>
          <p:cNvPr id="6" name="מלבן 5">
            <a:extLst>
              <a:ext uri="{FF2B5EF4-FFF2-40B4-BE49-F238E27FC236}">
                <a16:creationId xmlns:a16="http://schemas.microsoft.com/office/drawing/2014/main" xmlns="" id="{A3985E04-399E-406E-BA7E-A8693A0CF4C8}"/>
              </a:ext>
            </a:extLst>
          </p:cNvPr>
          <p:cNvSpPr/>
          <p:nvPr/>
        </p:nvSpPr>
        <p:spPr>
          <a:xfrm>
            <a:off x="-275208" y="-514905"/>
            <a:ext cx="547053" cy="58592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 name="תמונה 7">
            <a:extLst>
              <a:ext uri="{FF2B5EF4-FFF2-40B4-BE49-F238E27FC236}">
                <a16:creationId xmlns:a16="http://schemas.microsoft.com/office/drawing/2014/main" xmlns="" id="{CB6CB480-C0B8-405A-A2F3-7FC6950F4DD3}"/>
              </a:ext>
            </a:extLst>
          </p:cNvPr>
          <p:cNvPicPr>
            <a:picLocks noChangeAspect="1"/>
          </p:cNvPicPr>
          <p:nvPr/>
        </p:nvPicPr>
        <p:blipFill>
          <a:blip r:embed="rId5"/>
          <a:stretch>
            <a:fillRect/>
          </a:stretch>
        </p:blipFill>
        <p:spPr>
          <a:xfrm>
            <a:off x="3711769" y="2414726"/>
            <a:ext cx="4768462" cy="3176435"/>
          </a:xfrm>
          <a:prstGeom prst="rect">
            <a:avLst/>
          </a:prstGeom>
          <a:ln>
            <a:noFill/>
          </a:ln>
          <a:effectLst>
            <a:outerShdw blurRad="292100" dist="139700" dir="2700000" algn="tl" rotWithShape="0">
              <a:srgbClr val="333333">
                <a:alpha val="65000"/>
              </a:srgbClr>
            </a:outerShdw>
          </a:effectLst>
        </p:spPr>
      </p:pic>
      <p:sp>
        <p:nvSpPr>
          <p:cNvPr id="2" name="בועת דיבור: אליפסה 1">
            <a:extLst>
              <a:ext uri="{FF2B5EF4-FFF2-40B4-BE49-F238E27FC236}">
                <a16:creationId xmlns:a16="http://schemas.microsoft.com/office/drawing/2014/main" xmlns="" id="{1FE489AF-4D22-4DB5-9B33-F12954603D93}"/>
              </a:ext>
            </a:extLst>
          </p:cNvPr>
          <p:cNvSpPr/>
          <p:nvPr/>
        </p:nvSpPr>
        <p:spPr>
          <a:xfrm>
            <a:off x="8636173" y="2177143"/>
            <a:ext cx="3265542" cy="1886857"/>
          </a:xfrm>
          <a:prstGeom prst="wedgeEllipseCallout">
            <a:avLst>
              <a:gd name="adj1" fmla="val -72156"/>
              <a:gd name="adj2" fmla="val 64859"/>
            </a:avLst>
          </a:prstGeom>
          <a:ln/>
        </p:spPr>
        <p:style>
          <a:lnRef idx="1">
            <a:schemeClr val="accent3"/>
          </a:lnRef>
          <a:fillRef idx="2">
            <a:schemeClr val="accent3"/>
          </a:fillRef>
          <a:effectRef idx="1">
            <a:schemeClr val="accent3"/>
          </a:effectRef>
          <a:fontRef idx="minor">
            <a:schemeClr val="dk1"/>
          </a:fontRef>
        </p:style>
        <p:txBody>
          <a:bodyPr rtlCol="1" anchor="ctr"/>
          <a:lstStyle/>
          <a:p>
            <a:pPr algn="r" rtl="1"/>
            <a:endParaRPr lang="he-IL" b="1" dirty="0">
              <a:solidFill>
                <a:schemeClr val="bg1"/>
              </a:solidFill>
              <a:latin typeface="Gisha"/>
              <a:cs typeface="Gisha"/>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81635" y="2520599"/>
            <a:ext cx="213360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val Callout 8"/>
          <p:cNvSpPr/>
          <p:nvPr/>
        </p:nvSpPr>
        <p:spPr>
          <a:xfrm>
            <a:off x="661169" y="2349826"/>
            <a:ext cx="2865801" cy="1396646"/>
          </a:xfrm>
          <a:prstGeom prst="wedgeEllipseCallout">
            <a:avLst>
              <a:gd name="adj1" fmla="val 72673"/>
              <a:gd name="adj2" fmla="val 91575"/>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ar-SA" sz="1800" dirty="0" smtClean="0">
                <a:solidFill>
                  <a:schemeClr val="tx1"/>
                </a:solidFill>
              </a:rPr>
              <a:t>نَداف الثلج هي اكثر الابداعات في الطبيعة ، انظروا ماذا تستطيع ان تفعل عندما تتحد</a:t>
            </a:r>
            <a:endParaRPr lang="he-IL" sz="1800" dirty="0">
              <a:solidFill>
                <a:schemeClr val="tx1"/>
              </a:solidFill>
            </a:endParaRPr>
          </a:p>
        </p:txBody>
      </p:sp>
      <p:pic>
        <p:nvPicPr>
          <p:cNvPr id="18" name="תמונה 17"/>
          <p:cNvPicPr>
            <a:picLocks noChangeAspect="1"/>
          </p:cNvPicPr>
          <p:nvPr/>
        </p:nvPicPr>
        <p:blipFill>
          <a:blip r:embed="rId7"/>
          <a:stretch>
            <a:fillRect/>
          </a:stretch>
        </p:blipFill>
        <p:spPr>
          <a:xfrm>
            <a:off x="830942" y="648028"/>
            <a:ext cx="1041400" cy="1011815"/>
          </a:xfrm>
          <a:prstGeom prst="rect">
            <a:avLst/>
          </a:prstGeom>
        </p:spPr>
      </p:pic>
      <p:sp>
        <p:nvSpPr>
          <p:cNvPr id="4" name="TextBox 3"/>
          <p:cNvSpPr txBox="1"/>
          <p:nvPr/>
        </p:nvSpPr>
        <p:spPr>
          <a:xfrm>
            <a:off x="348343" y="6125029"/>
            <a:ext cx="1654629" cy="461665"/>
          </a:xfrm>
          <a:prstGeom prst="rect">
            <a:avLst/>
          </a:prstGeom>
          <a:solidFill>
            <a:srgbClr val="0070C0"/>
          </a:solidFill>
        </p:spPr>
        <p:txBody>
          <a:bodyPr wrap="square" rtlCol="1">
            <a:spAutoFit/>
          </a:bodyPr>
          <a:lstStyle/>
          <a:p>
            <a:r>
              <a:rPr lang="ar-SA" sz="2400" dirty="0" smtClean="0">
                <a:solidFill>
                  <a:schemeClr val="bg1"/>
                </a:solidFill>
              </a:rPr>
              <a:t>التربية للقرن </a:t>
            </a:r>
            <a:endParaRPr lang="he-IL" sz="20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3" name="Google Shape;193;p6">
            <a:hlinkClick r:id="rId3" action="ppaction://hlinksldjump"/>
          </p:cNvPr>
          <p:cNvSpPr/>
          <p:nvPr/>
        </p:nvSpPr>
        <p:spPr>
          <a:xfrm>
            <a:off x="7608168" y="908721"/>
            <a:ext cx="1008112" cy="716761"/>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4" name="Google Shape;194;p6">
            <a:hlinkClick r:id="rId4" action="ppaction://hlinksldjump"/>
          </p:cNvPr>
          <p:cNvSpPr/>
          <p:nvPr/>
        </p:nvSpPr>
        <p:spPr>
          <a:xfrm>
            <a:off x="6616681" y="906110"/>
            <a:ext cx="1008112" cy="716761"/>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5" name="Google Shape;195;p6">
            <a:hlinkClick r:id="rId4" action="ppaction://hlinksldjump"/>
          </p:cNvPr>
          <p:cNvSpPr/>
          <p:nvPr/>
        </p:nvSpPr>
        <p:spPr>
          <a:xfrm>
            <a:off x="5600257" y="931429"/>
            <a:ext cx="1008112" cy="716761"/>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6" name="Google Shape;196;p6"/>
          <p:cNvSpPr/>
          <p:nvPr/>
        </p:nvSpPr>
        <p:spPr>
          <a:xfrm>
            <a:off x="268385" y="1668974"/>
            <a:ext cx="1798099" cy="46508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Calibri"/>
              <a:ea typeface="Calibri"/>
              <a:cs typeface="Calibri"/>
              <a:sym typeface="Calibri"/>
            </a:endParaRPr>
          </a:p>
        </p:txBody>
      </p:sp>
      <p:sp>
        <p:nvSpPr>
          <p:cNvPr id="197" name="Google Shape;197;p6">
            <a:hlinkClick r:id="rId5" action="ppaction://hlinksldjump"/>
          </p:cNvPr>
          <p:cNvSpPr/>
          <p:nvPr/>
        </p:nvSpPr>
        <p:spPr>
          <a:xfrm>
            <a:off x="405417" y="1812568"/>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dirty="0" smtClean="0">
                <a:solidFill>
                  <a:srgbClr val="FFFFFF"/>
                </a:solidFill>
                <a:latin typeface="Gisha"/>
                <a:ea typeface="Calibri"/>
                <a:cs typeface="Calibri"/>
                <a:sym typeface="Gisha"/>
              </a:rPr>
              <a:t>مهارات</a:t>
            </a:r>
            <a:endParaRPr sz="1800" b="0" i="0" u="none" strike="noStrike" cap="none" dirty="0">
              <a:solidFill>
                <a:schemeClr val="dk1"/>
              </a:solidFill>
              <a:latin typeface="Calibri"/>
              <a:ea typeface="Calibri"/>
              <a:cs typeface="Calibri"/>
              <a:sym typeface="Calibri"/>
            </a:endParaRPr>
          </a:p>
        </p:txBody>
      </p:sp>
      <p:pic>
        <p:nvPicPr>
          <p:cNvPr id="198" name="Google Shape;198;p6"/>
          <p:cNvPicPr preferRelativeResize="0"/>
          <p:nvPr/>
        </p:nvPicPr>
        <p:blipFill rotWithShape="1">
          <a:blip r:embed="rId6">
            <a:alphaModFix/>
          </a:blip>
          <a:srcRect l="19444" t="3065" r="15542" b="10331"/>
          <a:stretch/>
        </p:blipFill>
        <p:spPr>
          <a:xfrm>
            <a:off x="214940" y="1843952"/>
            <a:ext cx="335354" cy="380633"/>
          </a:xfrm>
          <a:prstGeom prst="rect">
            <a:avLst/>
          </a:prstGeom>
          <a:noFill/>
          <a:ln>
            <a:noFill/>
          </a:ln>
        </p:spPr>
      </p:pic>
      <p:sp>
        <p:nvSpPr>
          <p:cNvPr id="199" name="Google Shape;199;p6">
            <a:hlinkClick r:id="rId7" action="ppaction://hlinksldjump"/>
          </p:cNvPr>
          <p:cNvSpPr/>
          <p:nvPr/>
        </p:nvSpPr>
        <p:spPr>
          <a:xfrm>
            <a:off x="405224" y="2478546"/>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dirty="0" smtClean="0">
                <a:solidFill>
                  <a:srgbClr val="FFFFFF"/>
                </a:solidFill>
                <a:latin typeface="Gisha"/>
                <a:ea typeface="Calibri"/>
                <a:cs typeface="Calibri"/>
                <a:sym typeface="Gisha"/>
              </a:rPr>
              <a:t>قيم</a:t>
            </a:r>
            <a:endParaRPr sz="1800" b="0" i="0" u="none" strike="noStrike" cap="none" dirty="0">
              <a:solidFill>
                <a:schemeClr val="dk1"/>
              </a:solidFill>
              <a:latin typeface="Calibri"/>
              <a:ea typeface="Calibri"/>
              <a:cs typeface="Calibri"/>
              <a:sym typeface="Calibri"/>
            </a:endParaRPr>
          </a:p>
        </p:txBody>
      </p:sp>
      <p:sp>
        <p:nvSpPr>
          <p:cNvPr id="200" name="Google Shape;200;p6">
            <a:hlinkClick r:id="rId8"/>
          </p:cNvPr>
          <p:cNvSpPr/>
          <p:nvPr/>
        </p:nvSpPr>
        <p:spPr>
          <a:xfrm>
            <a:off x="405031" y="3110343"/>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dirty="0" smtClean="0">
                <a:solidFill>
                  <a:srgbClr val="FFFFFF"/>
                </a:solidFill>
                <a:latin typeface="Gisha"/>
                <a:ea typeface="Gisha"/>
                <a:cs typeface="Gisha"/>
                <a:sym typeface="Gisha"/>
              </a:rPr>
              <a:t>تطبيقات عملية</a:t>
            </a:r>
            <a:endParaRPr sz="1600" b="1" i="0" u="none" strike="noStrike" cap="none" dirty="0">
              <a:solidFill>
                <a:srgbClr val="FFFFFF"/>
              </a:solidFill>
              <a:latin typeface="Gisha"/>
              <a:ea typeface="Gisha"/>
              <a:cs typeface="Gisha"/>
              <a:sym typeface="Gisha"/>
            </a:endParaRPr>
          </a:p>
        </p:txBody>
      </p:sp>
      <p:sp>
        <p:nvSpPr>
          <p:cNvPr id="201" name="Google Shape;201;p6"/>
          <p:cNvSpPr/>
          <p:nvPr/>
        </p:nvSpPr>
        <p:spPr>
          <a:xfrm>
            <a:off x="404838" y="3725048"/>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dirty="0" smtClean="0">
                <a:solidFill>
                  <a:srgbClr val="FFFFFF"/>
                </a:solidFill>
                <a:latin typeface="Gisha"/>
                <a:ea typeface="Calibri"/>
                <a:cs typeface="Calibri"/>
                <a:sym typeface="Gisha"/>
              </a:rPr>
              <a:t>مواد تربوية</a:t>
            </a:r>
            <a:endParaRPr sz="1800" b="0" i="0" u="none" strike="noStrike" cap="none" dirty="0">
              <a:solidFill>
                <a:schemeClr val="dk1"/>
              </a:solidFill>
              <a:latin typeface="Calibri"/>
              <a:ea typeface="Calibri"/>
              <a:cs typeface="Calibri"/>
              <a:sym typeface="Calibri"/>
            </a:endParaRPr>
          </a:p>
        </p:txBody>
      </p:sp>
      <p:sp>
        <p:nvSpPr>
          <p:cNvPr id="202" name="Google Shape;202;p6">
            <a:hlinkClick r:id="" action="ppaction://noaction"/>
          </p:cNvPr>
          <p:cNvSpPr/>
          <p:nvPr/>
        </p:nvSpPr>
        <p:spPr>
          <a:xfrm>
            <a:off x="404645" y="4348299"/>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dirty="0" smtClean="0">
                <a:solidFill>
                  <a:srgbClr val="FFFFFF"/>
                </a:solidFill>
                <a:latin typeface="Gisha"/>
                <a:ea typeface="Calibri"/>
                <a:cs typeface="Calibri"/>
                <a:sym typeface="Gisha"/>
              </a:rPr>
              <a:t>مصادر</a:t>
            </a:r>
            <a:endParaRPr sz="1800" b="0" i="0" u="none" strike="noStrike" cap="none" dirty="0">
              <a:solidFill>
                <a:schemeClr val="dk1"/>
              </a:solidFill>
              <a:latin typeface="Calibri"/>
              <a:ea typeface="Calibri"/>
              <a:cs typeface="Calibri"/>
              <a:sym typeface="Calibri"/>
            </a:endParaRPr>
          </a:p>
        </p:txBody>
      </p:sp>
      <p:sp>
        <p:nvSpPr>
          <p:cNvPr id="203" name="Google Shape;203;p6">
            <a:hlinkClick r:id="rId9" action="ppaction://hlinksldjump"/>
          </p:cNvPr>
          <p:cNvSpPr/>
          <p:nvPr/>
        </p:nvSpPr>
        <p:spPr>
          <a:xfrm>
            <a:off x="404452" y="5022824"/>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i="0" u="none" strike="noStrike" cap="none" dirty="0" smtClean="0">
                <a:solidFill>
                  <a:srgbClr val="FFFFFF"/>
                </a:solidFill>
                <a:latin typeface="Gisha"/>
                <a:ea typeface="Gisha"/>
                <a:cs typeface="Gisha"/>
                <a:sym typeface="Gisha"/>
              </a:rPr>
              <a:t>تخصصات</a:t>
            </a:r>
            <a:endParaRPr sz="1800" b="0" i="0" u="none" strike="noStrike" cap="none" dirty="0">
              <a:solidFill>
                <a:schemeClr val="dk1"/>
              </a:solidFill>
              <a:latin typeface="Calibri"/>
              <a:ea typeface="Calibri"/>
              <a:cs typeface="Calibri"/>
              <a:sym typeface="Calibri"/>
            </a:endParaRPr>
          </a:p>
        </p:txBody>
      </p:sp>
      <p:pic>
        <p:nvPicPr>
          <p:cNvPr id="204" name="Google Shape;204;p6"/>
          <p:cNvPicPr preferRelativeResize="0"/>
          <p:nvPr/>
        </p:nvPicPr>
        <p:blipFill rotWithShape="1">
          <a:blip r:embed="rId10">
            <a:alphaModFix/>
          </a:blip>
          <a:srcRect/>
          <a:stretch/>
        </p:blipFill>
        <p:spPr>
          <a:xfrm>
            <a:off x="200301" y="2468928"/>
            <a:ext cx="444641" cy="444641"/>
          </a:xfrm>
          <a:prstGeom prst="rect">
            <a:avLst/>
          </a:prstGeom>
          <a:noFill/>
          <a:ln>
            <a:noFill/>
          </a:ln>
        </p:spPr>
      </p:pic>
      <p:pic>
        <p:nvPicPr>
          <p:cNvPr id="205" name="Google Shape;205;p6"/>
          <p:cNvPicPr preferRelativeResize="0"/>
          <p:nvPr/>
        </p:nvPicPr>
        <p:blipFill rotWithShape="1">
          <a:blip r:embed="rId11">
            <a:alphaModFix/>
          </a:blip>
          <a:srcRect/>
          <a:stretch/>
        </p:blipFill>
        <p:spPr>
          <a:xfrm>
            <a:off x="179404" y="3142385"/>
            <a:ext cx="356251" cy="369975"/>
          </a:xfrm>
          <a:prstGeom prst="rect">
            <a:avLst/>
          </a:prstGeom>
          <a:noFill/>
          <a:ln>
            <a:noFill/>
          </a:ln>
        </p:spPr>
      </p:pic>
      <p:pic>
        <p:nvPicPr>
          <p:cNvPr id="206" name="Google Shape;206;p6" descr="מסמך"/>
          <p:cNvPicPr preferRelativeResize="0"/>
          <p:nvPr/>
        </p:nvPicPr>
        <p:blipFill rotWithShape="1">
          <a:blip r:embed="rId12">
            <a:alphaModFix/>
          </a:blip>
          <a:srcRect/>
          <a:stretch/>
        </p:blipFill>
        <p:spPr>
          <a:xfrm>
            <a:off x="180670" y="4370255"/>
            <a:ext cx="389222" cy="402965"/>
          </a:xfrm>
          <a:prstGeom prst="rect">
            <a:avLst/>
          </a:prstGeom>
          <a:noFill/>
          <a:ln>
            <a:noFill/>
          </a:ln>
        </p:spPr>
      </p:pic>
      <p:pic>
        <p:nvPicPr>
          <p:cNvPr id="207" name="Google Shape;207;p6"/>
          <p:cNvPicPr preferRelativeResize="0"/>
          <p:nvPr/>
        </p:nvPicPr>
        <p:blipFill rotWithShape="1">
          <a:blip r:embed="rId13">
            <a:alphaModFix/>
          </a:blip>
          <a:srcRect/>
          <a:stretch/>
        </p:blipFill>
        <p:spPr>
          <a:xfrm>
            <a:off x="214908" y="5077621"/>
            <a:ext cx="320746" cy="373823"/>
          </a:xfrm>
          <a:prstGeom prst="rect">
            <a:avLst/>
          </a:prstGeom>
          <a:noFill/>
          <a:ln>
            <a:noFill/>
          </a:ln>
        </p:spPr>
      </p:pic>
      <p:pic>
        <p:nvPicPr>
          <p:cNvPr id="208" name="Google Shape;208;p6" descr="מצלמת וידאו"/>
          <p:cNvPicPr preferRelativeResize="0"/>
          <p:nvPr/>
        </p:nvPicPr>
        <p:blipFill rotWithShape="1">
          <a:blip r:embed="rId14">
            <a:alphaModFix/>
          </a:blip>
          <a:srcRect/>
          <a:stretch/>
        </p:blipFill>
        <p:spPr>
          <a:xfrm>
            <a:off x="221807" y="3721702"/>
            <a:ext cx="359161" cy="459918"/>
          </a:xfrm>
          <a:prstGeom prst="rect">
            <a:avLst/>
          </a:prstGeom>
          <a:noFill/>
          <a:ln>
            <a:noFill/>
          </a:ln>
        </p:spPr>
      </p:pic>
      <p:sp>
        <p:nvSpPr>
          <p:cNvPr id="209" name="Google Shape;209;p6"/>
          <p:cNvSpPr/>
          <p:nvPr/>
        </p:nvSpPr>
        <p:spPr>
          <a:xfrm>
            <a:off x="372296" y="5702115"/>
            <a:ext cx="1599385" cy="456572"/>
          </a:xfrm>
          <a:prstGeom prst="roundRect">
            <a:avLst>
              <a:gd name="adj" fmla="val 50000"/>
            </a:avLst>
          </a:prstGeom>
          <a:solidFill>
            <a:srgbClr val="00B0F0"/>
          </a:solidFill>
          <a:ln w="107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600"/>
              <a:buFont typeface="Gisha"/>
              <a:buNone/>
            </a:pPr>
            <a:r>
              <a:rPr lang="ar-SA" sz="1600" b="1" dirty="0" smtClean="0">
                <a:solidFill>
                  <a:srgbClr val="FFFFFF"/>
                </a:solidFill>
                <a:latin typeface="Gisha"/>
                <a:ea typeface="Gisha"/>
                <a:cs typeface="Gisha"/>
                <a:sym typeface="Gisha"/>
              </a:rPr>
              <a:t>معطيات</a:t>
            </a:r>
            <a:endParaRPr sz="1600" b="1" i="0" u="none" strike="noStrike" cap="none" dirty="0">
              <a:solidFill>
                <a:srgbClr val="FFFFFF"/>
              </a:solidFill>
              <a:latin typeface="Gisha"/>
              <a:ea typeface="Gisha"/>
              <a:cs typeface="Gisha"/>
              <a:sym typeface="Gisha"/>
            </a:endParaRPr>
          </a:p>
        </p:txBody>
      </p:sp>
      <p:pic>
        <p:nvPicPr>
          <p:cNvPr id="210" name="Google Shape;210;p6" descr="תוצאת תמונה עבור נתונים אייקון"/>
          <p:cNvPicPr preferRelativeResize="0"/>
          <p:nvPr/>
        </p:nvPicPr>
        <p:blipFill rotWithShape="1">
          <a:blip r:embed="rId15">
            <a:alphaModFix/>
          </a:blip>
          <a:srcRect/>
          <a:stretch/>
        </p:blipFill>
        <p:spPr>
          <a:xfrm>
            <a:off x="221806" y="5726903"/>
            <a:ext cx="402072" cy="402072"/>
          </a:xfrm>
          <a:prstGeom prst="rect">
            <a:avLst/>
          </a:prstGeom>
          <a:noFill/>
          <a:ln>
            <a:noFill/>
          </a:ln>
        </p:spPr>
      </p:pic>
      <p:sp>
        <p:nvSpPr>
          <p:cNvPr id="211" name="Google Shape;211;p6"/>
          <p:cNvSpPr/>
          <p:nvPr/>
        </p:nvSpPr>
        <p:spPr>
          <a:xfrm>
            <a:off x="226684" y="993487"/>
            <a:ext cx="1813509" cy="462674"/>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Calibri"/>
              <a:buNone/>
            </a:pPr>
            <a:r>
              <a:rPr lang="ar-SA" sz="1800" dirty="0" smtClean="0">
                <a:latin typeface="Calibri"/>
                <a:ea typeface="Calibri"/>
                <a:cs typeface="Calibri"/>
                <a:sym typeface="Calibri"/>
              </a:rPr>
              <a:t>مواد مساعدة</a:t>
            </a:r>
            <a:endParaRPr sz="1800" b="0" i="0" u="none" strike="noStrike" cap="none" dirty="0">
              <a:solidFill>
                <a:schemeClr val="dk1"/>
              </a:solidFill>
              <a:latin typeface="Calibri"/>
              <a:ea typeface="Calibri"/>
              <a:cs typeface="Calibri"/>
              <a:sym typeface="Calibri"/>
            </a:endParaRPr>
          </a:p>
        </p:txBody>
      </p:sp>
      <p:sp>
        <p:nvSpPr>
          <p:cNvPr id="212" name="Google Shape;212;p6"/>
          <p:cNvSpPr/>
          <p:nvPr/>
        </p:nvSpPr>
        <p:spPr>
          <a:xfrm>
            <a:off x="1678095" y="1021439"/>
            <a:ext cx="432000" cy="432000"/>
          </a:xfrm>
          <a:prstGeom prst="rect">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2400"/>
              <a:buFont typeface="Calibri"/>
              <a:buNone/>
            </a:pPr>
            <a:r>
              <a:rPr lang="x-none" sz="2400" b="1" i="0" u="none" strike="noStrike" cap="none" dirty="0">
                <a:solidFill>
                  <a:srgbClr val="FFFFFF"/>
                </a:solidFill>
                <a:latin typeface="Calibri"/>
                <a:ea typeface="Calibri"/>
                <a:cs typeface="Calibri"/>
                <a:sym typeface="Calibri"/>
              </a:rPr>
              <a:t>2</a:t>
            </a:r>
            <a:endParaRPr sz="1800" b="0" i="0" u="none" strike="noStrike" cap="none" dirty="0">
              <a:solidFill>
                <a:schemeClr val="dk1"/>
              </a:solidFill>
              <a:latin typeface="Calibri"/>
              <a:ea typeface="Calibri"/>
              <a:cs typeface="Calibri"/>
              <a:sym typeface="Calibri"/>
            </a:endParaRPr>
          </a:p>
        </p:txBody>
      </p:sp>
      <p:pic>
        <p:nvPicPr>
          <p:cNvPr id="213" name="Google Shape;213;p6"/>
          <p:cNvPicPr preferRelativeResize="0"/>
          <p:nvPr/>
        </p:nvPicPr>
        <p:blipFill rotWithShape="1">
          <a:blip r:embed="rId16">
            <a:alphaModFix/>
          </a:blip>
          <a:srcRect/>
          <a:stretch/>
        </p:blipFill>
        <p:spPr>
          <a:xfrm>
            <a:off x="10273572" y="868471"/>
            <a:ext cx="1928500" cy="5548003"/>
          </a:xfrm>
          <a:prstGeom prst="rect">
            <a:avLst/>
          </a:prstGeom>
          <a:solidFill>
            <a:srgbClr val="70AD47"/>
          </a:solidFill>
          <a:ln>
            <a:noFill/>
          </a:ln>
        </p:spPr>
      </p:pic>
      <p:sp>
        <p:nvSpPr>
          <p:cNvPr id="215" name="Google Shape;215;p6"/>
          <p:cNvSpPr/>
          <p:nvPr/>
        </p:nvSpPr>
        <p:spPr>
          <a:xfrm>
            <a:off x="11448922" y="1163144"/>
            <a:ext cx="432000" cy="432000"/>
          </a:xfrm>
          <a:prstGeom prst="rect">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2400"/>
              <a:buFont typeface="Calibri"/>
              <a:buNone/>
            </a:pPr>
            <a:r>
              <a:rPr lang="x-none" sz="2400" b="1" i="0" u="none" strike="noStrike" cap="none" dirty="0">
                <a:solidFill>
                  <a:srgbClr val="FFFFFF"/>
                </a:solidFill>
                <a:latin typeface="Calibri"/>
                <a:ea typeface="Calibri"/>
                <a:cs typeface="Calibri"/>
                <a:sym typeface="Calibri"/>
              </a:rPr>
              <a:t>1</a:t>
            </a:r>
            <a:endParaRPr sz="1800" b="0" i="0" u="none" strike="noStrike" cap="none" dirty="0">
              <a:solidFill>
                <a:schemeClr val="dk1"/>
              </a:solidFill>
              <a:latin typeface="Calibri"/>
              <a:ea typeface="Calibri"/>
              <a:cs typeface="Calibri"/>
              <a:sym typeface="Calibri"/>
            </a:endParaRPr>
          </a:p>
        </p:txBody>
      </p:sp>
      <p:sp>
        <p:nvSpPr>
          <p:cNvPr id="216" name="Google Shape;216;p6"/>
          <p:cNvSpPr/>
          <p:nvPr/>
        </p:nvSpPr>
        <p:spPr>
          <a:xfrm>
            <a:off x="10380430" y="1997818"/>
            <a:ext cx="1654298" cy="697738"/>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800"/>
              <a:buFont typeface="Gisha"/>
              <a:buNone/>
            </a:pPr>
            <a:r>
              <a:rPr lang="ar-SA" sz="1800" b="1" i="0" u="none" strike="noStrike" cap="none" dirty="0" smtClean="0">
                <a:solidFill>
                  <a:srgbClr val="FFFFFF"/>
                </a:solidFill>
                <a:latin typeface="Gisha"/>
                <a:ea typeface="Gisha"/>
                <a:cs typeface="Gisha"/>
                <a:sym typeface="Gisha"/>
              </a:rPr>
              <a:t>مقدمة للمربي</a:t>
            </a:r>
            <a:endParaRPr sz="1800" b="0" i="0" u="none" strike="noStrike" cap="none" dirty="0">
              <a:solidFill>
                <a:schemeClr val="dk1"/>
              </a:solidFill>
              <a:latin typeface="Calibri"/>
              <a:ea typeface="Calibri"/>
              <a:cs typeface="Calibri"/>
              <a:sym typeface="Calibri"/>
            </a:endParaRPr>
          </a:p>
        </p:txBody>
      </p:sp>
      <p:sp>
        <p:nvSpPr>
          <p:cNvPr id="217" name="Google Shape;217;p6"/>
          <p:cNvSpPr/>
          <p:nvPr/>
        </p:nvSpPr>
        <p:spPr>
          <a:xfrm>
            <a:off x="10410673" y="2837187"/>
            <a:ext cx="1654298" cy="697738"/>
          </a:xfrm>
          <a:prstGeom prst="roundRect">
            <a:avLst>
              <a:gd name="adj" fmla="val 16667"/>
            </a:avLst>
          </a:prstGeom>
          <a:solidFill>
            <a:srgbClr val="70AD4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800"/>
              <a:buFont typeface="Gisha"/>
              <a:buNone/>
            </a:pPr>
            <a:r>
              <a:rPr lang="ar-SA" sz="1800" b="1" dirty="0" smtClean="0">
                <a:solidFill>
                  <a:srgbClr val="FFFFFF"/>
                </a:solidFill>
                <a:latin typeface="Gisha"/>
                <a:ea typeface="Calibri"/>
                <a:cs typeface="Calibri"/>
                <a:sym typeface="Gisha"/>
              </a:rPr>
              <a:t>إفتتاحية</a:t>
            </a:r>
            <a:endParaRPr sz="1800" b="0" i="0" u="none" strike="noStrike" cap="none" dirty="0">
              <a:solidFill>
                <a:schemeClr val="dk1"/>
              </a:solidFill>
              <a:latin typeface="Calibri"/>
              <a:ea typeface="Calibri"/>
              <a:cs typeface="Calibri"/>
              <a:sym typeface="Calibri"/>
            </a:endParaRPr>
          </a:p>
        </p:txBody>
      </p:sp>
      <p:sp>
        <p:nvSpPr>
          <p:cNvPr id="218" name="Google Shape;218;p6"/>
          <p:cNvSpPr/>
          <p:nvPr/>
        </p:nvSpPr>
        <p:spPr>
          <a:xfrm>
            <a:off x="10410673" y="3683332"/>
            <a:ext cx="1654298" cy="697738"/>
          </a:xfrm>
          <a:prstGeom prst="roundRect">
            <a:avLst>
              <a:gd name="adj" fmla="val 16667"/>
            </a:avLst>
          </a:prstGeom>
          <a:solidFill>
            <a:srgbClr val="70AD4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800"/>
              <a:buFont typeface="Gisha"/>
              <a:buNone/>
            </a:pPr>
            <a:r>
              <a:rPr lang="ar-SA" sz="1800" b="0" i="0" u="none" strike="noStrike" cap="none" dirty="0" smtClean="0">
                <a:solidFill>
                  <a:schemeClr val="bg1"/>
                </a:solidFill>
                <a:latin typeface="Calibri"/>
                <a:ea typeface="Calibri"/>
                <a:cs typeface="Calibri"/>
                <a:sym typeface="Calibri"/>
              </a:rPr>
              <a:t>سير الدرس</a:t>
            </a:r>
            <a:endParaRPr sz="1800" b="0" i="0" u="none" strike="noStrike" cap="none" dirty="0">
              <a:solidFill>
                <a:schemeClr val="bg1"/>
              </a:solidFill>
              <a:latin typeface="Calibri"/>
              <a:ea typeface="Calibri"/>
              <a:cs typeface="Calibri"/>
              <a:sym typeface="Calibri"/>
            </a:endParaRPr>
          </a:p>
        </p:txBody>
      </p:sp>
      <p:sp>
        <p:nvSpPr>
          <p:cNvPr id="219" name="Google Shape;219;p6"/>
          <p:cNvSpPr/>
          <p:nvPr/>
        </p:nvSpPr>
        <p:spPr>
          <a:xfrm>
            <a:off x="10410673" y="4529476"/>
            <a:ext cx="1654298" cy="697738"/>
          </a:xfrm>
          <a:prstGeom prst="roundRect">
            <a:avLst>
              <a:gd name="adj" fmla="val 16667"/>
            </a:avLst>
          </a:prstGeom>
          <a:solidFill>
            <a:srgbClr val="70AD4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800"/>
              <a:buFont typeface="Gisha"/>
              <a:buNone/>
            </a:pPr>
            <a:r>
              <a:rPr lang="ar-SA" sz="1800" b="1" dirty="0" smtClean="0">
                <a:solidFill>
                  <a:srgbClr val="FFFFFF"/>
                </a:solidFill>
                <a:latin typeface="Gisha"/>
                <a:ea typeface="Calibri"/>
                <a:cs typeface="Calibri"/>
                <a:sym typeface="Gisha"/>
              </a:rPr>
              <a:t>تلخيص</a:t>
            </a:r>
            <a:endParaRPr sz="1800" b="0" i="0" u="none" strike="noStrike" cap="none" dirty="0">
              <a:solidFill>
                <a:schemeClr val="dk1"/>
              </a:solidFill>
              <a:latin typeface="Calibri"/>
              <a:ea typeface="Calibri"/>
              <a:cs typeface="Calibri"/>
              <a:sym typeface="Calibri"/>
            </a:endParaRPr>
          </a:p>
        </p:txBody>
      </p:sp>
      <p:pic>
        <p:nvPicPr>
          <p:cNvPr id="220" name="Google Shape;220;p6"/>
          <p:cNvPicPr preferRelativeResize="0"/>
          <p:nvPr/>
        </p:nvPicPr>
        <p:blipFill rotWithShape="1">
          <a:blip r:embed="rId17">
            <a:alphaModFix/>
          </a:blip>
          <a:srcRect l="22433" t="17251" r="22329" b="13905"/>
          <a:stretch/>
        </p:blipFill>
        <p:spPr>
          <a:xfrm>
            <a:off x="2346139" y="715144"/>
            <a:ext cx="7848390" cy="5750970"/>
          </a:xfrm>
          <a:prstGeom prst="rect">
            <a:avLst/>
          </a:prstGeom>
          <a:noFill/>
          <a:ln>
            <a:noFill/>
          </a:ln>
        </p:spPr>
      </p:pic>
      <p:sp>
        <p:nvSpPr>
          <p:cNvPr id="221" name="Google Shape;221;p6"/>
          <p:cNvSpPr/>
          <p:nvPr/>
        </p:nvSpPr>
        <p:spPr>
          <a:xfrm>
            <a:off x="1971681" y="1822168"/>
            <a:ext cx="4719600" cy="646290"/>
          </a:xfrm>
          <a:prstGeom prst="rect">
            <a:avLst/>
          </a:prstGeom>
          <a:noFill/>
          <a:ln>
            <a:noFill/>
          </a:ln>
        </p:spPr>
        <p:txBody>
          <a:bodyPr spcFirstLastPara="1" wrap="square" lIns="91425" tIns="45700" rIns="91425" bIns="45700" anchor="t" anchorCtr="0">
            <a:spAutoFit/>
          </a:bodyPr>
          <a:lstStyle/>
          <a:p>
            <a:pPr algn="ctr" rtl="1">
              <a:buClr>
                <a:schemeClr val="dk1"/>
              </a:buClr>
              <a:buSzPts val="1800"/>
            </a:pPr>
            <a:r>
              <a:rPr lang="ar-SA" sz="1800" b="1" i="0" u="none" strike="noStrike" cap="none" dirty="0" smtClean="0">
                <a:solidFill>
                  <a:schemeClr val="dk1"/>
                </a:solidFill>
                <a:latin typeface="Calibri"/>
                <a:ea typeface="Calibri"/>
                <a:cs typeface="Calibri"/>
                <a:sym typeface="Calibri"/>
              </a:rPr>
              <a:t>موضوع الوحدة</a:t>
            </a:r>
            <a:r>
              <a:rPr lang="he-IL" sz="1800" b="1" i="0" u="none" strike="noStrike" cap="none" dirty="0" smtClean="0">
                <a:solidFill>
                  <a:schemeClr val="dk1"/>
                </a:solidFill>
                <a:latin typeface="Calibri"/>
                <a:ea typeface="Calibri"/>
                <a:cs typeface="Calibri"/>
                <a:sym typeface="Calibri"/>
              </a:rPr>
              <a:t>: </a:t>
            </a:r>
            <a:r>
              <a:rPr lang="ar-SA" sz="1800" b="1" dirty="0" smtClean="0">
                <a:solidFill>
                  <a:srgbClr val="066E9E"/>
                </a:solidFill>
                <a:latin typeface="Calibri"/>
                <a:ea typeface="Calibri"/>
                <a:cs typeface="Calibri"/>
                <a:sym typeface="Calibri"/>
              </a:rPr>
              <a:t>أنا والمجموعة</a:t>
            </a:r>
            <a:endParaRPr lang="he-IL" sz="1800" b="1" dirty="0" smtClean="0">
              <a:solidFill>
                <a:srgbClr val="066E9E"/>
              </a:solidFill>
              <a:latin typeface="Calibri"/>
              <a:ea typeface="Calibri"/>
              <a:cs typeface="Calibri"/>
              <a:sym typeface="Calibri"/>
            </a:endParaRPr>
          </a:p>
          <a:p>
            <a:pPr algn="ctr" rtl="1">
              <a:buClr>
                <a:schemeClr val="dk1"/>
              </a:buClr>
              <a:buSzPts val="1800"/>
            </a:pPr>
            <a:r>
              <a:rPr lang="ar-SA" sz="1800" b="1" dirty="0" smtClean="0">
                <a:solidFill>
                  <a:srgbClr val="066E9E"/>
                </a:solidFill>
                <a:latin typeface="Calibri"/>
                <a:ea typeface="Calibri"/>
                <a:cs typeface="Calibri"/>
                <a:sym typeface="Calibri"/>
              </a:rPr>
              <a:t>دروس تربيه للصف السابع</a:t>
            </a:r>
            <a:endParaRPr sz="1800" b="1" dirty="0">
              <a:solidFill>
                <a:schemeClr val="dk1"/>
              </a:solidFill>
              <a:latin typeface="Calibri"/>
              <a:ea typeface="Calibri"/>
              <a:cs typeface="Calibri"/>
              <a:sym typeface="Calibri"/>
            </a:endParaRPr>
          </a:p>
        </p:txBody>
      </p:sp>
      <p:sp>
        <p:nvSpPr>
          <p:cNvPr id="222" name="Google Shape;222;p6"/>
          <p:cNvSpPr/>
          <p:nvPr/>
        </p:nvSpPr>
        <p:spPr>
          <a:xfrm>
            <a:off x="4223658" y="2831436"/>
            <a:ext cx="2074262" cy="1615787"/>
          </a:xfrm>
          <a:prstGeom prst="rect">
            <a:avLst/>
          </a:prstGeom>
          <a:noFill/>
          <a:ln>
            <a:noFill/>
          </a:ln>
        </p:spPr>
        <p:txBody>
          <a:bodyPr spcFirstLastPara="1" wrap="square" lIns="91425" tIns="45700" rIns="91425" bIns="45700" anchor="t" anchorCtr="0">
            <a:spAutoFit/>
          </a:bodyPr>
          <a:lstStyle/>
          <a:p>
            <a:pPr marL="457200" lvl="1" algn="r" rtl="1">
              <a:buClr>
                <a:srgbClr val="0070C0"/>
              </a:buClr>
              <a:buSzPts val="1000"/>
            </a:pPr>
            <a:r>
              <a:rPr lang="ar-SA" sz="1100" b="1" dirty="0" smtClean="0">
                <a:solidFill>
                  <a:srgbClr val="0070C0"/>
                </a:solidFill>
                <a:latin typeface="Gisha"/>
                <a:ea typeface="Gisha"/>
                <a:cs typeface="Gisha"/>
                <a:sym typeface="Gisha"/>
              </a:rPr>
              <a:t>الإدراكية  التنور اللغوي ، النقد البناء، التفكير الإبداعي ، التنور الرقمي.</a:t>
            </a:r>
          </a:p>
          <a:p>
            <a:pPr marL="457200" lvl="1" algn="r" rtl="1">
              <a:buClr>
                <a:srgbClr val="0070C0"/>
              </a:buClr>
              <a:buSzPts val="1000"/>
            </a:pPr>
            <a:endParaRPr lang="ar-SA" sz="1100" b="1" dirty="0">
              <a:solidFill>
                <a:srgbClr val="0070C0"/>
              </a:solidFill>
              <a:latin typeface="Gisha"/>
              <a:ea typeface="Gisha"/>
              <a:cs typeface="Gisha"/>
              <a:sym typeface="Gisha"/>
            </a:endParaRPr>
          </a:p>
          <a:p>
            <a:pPr marL="457200" lvl="1" algn="r" rtl="1">
              <a:buClr>
                <a:srgbClr val="0070C0"/>
              </a:buClr>
              <a:buSzPts val="1000"/>
            </a:pPr>
            <a:r>
              <a:rPr lang="ar-SA" sz="1100" b="1" dirty="0" smtClean="0">
                <a:solidFill>
                  <a:srgbClr val="0070C0"/>
                </a:solidFill>
                <a:latin typeface="Gisha"/>
                <a:ea typeface="Gisha"/>
                <a:cs typeface="Gisha"/>
                <a:sym typeface="Gisha"/>
              </a:rPr>
              <a:t>الشخصية: المعرفة الذاتية والتوجيه الذاتي</a:t>
            </a:r>
          </a:p>
          <a:p>
            <a:pPr marL="457200" lvl="1" algn="r" rtl="1">
              <a:buClr>
                <a:srgbClr val="0070C0"/>
              </a:buClr>
              <a:buSzPts val="1000"/>
            </a:pPr>
            <a:endParaRPr lang="ar-SA" sz="1100" b="1" dirty="0">
              <a:solidFill>
                <a:srgbClr val="0070C0"/>
              </a:solidFill>
              <a:latin typeface="Gisha"/>
              <a:ea typeface="Gisha"/>
              <a:cs typeface="Gisha"/>
              <a:sym typeface="Gisha"/>
            </a:endParaRPr>
          </a:p>
          <a:p>
            <a:pPr marL="457200" lvl="1" algn="r" rtl="1">
              <a:buClr>
                <a:srgbClr val="0070C0"/>
              </a:buClr>
              <a:buSzPts val="1000"/>
            </a:pPr>
            <a:r>
              <a:rPr lang="ar-SA" sz="1100" b="1" dirty="0">
                <a:solidFill>
                  <a:srgbClr val="0070C0"/>
                </a:solidFill>
                <a:latin typeface="Gisha"/>
                <a:ea typeface="Gisha"/>
                <a:cs typeface="Gisha"/>
                <a:sym typeface="Gisha"/>
              </a:rPr>
              <a:t>العلاقات </a:t>
            </a:r>
            <a:r>
              <a:rPr lang="ar-SA" sz="1100" b="1" dirty="0" smtClean="0">
                <a:solidFill>
                  <a:srgbClr val="0070C0"/>
                </a:solidFill>
                <a:latin typeface="Gisha"/>
                <a:ea typeface="Gisha"/>
                <a:cs typeface="Gisha"/>
                <a:sym typeface="Gisha"/>
              </a:rPr>
              <a:t>الشخصية: الوعي الاجتماعي و السلوك الاجتماعي</a:t>
            </a:r>
            <a:endParaRPr lang="ar-SA" sz="1100" b="1" dirty="0">
              <a:solidFill>
                <a:srgbClr val="0070C0"/>
              </a:solidFill>
              <a:latin typeface="Gisha"/>
              <a:ea typeface="Gisha"/>
              <a:cs typeface="Gisha"/>
              <a:sym typeface="Gisha"/>
            </a:endParaRPr>
          </a:p>
        </p:txBody>
      </p:sp>
      <p:sp>
        <p:nvSpPr>
          <p:cNvPr id="225" name="Google Shape;225;p6"/>
          <p:cNvSpPr/>
          <p:nvPr/>
        </p:nvSpPr>
        <p:spPr>
          <a:xfrm>
            <a:off x="9635114" y="1913512"/>
            <a:ext cx="432000" cy="432000"/>
          </a:xfrm>
          <a:prstGeom prst="rect">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2400"/>
              <a:buFont typeface="Calibri"/>
              <a:buNone/>
            </a:pPr>
            <a:r>
              <a:rPr lang="x-none" sz="2400" b="1" i="0" u="none" strike="noStrike" cap="none" dirty="0">
                <a:solidFill>
                  <a:srgbClr val="FFFFFF"/>
                </a:solidFill>
                <a:latin typeface="Calibri"/>
                <a:ea typeface="Calibri"/>
                <a:cs typeface="Calibri"/>
                <a:sym typeface="Calibri"/>
              </a:rPr>
              <a:t>3</a:t>
            </a:r>
            <a:endParaRPr sz="1800" b="0" i="0" u="none" strike="noStrike" cap="none" dirty="0">
              <a:solidFill>
                <a:schemeClr val="dk1"/>
              </a:solidFill>
              <a:latin typeface="Calibri"/>
              <a:ea typeface="Calibri"/>
              <a:cs typeface="Calibri"/>
              <a:sym typeface="Calibri"/>
            </a:endParaRPr>
          </a:p>
        </p:txBody>
      </p:sp>
      <p:sp>
        <p:nvSpPr>
          <p:cNvPr id="226" name="Google Shape;226;p6"/>
          <p:cNvSpPr/>
          <p:nvPr/>
        </p:nvSpPr>
        <p:spPr>
          <a:xfrm>
            <a:off x="7104206" y="2150518"/>
            <a:ext cx="2184536" cy="409437"/>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Calibri"/>
              <a:buNone/>
            </a:pPr>
            <a:r>
              <a:rPr lang="ar-SA" sz="1800" dirty="0" smtClean="0">
                <a:latin typeface="Calibri"/>
                <a:ea typeface="Calibri"/>
                <a:cs typeface="Calibri"/>
                <a:sym typeface="Calibri"/>
              </a:rPr>
              <a:t>معرفة مهارات وقيم</a:t>
            </a:r>
            <a:endParaRPr sz="1800" b="0" i="0" u="none" strike="noStrike" cap="none" dirty="0">
              <a:solidFill>
                <a:schemeClr val="dk1"/>
              </a:solidFill>
              <a:latin typeface="Calibri"/>
              <a:ea typeface="Calibri"/>
              <a:cs typeface="Calibri"/>
              <a:sym typeface="Calibri"/>
            </a:endParaRPr>
          </a:p>
        </p:txBody>
      </p:sp>
      <p:sp>
        <p:nvSpPr>
          <p:cNvPr id="227" name="Google Shape;227;p6"/>
          <p:cNvSpPr/>
          <p:nvPr/>
        </p:nvSpPr>
        <p:spPr>
          <a:xfrm>
            <a:off x="5986044" y="2837187"/>
            <a:ext cx="4170590" cy="3903114"/>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9" name="Google Shape;229;p6"/>
          <p:cNvSpPr/>
          <p:nvPr/>
        </p:nvSpPr>
        <p:spPr>
          <a:xfrm>
            <a:off x="6294671" y="2883271"/>
            <a:ext cx="3841800" cy="1773350"/>
          </a:xfrm>
          <a:prstGeom prst="roundRect">
            <a:avLst>
              <a:gd name="adj" fmla="val 16667"/>
            </a:avLst>
          </a:prstGeom>
          <a:solidFill>
            <a:srgbClr val="FFFFFF"/>
          </a:solidFill>
          <a:ln w="12700" cap="flat" cmpd="sng">
            <a:solidFill>
              <a:srgbClr val="D4DFE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Clr>
                <a:srgbClr val="000000"/>
              </a:buClr>
              <a:buSzPts val="1100"/>
              <a:buFont typeface="Gisha"/>
              <a:buNone/>
            </a:pPr>
            <a:endParaRPr sz="1100" b="1" dirty="0">
              <a:solidFill>
                <a:schemeClr val="tx1"/>
              </a:solidFill>
              <a:latin typeface="Gisha"/>
              <a:cs typeface="Gisha"/>
              <a:sym typeface="Calibri"/>
            </a:endParaRPr>
          </a:p>
        </p:txBody>
      </p:sp>
      <p:sp>
        <p:nvSpPr>
          <p:cNvPr id="230" name="Google Shape;230;p6"/>
          <p:cNvSpPr/>
          <p:nvPr/>
        </p:nvSpPr>
        <p:spPr>
          <a:xfrm>
            <a:off x="6294671" y="5108419"/>
            <a:ext cx="3663489" cy="1111574"/>
          </a:xfrm>
          <a:prstGeom prst="roundRect">
            <a:avLst>
              <a:gd name="adj" fmla="val 16667"/>
            </a:avLst>
          </a:prstGeom>
          <a:solidFill>
            <a:srgbClr val="FFFFFF"/>
          </a:solidFill>
          <a:ln w="12700" cap="flat" cmpd="sng">
            <a:solidFill>
              <a:srgbClr val="D4DFE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1" name="Google Shape;231;p6"/>
          <p:cNvSpPr/>
          <p:nvPr/>
        </p:nvSpPr>
        <p:spPr>
          <a:xfrm>
            <a:off x="9634767" y="4727578"/>
            <a:ext cx="432000" cy="432000"/>
          </a:xfrm>
          <a:prstGeom prst="rect">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lvl="0" algn="ctr" rtl="1">
              <a:buClr>
                <a:srgbClr val="FFFFFF"/>
              </a:buClr>
              <a:buSzPts val="2400"/>
            </a:pPr>
            <a:r>
              <a:rPr lang="x-none" sz="2400" b="1" dirty="0">
                <a:solidFill>
                  <a:srgbClr val="FFFFFF"/>
                </a:solidFill>
                <a:latin typeface="Calibri"/>
                <a:ea typeface="Calibri"/>
                <a:cs typeface="Calibri"/>
                <a:sym typeface="Calibri"/>
              </a:rPr>
              <a:t>4 </a:t>
            </a:r>
            <a:endParaRPr sz="1800" b="0" i="0" u="none" strike="noStrike" cap="none" dirty="0">
              <a:solidFill>
                <a:schemeClr val="dk1"/>
              </a:solidFill>
              <a:latin typeface="Calibri"/>
              <a:ea typeface="Calibri"/>
              <a:cs typeface="Calibri"/>
              <a:sym typeface="Calibri"/>
            </a:endParaRPr>
          </a:p>
        </p:txBody>
      </p:sp>
      <p:sp>
        <p:nvSpPr>
          <p:cNvPr id="232" name="Google Shape;232;p6"/>
          <p:cNvSpPr/>
          <p:nvPr/>
        </p:nvSpPr>
        <p:spPr>
          <a:xfrm>
            <a:off x="6270171" y="5179922"/>
            <a:ext cx="3701143" cy="1277232"/>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1100"/>
              <a:buFont typeface="Gisha"/>
              <a:buNone/>
            </a:pPr>
            <a:r>
              <a:rPr lang="ar-SA" sz="1100" b="1" dirty="0" smtClean="0">
                <a:latin typeface="Gisha"/>
                <a:ea typeface="Gisha"/>
                <a:cs typeface="Gisha"/>
                <a:sym typeface="Gisha"/>
              </a:rPr>
              <a:t>أهداف الوحدة:</a:t>
            </a:r>
            <a:endParaRPr lang="ar-SA" sz="1100" b="1" i="0" u="none" strike="noStrike" cap="none" dirty="0" smtClean="0">
              <a:solidFill>
                <a:srgbClr val="000000"/>
              </a:solidFill>
              <a:latin typeface="Gisha"/>
              <a:ea typeface="Gisha"/>
              <a:cs typeface="Gisha"/>
              <a:sym typeface="Gisha"/>
            </a:endParaRPr>
          </a:p>
          <a:p>
            <a:pPr lvl="0" algn="just" rtl="1">
              <a:buSzPts val="1100"/>
            </a:pPr>
            <a:r>
              <a:rPr lang="ar-SA" b="1" dirty="0">
                <a:latin typeface="Gisha"/>
                <a:ea typeface="Gisha"/>
                <a:cs typeface="Gisha"/>
                <a:sym typeface="Gisha"/>
              </a:rPr>
              <a:t>تشجيع الطلاب </a:t>
            </a:r>
            <a:r>
              <a:rPr lang="ar-SA" b="1" dirty="0" smtClean="0">
                <a:latin typeface="Gisha"/>
                <a:ea typeface="Gisha"/>
                <a:cs typeface="Gisha"/>
                <a:sym typeface="Gisha"/>
              </a:rPr>
              <a:t>لتمييز صفاتهم وفضائلهم الشخصيه،وقدراتهم </a:t>
            </a:r>
            <a:r>
              <a:rPr lang="ar-SA" b="1" dirty="0">
                <a:latin typeface="Gisha"/>
                <a:ea typeface="Gisha"/>
                <a:cs typeface="Gisha"/>
                <a:sym typeface="Gisha"/>
              </a:rPr>
              <a:t>على </a:t>
            </a:r>
            <a:r>
              <a:rPr lang="ar-SA" b="1" dirty="0" smtClean="0">
                <a:latin typeface="Gisha"/>
                <a:ea typeface="Gisha"/>
                <a:cs typeface="Gisha"/>
                <a:sym typeface="Gisha"/>
              </a:rPr>
              <a:t>دعم </a:t>
            </a:r>
            <a:r>
              <a:rPr lang="ar-SA" b="1" dirty="0">
                <a:latin typeface="Gisha"/>
                <a:ea typeface="Gisha"/>
                <a:cs typeface="Gisha"/>
                <a:sym typeface="Gisha"/>
              </a:rPr>
              <a:t>بعضهم </a:t>
            </a:r>
            <a:r>
              <a:rPr lang="ar-SA" b="1" dirty="0" smtClean="0">
                <a:latin typeface="Gisha"/>
                <a:ea typeface="Gisha"/>
                <a:cs typeface="Gisha"/>
                <a:sym typeface="Gisha"/>
              </a:rPr>
              <a:t>البعض في المجموعة، الاعتراف بالصف </a:t>
            </a:r>
            <a:r>
              <a:rPr lang="ar-SA" b="1" dirty="0">
                <a:latin typeface="Gisha"/>
                <a:ea typeface="Gisha"/>
                <a:cs typeface="Gisha"/>
                <a:sym typeface="Gisha"/>
              </a:rPr>
              <a:t>كمجموعة إجتماعية،دعم شعور الانتماء للصف ومناقشة </a:t>
            </a:r>
            <a:r>
              <a:rPr lang="ar-SA" b="1" dirty="0" smtClean="0">
                <a:latin typeface="Gisha"/>
                <a:ea typeface="Gisha"/>
                <a:cs typeface="Gisha"/>
                <a:sym typeface="Gisha"/>
              </a:rPr>
              <a:t>طرق </a:t>
            </a:r>
            <a:r>
              <a:rPr lang="ar-SA" b="1" dirty="0">
                <a:latin typeface="Gisha"/>
                <a:ea typeface="Gisha"/>
                <a:cs typeface="Gisha"/>
                <a:sym typeface="Gisha"/>
              </a:rPr>
              <a:t>تعزيز التكافل المتبادل داخل المجموعة </a:t>
            </a:r>
            <a:r>
              <a:rPr lang="ar-SA" b="1" dirty="0" smtClean="0">
                <a:latin typeface="Gisha"/>
                <a:ea typeface="Gisha"/>
                <a:cs typeface="Gisha"/>
                <a:sym typeface="Gisha"/>
              </a:rPr>
              <a:t>وكمجموعة اجتماعيه.</a:t>
            </a:r>
            <a:endParaRPr lang="ar-SA" b="1" dirty="0">
              <a:latin typeface="Gisha"/>
              <a:ea typeface="Gisha"/>
              <a:cs typeface="Gisha"/>
              <a:sym typeface="Gisha"/>
            </a:endParaRPr>
          </a:p>
          <a:p>
            <a:pPr marL="0" marR="0" lvl="0" indent="0" algn="just" rtl="1">
              <a:lnSpc>
                <a:spcPct val="100000"/>
              </a:lnSpc>
              <a:spcBef>
                <a:spcPts val="0"/>
              </a:spcBef>
              <a:spcAft>
                <a:spcPts val="0"/>
              </a:spcAft>
              <a:buClr>
                <a:srgbClr val="000000"/>
              </a:buClr>
              <a:buSzPts val="1100"/>
              <a:buFont typeface="Gisha"/>
              <a:buNone/>
            </a:pPr>
            <a:endParaRPr lang="he-IL" sz="1000" b="1" dirty="0">
              <a:latin typeface="Gisha"/>
              <a:ea typeface="Gisha"/>
              <a:cs typeface="Gisha"/>
              <a:sym typeface="Gisha"/>
            </a:endParaRPr>
          </a:p>
        </p:txBody>
      </p:sp>
      <p:sp>
        <p:nvSpPr>
          <p:cNvPr id="233" name="Google Shape;233;p6"/>
          <p:cNvSpPr/>
          <p:nvPr/>
        </p:nvSpPr>
        <p:spPr>
          <a:xfrm>
            <a:off x="6938305" y="4736402"/>
            <a:ext cx="2915196" cy="409437"/>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37788E"/>
              </a:buClr>
              <a:buSzPts val="1800"/>
              <a:buFont typeface="Gisha"/>
              <a:buNone/>
            </a:pPr>
            <a:r>
              <a:rPr lang="ar-SA" sz="1600" b="1" i="0" u="none" strike="noStrike" cap="none" dirty="0" smtClean="0">
                <a:solidFill>
                  <a:srgbClr val="37788E"/>
                </a:solidFill>
                <a:latin typeface="Gisha"/>
                <a:ea typeface="Gisha"/>
                <a:cs typeface="Gisha"/>
                <a:sym typeface="Gisha"/>
              </a:rPr>
              <a:t>الاهداف وإلاعتبارات للاختيار</a:t>
            </a:r>
            <a:endParaRPr sz="1600" b="0" i="0" u="none" strike="noStrike" cap="none" dirty="0">
              <a:solidFill>
                <a:schemeClr val="dk1"/>
              </a:solidFill>
              <a:latin typeface="Calibri"/>
              <a:ea typeface="Calibri"/>
              <a:cs typeface="Calibri"/>
              <a:sym typeface="Calibri"/>
            </a:endParaRPr>
          </a:p>
        </p:txBody>
      </p:sp>
      <p:sp>
        <p:nvSpPr>
          <p:cNvPr id="235" name="Google Shape;235;p6"/>
          <p:cNvSpPr/>
          <p:nvPr/>
        </p:nvSpPr>
        <p:spPr>
          <a:xfrm>
            <a:off x="10084037" y="2545841"/>
            <a:ext cx="179462" cy="239393"/>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37" name="Google Shape;237;p6"/>
          <p:cNvPicPr preferRelativeResize="0"/>
          <p:nvPr/>
        </p:nvPicPr>
        <p:blipFill rotWithShape="1">
          <a:blip r:embed="rId18">
            <a:alphaModFix/>
          </a:blip>
          <a:srcRect t="8185" r="24387"/>
          <a:stretch/>
        </p:blipFill>
        <p:spPr>
          <a:xfrm>
            <a:off x="10173768" y="2173219"/>
            <a:ext cx="223267" cy="306089"/>
          </a:xfrm>
          <a:prstGeom prst="rect">
            <a:avLst/>
          </a:prstGeom>
          <a:noFill/>
          <a:ln>
            <a:noFill/>
          </a:ln>
        </p:spPr>
      </p:pic>
      <p:sp>
        <p:nvSpPr>
          <p:cNvPr id="238" name="Google Shape;238;p6">
            <a:hlinkClick r:id="rId19" action="ppaction://hlinksldjump"/>
          </p:cNvPr>
          <p:cNvSpPr/>
          <p:nvPr/>
        </p:nvSpPr>
        <p:spPr>
          <a:xfrm>
            <a:off x="8680982" y="827314"/>
            <a:ext cx="1522561" cy="710319"/>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r>
              <a:rPr lang="ar-SA" sz="2000" b="1" i="0" u="none" strike="noStrike" cap="none" dirty="0" smtClean="0">
                <a:solidFill>
                  <a:srgbClr val="FFFFFF"/>
                </a:solidFill>
                <a:latin typeface="Calibri"/>
                <a:ea typeface="Calibri"/>
                <a:cs typeface="Calibri"/>
                <a:sym typeface="Calibri"/>
              </a:rPr>
              <a:t>الدرس الاول</a:t>
            </a:r>
            <a:endParaRPr sz="2000" b="1" i="0" u="none" strike="noStrike" cap="none" dirty="0">
              <a:solidFill>
                <a:srgbClr val="FFFFFF"/>
              </a:solidFill>
              <a:latin typeface="Calibri"/>
              <a:ea typeface="Calibri"/>
              <a:cs typeface="Calibri"/>
              <a:sym typeface="Calibri"/>
            </a:endParaRPr>
          </a:p>
        </p:txBody>
      </p:sp>
      <p:sp>
        <p:nvSpPr>
          <p:cNvPr id="239" name="Google Shape;239;p6"/>
          <p:cNvSpPr/>
          <p:nvPr/>
        </p:nvSpPr>
        <p:spPr>
          <a:xfrm>
            <a:off x="6223840" y="1908707"/>
            <a:ext cx="3322262" cy="369291"/>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1800"/>
              <a:buFont typeface="Calibri"/>
              <a:buNone/>
            </a:pPr>
            <a:r>
              <a:rPr lang="ar-SA" sz="1800" b="1" i="0" u="none" strike="noStrike" cap="none" dirty="0" smtClean="0">
                <a:solidFill>
                  <a:srgbClr val="000000"/>
                </a:solidFill>
                <a:latin typeface="Calibri"/>
                <a:ea typeface="Calibri"/>
                <a:cs typeface="Calibri"/>
                <a:sym typeface="Calibri"/>
              </a:rPr>
              <a:t>محور</a:t>
            </a:r>
            <a:r>
              <a:rPr lang="he-IL" sz="1800" b="1" i="0" u="none" strike="noStrike" cap="none" dirty="0" smtClean="0">
                <a:solidFill>
                  <a:srgbClr val="000000"/>
                </a:solidFill>
                <a:latin typeface="Calibri"/>
                <a:ea typeface="Calibri"/>
                <a:cs typeface="Calibri"/>
                <a:sym typeface="Calibri"/>
              </a:rPr>
              <a:t>: </a:t>
            </a:r>
            <a:r>
              <a:rPr lang="ar-SA" sz="1800" b="1" dirty="0" smtClean="0">
                <a:solidFill>
                  <a:srgbClr val="0070C0"/>
                </a:solidFill>
                <a:latin typeface="Calibri"/>
                <a:ea typeface="Calibri"/>
                <a:cs typeface="Calibri"/>
                <a:sym typeface="Calibri"/>
              </a:rPr>
              <a:t>الصف كمجموعة إجتماعية</a:t>
            </a:r>
            <a:endParaRPr sz="1800" b="0" i="0" u="none" strike="noStrike" cap="none" dirty="0">
              <a:solidFill>
                <a:srgbClr val="0070C0"/>
              </a:solidFill>
              <a:latin typeface="Calibri"/>
              <a:ea typeface="Calibri"/>
              <a:cs typeface="Calibri"/>
              <a:sym typeface="Calibri"/>
            </a:endParaRPr>
          </a:p>
        </p:txBody>
      </p:sp>
      <p:sp>
        <p:nvSpPr>
          <p:cNvPr id="240" name="Google Shape;240;p6">
            <a:hlinkClick r:id="rId4" action="ppaction://hlinksldjump"/>
          </p:cNvPr>
          <p:cNvSpPr/>
          <p:nvPr/>
        </p:nvSpPr>
        <p:spPr>
          <a:xfrm>
            <a:off x="7123494" y="798286"/>
            <a:ext cx="1434729" cy="733315"/>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r>
              <a:rPr lang="ar-SA" sz="2000" b="1" i="0" u="none" strike="noStrike" cap="none" dirty="0" smtClean="0">
                <a:solidFill>
                  <a:srgbClr val="FFFFFF"/>
                </a:solidFill>
                <a:latin typeface="Calibri"/>
                <a:ea typeface="Calibri"/>
                <a:cs typeface="Calibri"/>
                <a:sym typeface="Calibri"/>
              </a:rPr>
              <a:t>الدرس الثاني</a:t>
            </a:r>
            <a:endParaRPr sz="2000" b="1" i="0" u="none" strike="noStrike" cap="none" dirty="0">
              <a:solidFill>
                <a:srgbClr val="FFFFFF"/>
              </a:solidFill>
              <a:latin typeface="Calibri"/>
              <a:ea typeface="Calibri"/>
              <a:cs typeface="Calibri"/>
              <a:sym typeface="Calibri"/>
            </a:endParaRPr>
          </a:p>
        </p:txBody>
      </p:sp>
      <p:sp>
        <p:nvSpPr>
          <p:cNvPr id="241" name="Google Shape;241;p6"/>
          <p:cNvSpPr/>
          <p:nvPr/>
        </p:nvSpPr>
        <p:spPr>
          <a:xfrm>
            <a:off x="5548213" y="1145427"/>
            <a:ext cx="1434729" cy="611762"/>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4" name="Google Shape;240;p6">
            <a:hlinkClick r:id="rId20" action="ppaction://hlinksldjump"/>
            <a:extLst>
              <a:ext uri="{FF2B5EF4-FFF2-40B4-BE49-F238E27FC236}">
                <a16:creationId xmlns:a16="http://schemas.microsoft.com/office/drawing/2014/main" xmlns="" id="{77BD09F7-CF8C-4358-9616-F45865B71221}"/>
              </a:ext>
            </a:extLst>
          </p:cNvPr>
          <p:cNvSpPr/>
          <p:nvPr/>
        </p:nvSpPr>
        <p:spPr>
          <a:xfrm>
            <a:off x="5533699" y="841829"/>
            <a:ext cx="1434729" cy="689772"/>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r>
              <a:rPr lang="ar-SA" sz="2000" b="1" i="0" u="none" strike="noStrike" cap="none" dirty="0" smtClean="0">
                <a:solidFill>
                  <a:srgbClr val="FFFFFF"/>
                </a:solidFill>
                <a:latin typeface="Calibri"/>
                <a:ea typeface="Calibri"/>
                <a:cs typeface="Calibri"/>
                <a:sym typeface="Calibri"/>
              </a:rPr>
              <a:t>الدرس الثالث</a:t>
            </a:r>
            <a:endParaRPr sz="2000" b="1" i="0" u="none" strike="noStrike" cap="none" dirty="0">
              <a:solidFill>
                <a:srgbClr val="FFFFFF"/>
              </a:solidFill>
              <a:latin typeface="Calibri"/>
              <a:ea typeface="Calibri"/>
              <a:cs typeface="Calibri"/>
              <a:sym typeface="Calibri"/>
            </a:endParaRPr>
          </a:p>
        </p:txBody>
      </p:sp>
      <p:sp>
        <p:nvSpPr>
          <p:cNvPr id="2" name="תיבת טקסט 1">
            <a:extLst>
              <a:ext uri="{FF2B5EF4-FFF2-40B4-BE49-F238E27FC236}">
                <a16:creationId xmlns:a16="http://schemas.microsoft.com/office/drawing/2014/main" xmlns="" id="{2E02122A-217E-4859-B410-A9CE9917E5C6}"/>
              </a:ext>
            </a:extLst>
          </p:cNvPr>
          <p:cNvSpPr txBox="1"/>
          <p:nvPr/>
        </p:nvSpPr>
        <p:spPr>
          <a:xfrm>
            <a:off x="6473371" y="2989859"/>
            <a:ext cx="3415916" cy="1754326"/>
          </a:xfrm>
          <a:prstGeom prst="rect">
            <a:avLst/>
          </a:prstGeom>
          <a:noFill/>
        </p:spPr>
        <p:txBody>
          <a:bodyPr wrap="square" rtlCol="1">
            <a:spAutoFit/>
          </a:bodyPr>
          <a:lstStyle/>
          <a:p>
            <a:pPr lvl="0" algn="just" rtl="1">
              <a:buSzPts val="1100"/>
            </a:pPr>
            <a:r>
              <a:rPr lang="ar-SA" sz="1000" dirty="0" smtClean="0">
                <a:latin typeface="Gisha"/>
                <a:ea typeface="Gisha"/>
                <a:cs typeface="Gisha"/>
                <a:sym typeface="Gisha"/>
              </a:rPr>
              <a:t>تتطرق هذه الوحدة الى تكون المجموعة بقوتها وبحسناتها ،وتناقش مجموعات الانتماء لدى الطالب ،والمجموعة  االاكثر اهمية بنظره ،والصف </a:t>
            </a:r>
            <a:r>
              <a:rPr lang="ar-SA" sz="1000" dirty="0">
                <a:latin typeface="Gisha"/>
                <a:ea typeface="Gisha"/>
                <a:cs typeface="Gisha"/>
                <a:sym typeface="Gisha"/>
              </a:rPr>
              <a:t>كمجموعة </a:t>
            </a:r>
            <a:r>
              <a:rPr lang="ar-SA" sz="1000" dirty="0" smtClean="0">
                <a:latin typeface="Gisha"/>
                <a:ea typeface="Gisha"/>
                <a:cs typeface="Gisha"/>
                <a:sym typeface="Gisha"/>
              </a:rPr>
              <a:t> اجتماعية .هدف الوحدة اكساب قيمة التكافل والتضامن  المتبادل بين اعضاء المجموعه ،وكمجموعة  اتجاه المجتمع</a:t>
            </a:r>
          </a:p>
          <a:p>
            <a:pPr lvl="0" algn="just" rtl="1">
              <a:buSzPts val="1100"/>
            </a:pPr>
            <a:endParaRPr lang="he-IL" sz="1000" dirty="0">
              <a:latin typeface="Gisha"/>
              <a:ea typeface="Gisha"/>
              <a:cs typeface="Gisha"/>
              <a:sym typeface="Gisha"/>
            </a:endParaRPr>
          </a:p>
          <a:p>
            <a:pPr lvl="0" algn="just" rtl="1">
              <a:buSzPts val="1100"/>
            </a:pPr>
            <a:r>
              <a:rPr lang="ar-SA" sz="1600" b="1" dirty="0" smtClean="0">
                <a:solidFill>
                  <a:schemeClr val="tx1"/>
                </a:solidFill>
                <a:latin typeface="Gisha"/>
                <a:ea typeface="Gisha"/>
                <a:cs typeface="Gisha"/>
                <a:sym typeface="Gisha"/>
              </a:rPr>
              <a:t>تقسم الوحدة لثلاثة دروس</a:t>
            </a:r>
            <a:endParaRPr lang="he-IL" sz="1600" b="1" dirty="0" smtClean="0">
              <a:solidFill>
                <a:schemeClr val="tx1"/>
              </a:solidFill>
              <a:latin typeface="Calibri"/>
              <a:ea typeface="Gisha"/>
              <a:cs typeface="Calibri"/>
              <a:sym typeface="Calibri"/>
            </a:endParaRPr>
          </a:p>
          <a:p>
            <a:pPr lvl="0" algn="just" rtl="1">
              <a:buSzPts val="1100"/>
            </a:pPr>
            <a:r>
              <a:rPr lang="ar-SA" b="1" dirty="0" smtClean="0">
                <a:solidFill>
                  <a:srgbClr val="0070C0"/>
                </a:solidFill>
                <a:latin typeface="Gisha"/>
                <a:cs typeface="Gisha"/>
                <a:sym typeface="Gisha"/>
              </a:rPr>
              <a:t>الدرس الأول </a:t>
            </a:r>
            <a:r>
              <a:rPr lang="he-IL" b="1" dirty="0" smtClean="0">
                <a:solidFill>
                  <a:srgbClr val="0070C0"/>
                </a:solidFill>
                <a:latin typeface="Gisha"/>
                <a:cs typeface="Gisha"/>
                <a:sym typeface="Calibri"/>
              </a:rPr>
              <a:t>-  </a:t>
            </a:r>
            <a:r>
              <a:rPr lang="ar-SA" b="1" dirty="0" smtClean="0">
                <a:solidFill>
                  <a:schemeClr val="tx1"/>
                </a:solidFill>
                <a:latin typeface="Gisha"/>
                <a:cs typeface="Gisha"/>
                <a:sym typeface="Gisha"/>
              </a:rPr>
              <a:t>مجموعتي</a:t>
            </a:r>
            <a:endParaRPr lang="he-IL" b="1" dirty="0" smtClean="0">
              <a:solidFill>
                <a:schemeClr val="tx1"/>
              </a:solidFill>
              <a:latin typeface="Gisha"/>
              <a:cs typeface="Gisha"/>
              <a:sym typeface="Gisha"/>
            </a:endParaRPr>
          </a:p>
          <a:p>
            <a:pPr lvl="0" algn="just" rtl="1">
              <a:buSzPts val="1100"/>
            </a:pPr>
            <a:r>
              <a:rPr lang="ar-SA" b="1" dirty="0">
                <a:solidFill>
                  <a:srgbClr val="0070C0"/>
                </a:solidFill>
                <a:latin typeface="Gisha"/>
                <a:cs typeface="Gisha"/>
                <a:sym typeface="Gisha"/>
              </a:rPr>
              <a:t>الدرس </a:t>
            </a:r>
            <a:r>
              <a:rPr lang="ar-SA" b="1" dirty="0" smtClean="0">
                <a:solidFill>
                  <a:srgbClr val="0070C0"/>
                </a:solidFill>
                <a:latin typeface="Gisha"/>
                <a:cs typeface="Gisha"/>
                <a:sym typeface="Gisha"/>
              </a:rPr>
              <a:t>الثاني </a:t>
            </a:r>
            <a:r>
              <a:rPr lang="ar-SA" b="1" dirty="0" smtClean="0">
                <a:latin typeface="Gisha"/>
                <a:cs typeface="Gisha"/>
                <a:sym typeface="Gisha"/>
              </a:rPr>
              <a:t>انا للمجموعة والمجموعة لي</a:t>
            </a:r>
            <a:endParaRPr lang="he-IL" b="1" dirty="0">
              <a:latin typeface="Gisha"/>
              <a:cs typeface="Gisha"/>
              <a:sym typeface="Gisha"/>
            </a:endParaRPr>
          </a:p>
          <a:p>
            <a:pPr lvl="0" algn="just" rtl="1">
              <a:buSzPts val="1100"/>
            </a:pPr>
            <a:r>
              <a:rPr lang="he-IL" dirty="0" smtClean="0">
                <a:solidFill>
                  <a:schemeClr val="accent3">
                    <a:lumMod val="60000"/>
                    <a:lumOff val="40000"/>
                  </a:schemeClr>
                </a:solidFill>
                <a:latin typeface="Gisha"/>
                <a:cs typeface="Gisha"/>
                <a:sym typeface="Gisha"/>
              </a:rPr>
              <a:t>-</a:t>
            </a:r>
            <a:r>
              <a:rPr lang="ar-SA" b="1" dirty="0">
                <a:solidFill>
                  <a:srgbClr val="0070C0"/>
                </a:solidFill>
                <a:latin typeface="Gisha"/>
                <a:cs typeface="Gisha"/>
                <a:sym typeface="Gisha"/>
              </a:rPr>
              <a:t>الدرس الثالث</a:t>
            </a:r>
            <a:r>
              <a:rPr lang="he-IL" b="1" dirty="0">
                <a:solidFill>
                  <a:srgbClr val="0070C0"/>
                </a:solidFill>
                <a:latin typeface="Gisha"/>
                <a:cs typeface="Gisha"/>
                <a:sym typeface="Gisha"/>
              </a:rPr>
              <a:t> </a:t>
            </a:r>
            <a:r>
              <a:rPr lang="ar-SA" b="1" dirty="0" smtClean="0">
                <a:solidFill>
                  <a:schemeClr val="tx1"/>
                </a:solidFill>
                <a:latin typeface="Gisha"/>
                <a:cs typeface="Gisha"/>
                <a:sym typeface="Gisha"/>
              </a:rPr>
              <a:t>التكافل  والمجموعة</a:t>
            </a:r>
            <a:endParaRPr lang="he-IL" b="1" dirty="0">
              <a:solidFill>
                <a:schemeClr val="tx1"/>
              </a:solidFill>
              <a:latin typeface="Gisha"/>
              <a:cs typeface="Gisha"/>
              <a:sym typeface="Calibri"/>
            </a:endParaRPr>
          </a:p>
        </p:txBody>
      </p:sp>
      <p:sp>
        <p:nvSpPr>
          <p:cNvPr id="52" name="מלבן 51">
            <a:extLst>
              <a:ext uri="{FF2B5EF4-FFF2-40B4-BE49-F238E27FC236}">
                <a16:creationId xmlns:a16="http://schemas.microsoft.com/office/drawing/2014/main" xmlns="" id="{AAD53033-D187-4080-858E-D2DB583D8E2B}"/>
              </a:ext>
            </a:extLst>
          </p:cNvPr>
          <p:cNvSpPr/>
          <p:nvPr/>
        </p:nvSpPr>
        <p:spPr>
          <a:xfrm>
            <a:off x="2707325" y="5277237"/>
            <a:ext cx="3433955" cy="1054135"/>
          </a:xfrm>
          <a:prstGeom prst="rect">
            <a:avLst/>
          </a:prstGeom>
        </p:spPr>
        <p:txBody>
          <a:bodyPr wrap="square">
            <a:spAutoFit/>
          </a:bodyPr>
          <a:lstStyle/>
          <a:p>
            <a:pPr marL="685800" lvl="1" indent="-228600" algn="r" rtl="1">
              <a:buClrTx/>
              <a:buFont typeface="+mj-lt"/>
              <a:buAutoNum type="arabicPeriod"/>
              <a:defRPr/>
            </a:pPr>
            <a:r>
              <a:rPr lang="ar-SA" sz="1100" kern="1200" dirty="0" smtClean="0">
                <a:latin typeface="Gisha" panose="020B0502040204020203" pitchFamily="34" charset="-79"/>
                <a:ea typeface="+mn-ea"/>
                <a:cs typeface="Gisha" panose="020B0502040204020203" pitchFamily="34" charset="-79"/>
                <a:hlinkClick r:id="rId21"/>
              </a:rPr>
              <a:t>نقاش المعضلات</a:t>
            </a:r>
            <a:endParaRPr lang="he-IL" sz="1100" kern="1200" dirty="0">
              <a:latin typeface="Gisha" panose="020B0502040204020203" pitchFamily="34" charset="-79"/>
              <a:ea typeface="+mn-ea"/>
              <a:cs typeface="Gisha" panose="020B0502040204020203" pitchFamily="34" charset="-79"/>
            </a:endParaRPr>
          </a:p>
          <a:p>
            <a:pPr marL="685800" lvl="1" indent="-228600" algn="r" rtl="1">
              <a:buClrTx/>
              <a:buFont typeface="+mj-lt"/>
              <a:buAutoNum type="arabicPeriod"/>
              <a:defRPr/>
            </a:pPr>
            <a:r>
              <a:rPr lang="ar-SA" sz="1100" kern="1200" dirty="0" smtClean="0">
                <a:latin typeface="Gisha" panose="020B0502040204020203" pitchFamily="34" charset="-79"/>
                <a:ea typeface="+mn-ea"/>
                <a:cs typeface="Gisha" panose="020B0502040204020203" pitchFamily="34" charset="-79"/>
                <a:hlinkClick r:id="rId22"/>
              </a:rPr>
              <a:t>دمج أحداث الساعة مع المواد التعليمية </a:t>
            </a:r>
            <a:endParaRPr lang="he-IL" sz="1100" kern="1200" dirty="0">
              <a:latin typeface="Gisha" panose="020B0502040204020203" pitchFamily="34" charset="-79"/>
              <a:ea typeface="+mn-ea"/>
              <a:cs typeface="Gisha" panose="020B0502040204020203" pitchFamily="34" charset="-79"/>
            </a:endParaRPr>
          </a:p>
          <a:p>
            <a:pPr marL="685800" lvl="1" indent="-228600" algn="r" rtl="1">
              <a:buClrTx/>
              <a:buFont typeface="+mj-lt"/>
              <a:buAutoNum type="arabicPeriod"/>
              <a:defRPr/>
            </a:pPr>
            <a:r>
              <a:rPr lang="ar-SA" sz="1100" kern="1200" dirty="0" smtClean="0">
                <a:latin typeface="Gisha" panose="020B0502040204020203" pitchFamily="34" charset="-79"/>
                <a:ea typeface="+mn-ea"/>
                <a:cs typeface="Gisha" panose="020B0502040204020203" pitchFamily="34" charset="-79"/>
                <a:hlinkClick r:id="rId23"/>
              </a:rPr>
              <a:t>فهم الأداء</a:t>
            </a:r>
            <a:endParaRPr lang="he-IL" sz="1100" kern="1200" dirty="0">
              <a:latin typeface="Gisha" panose="020B0502040204020203" pitchFamily="34" charset="-79"/>
              <a:ea typeface="+mn-ea"/>
              <a:cs typeface="Gisha" panose="020B0502040204020203" pitchFamily="34" charset="-79"/>
            </a:endParaRPr>
          </a:p>
          <a:p>
            <a:pPr marL="685800" lvl="1" indent="-228600" algn="r" rtl="1">
              <a:buClrTx/>
              <a:buFont typeface="+mj-lt"/>
              <a:buAutoNum type="arabicPeriod"/>
              <a:defRPr/>
            </a:pPr>
            <a:r>
              <a:rPr lang="ar-SA" sz="1100" kern="1200" dirty="0" smtClean="0">
                <a:latin typeface="Gisha" panose="020B0502040204020203" pitchFamily="34" charset="-79"/>
                <a:ea typeface="+mn-ea"/>
                <a:cs typeface="Gisha" panose="020B0502040204020203" pitchFamily="34" charset="-79"/>
                <a:hlinkClick r:id="rId24"/>
              </a:rPr>
              <a:t>تطوير وجهات نظر متنوعة</a:t>
            </a:r>
            <a:endParaRPr lang="he-IL" sz="1100" kern="1200" dirty="0">
              <a:latin typeface="Gisha" panose="020B0502040204020203" pitchFamily="34" charset="-79"/>
              <a:ea typeface="+mn-ea"/>
              <a:cs typeface="Gisha" panose="020B0502040204020203" pitchFamily="34" charset="-79"/>
            </a:endParaRPr>
          </a:p>
          <a:p>
            <a:pPr marL="685800" lvl="1" indent="-228600" algn="r" rtl="1">
              <a:buClrTx/>
              <a:buFont typeface="+mj-lt"/>
              <a:buAutoNum type="arabicPeriod"/>
              <a:defRPr/>
            </a:pPr>
            <a:r>
              <a:rPr lang="ar-SA" sz="1100" kern="1200" dirty="0" smtClean="0">
                <a:latin typeface="Gisha" panose="020B0502040204020203" pitchFamily="34" charset="-79"/>
                <a:ea typeface="+mn-ea"/>
                <a:cs typeface="Gisha" panose="020B0502040204020203" pitchFamily="34" charset="-79"/>
                <a:hlinkClick r:id="rId25"/>
              </a:rPr>
              <a:t>تشجيع التداخل الاجتماعي</a:t>
            </a:r>
            <a:endParaRPr lang="he-IL" sz="1100" kern="1200" dirty="0">
              <a:latin typeface="Gisha" panose="020B0502040204020203" pitchFamily="34" charset="-79"/>
              <a:ea typeface="+mn-ea"/>
              <a:cs typeface="Gisha" panose="020B0502040204020203" pitchFamily="34" charset="-79"/>
            </a:endParaRPr>
          </a:p>
          <a:p>
            <a:pPr marL="457200" marR="0" lvl="1" indent="0" algn="r" defTabSz="914400" rtl="1" eaLnBrk="1" fontAlgn="auto" latinLnBrk="0" hangingPunct="1">
              <a:lnSpc>
                <a:spcPct val="100000"/>
              </a:lnSpc>
              <a:spcBef>
                <a:spcPts val="0"/>
              </a:spcBef>
              <a:spcAft>
                <a:spcPts val="0"/>
              </a:spcAft>
              <a:buClrTx/>
              <a:buSzTx/>
              <a:buFontTx/>
              <a:buNone/>
              <a:tabLst/>
              <a:defRPr/>
            </a:pPr>
            <a:endParaRPr kumimoji="0" lang="he-IL" sz="750" b="0" i="0" u="none" strike="noStrike" kern="1200" cap="none" spc="0" normalizeH="0" baseline="0" noProof="0" dirty="0">
              <a:ln>
                <a:noFill/>
              </a:ln>
              <a:solidFill>
                <a:prstClr val="black"/>
              </a:solidFill>
              <a:effectLst/>
              <a:uLnTx/>
              <a:uFillTx/>
              <a:latin typeface="Calibri" panose="020F0502020204030204"/>
              <a:ea typeface="+mn-ea"/>
              <a:cs typeface="Gisha" panose="020B0502040204020203" pitchFamily="34" charset="-79"/>
            </a:endParaRPr>
          </a:p>
        </p:txBody>
      </p:sp>
      <p:sp>
        <p:nvSpPr>
          <p:cNvPr id="3" name="Rectangle 2"/>
          <p:cNvSpPr/>
          <p:nvPr/>
        </p:nvSpPr>
        <p:spPr>
          <a:xfrm>
            <a:off x="2409371" y="2914525"/>
            <a:ext cx="1654121" cy="1731243"/>
          </a:xfrm>
          <a:prstGeom prst="rect">
            <a:avLst/>
          </a:prstGeom>
        </p:spPr>
        <p:txBody>
          <a:bodyPr wrap="square">
            <a:spAutoFit/>
          </a:bodyPr>
          <a:lstStyle/>
          <a:p>
            <a:pPr lvl="0" algn="r" defTabSz="457200" rtl="1">
              <a:buClrTx/>
            </a:pPr>
            <a:r>
              <a:rPr lang="ar-SA" sz="1200" kern="1200" dirty="0" smtClean="0">
                <a:solidFill>
                  <a:prstClr val="black"/>
                </a:solidFill>
                <a:latin typeface="Calibri" panose="020F0502020204030204"/>
                <a:ea typeface="+mn-ea"/>
              </a:rPr>
              <a:t>حب </a:t>
            </a:r>
            <a:r>
              <a:rPr lang="ar-SA" sz="1200" kern="1200" dirty="0">
                <a:solidFill>
                  <a:prstClr val="black"/>
                </a:solidFill>
                <a:latin typeface="Calibri" panose="020F0502020204030204"/>
                <a:ea typeface="+mn-ea"/>
              </a:rPr>
              <a:t>المعرفة ومتعة التعلم-تشجيع حب الاستطلاع </a:t>
            </a:r>
            <a:r>
              <a:rPr lang="ar-SA" sz="1200" kern="1200" dirty="0" smtClean="0">
                <a:solidFill>
                  <a:prstClr val="black"/>
                </a:solidFill>
                <a:latin typeface="Calibri" panose="020F0502020204030204"/>
                <a:ea typeface="+mn-ea"/>
              </a:rPr>
              <a:t>والاهتمامات </a:t>
            </a:r>
            <a:endParaRPr lang="ar-SA" sz="1200" kern="1200" dirty="0">
              <a:solidFill>
                <a:prstClr val="black"/>
              </a:solidFill>
              <a:latin typeface="Calibri" panose="020F0502020204030204"/>
              <a:ea typeface="+mn-ea"/>
            </a:endParaRPr>
          </a:p>
          <a:p>
            <a:pPr lvl="0" algn="r" defTabSz="457200">
              <a:buClrTx/>
            </a:pPr>
            <a:r>
              <a:rPr lang="ar-SA" sz="1200" kern="1200" dirty="0">
                <a:solidFill>
                  <a:prstClr val="black"/>
                </a:solidFill>
                <a:latin typeface="Calibri" panose="020F0502020204030204"/>
                <a:ea typeface="+mn-ea"/>
              </a:rPr>
              <a:t>تفكير ذاتي ،المبادرة.</a:t>
            </a:r>
          </a:p>
          <a:p>
            <a:pPr lvl="0" algn="r" defTabSz="457200">
              <a:buClrTx/>
            </a:pPr>
            <a:r>
              <a:rPr lang="ar-SA" sz="1200" kern="1200" dirty="0" smtClean="0">
                <a:solidFill>
                  <a:prstClr val="black"/>
                </a:solidFill>
                <a:latin typeface="Calibri" panose="020F0502020204030204"/>
                <a:ea typeface="+mn-ea"/>
              </a:rPr>
              <a:t>العدالة الاجتماعية والتضامن  </a:t>
            </a:r>
            <a:r>
              <a:rPr lang="ar-SA" sz="1200" kern="1200" dirty="0">
                <a:solidFill>
                  <a:prstClr val="black"/>
                </a:solidFill>
                <a:latin typeface="Calibri" panose="020F0502020204030204"/>
                <a:ea typeface="+mn-ea"/>
              </a:rPr>
              <a:t>الاجتماعي: مساعدة الاخر،المشاركة الاجتماغية والمواطنه </a:t>
            </a:r>
          </a:p>
          <a:p>
            <a:pPr lvl="0" algn="r" defTabSz="457200">
              <a:buClrTx/>
            </a:pPr>
            <a:endParaRPr lang="he-IL" sz="1050" kern="1200" dirty="0">
              <a:solidFill>
                <a:prstClr val="black"/>
              </a:solidFill>
              <a:latin typeface="Calibri" panose="020F0502020204030204"/>
              <a:ea typeface="+mn-ea"/>
            </a:endParaRPr>
          </a:p>
        </p:txBody>
      </p:sp>
      <p:pic>
        <p:nvPicPr>
          <p:cNvPr id="53" name="תמונה 52"/>
          <p:cNvPicPr>
            <a:picLocks noChangeAspect="1"/>
          </p:cNvPicPr>
          <p:nvPr/>
        </p:nvPicPr>
        <p:blipFill>
          <a:blip r:embed="rId26"/>
          <a:stretch>
            <a:fillRect/>
          </a:stretch>
        </p:blipFill>
        <p:spPr>
          <a:xfrm>
            <a:off x="229031" y="0"/>
            <a:ext cx="11613887" cy="856343"/>
          </a:xfrm>
          <a:prstGeom prst="rect">
            <a:avLst/>
          </a:prstGeom>
        </p:spPr>
      </p:pic>
      <p:sp>
        <p:nvSpPr>
          <p:cNvPr id="56" name="TextBox 55"/>
          <p:cNvSpPr txBox="1"/>
          <p:nvPr/>
        </p:nvSpPr>
        <p:spPr>
          <a:xfrm>
            <a:off x="8515337" y="2520502"/>
            <a:ext cx="996287" cy="400110"/>
          </a:xfrm>
          <a:prstGeom prst="rect">
            <a:avLst/>
          </a:prstGeom>
          <a:solidFill>
            <a:schemeClr val="bg1"/>
          </a:solid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smtClean="0">
                <a:ln>
                  <a:noFill/>
                </a:ln>
                <a:solidFill>
                  <a:srgbClr val="1E6A7A"/>
                </a:solidFill>
                <a:effectLst/>
                <a:uLnTx/>
                <a:uFillTx/>
                <a:latin typeface="Calibri" panose="020F0502020204030204"/>
                <a:ea typeface="+mn-ea"/>
                <a:cs typeface="Arial" panose="020B0604020202020204" pitchFamily="34" charset="0"/>
              </a:rPr>
              <a:t>معـــرفـــة</a:t>
            </a:r>
            <a:r>
              <a:rPr kumimoji="0" lang="ar-SA" sz="2000" b="0" i="0" u="none" strike="noStrike" kern="120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 </a:t>
            </a:r>
            <a:endParaRPr kumimoji="0" lang="he-IL"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 name="TextBox 56"/>
          <p:cNvSpPr txBox="1"/>
          <p:nvPr/>
        </p:nvSpPr>
        <p:spPr>
          <a:xfrm>
            <a:off x="4423282" y="2504797"/>
            <a:ext cx="996287" cy="400110"/>
          </a:xfrm>
          <a:prstGeom prst="rect">
            <a:avLst/>
          </a:prstGeom>
          <a:solidFill>
            <a:schemeClr val="bg1"/>
          </a:solid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smtClean="0">
                <a:ln>
                  <a:noFill/>
                </a:ln>
                <a:solidFill>
                  <a:srgbClr val="1E6A7A"/>
                </a:solidFill>
                <a:effectLst/>
                <a:uLnTx/>
                <a:uFillTx/>
                <a:latin typeface="Calibri" panose="020F0502020204030204"/>
                <a:ea typeface="+mn-ea"/>
                <a:cs typeface="Arial" panose="020B0604020202020204" pitchFamily="34" charset="0"/>
              </a:rPr>
              <a:t>مهـــارات</a:t>
            </a:r>
            <a:r>
              <a:rPr kumimoji="0" lang="ar-SA" sz="1800" b="1" i="0" u="none" strike="noStrike" kern="1200" cap="none" spc="0" normalizeH="0" baseline="0" noProof="0" dirty="0" smtClean="0">
                <a:ln>
                  <a:noFill/>
                </a:ln>
                <a:solidFill>
                  <a:srgbClr val="1E6A7A"/>
                </a:solidFill>
                <a:effectLst/>
                <a:uLnTx/>
                <a:uFillTx/>
                <a:latin typeface="Calibri" panose="020F0502020204030204"/>
                <a:ea typeface="+mn-ea"/>
                <a:cs typeface="Arial" panose="020B0604020202020204" pitchFamily="34" charset="0"/>
              </a:rPr>
              <a:t> </a:t>
            </a:r>
            <a:r>
              <a:rPr kumimoji="0" lang="ar-SA" sz="1800" b="0" i="0" u="none" strike="noStrike" kern="120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 name="TextBox 57"/>
          <p:cNvSpPr txBox="1"/>
          <p:nvPr/>
        </p:nvSpPr>
        <p:spPr>
          <a:xfrm>
            <a:off x="2581375" y="2494290"/>
            <a:ext cx="996287" cy="400110"/>
          </a:xfrm>
          <a:prstGeom prst="rect">
            <a:avLst/>
          </a:prstGeom>
          <a:solidFill>
            <a:schemeClr val="bg1"/>
          </a:solid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smtClean="0">
                <a:ln>
                  <a:noFill/>
                </a:ln>
                <a:solidFill>
                  <a:srgbClr val="1E6A7A"/>
                </a:solidFill>
                <a:effectLst/>
                <a:uLnTx/>
                <a:uFillTx/>
                <a:latin typeface="Calibri" panose="020F0502020204030204"/>
                <a:ea typeface="+mn-ea"/>
                <a:cs typeface="Arial" panose="020B0604020202020204" pitchFamily="34" charset="0"/>
              </a:rPr>
              <a:t>قــــيـــم </a:t>
            </a:r>
            <a:r>
              <a:rPr kumimoji="0" lang="ar-SA" sz="1800" b="1" i="0" u="none" strike="noStrike" kern="1200" cap="none" spc="0" normalizeH="0" baseline="0" noProof="0" dirty="0" smtClean="0">
                <a:ln>
                  <a:noFill/>
                </a:ln>
                <a:solidFill>
                  <a:srgbClr val="1E6A7A"/>
                </a:solidFill>
                <a:effectLst/>
                <a:uLnTx/>
                <a:uFillTx/>
                <a:latin typeface="Calibri" panose="020F0502020204030204"/>
                <a:ea typeface="+mn-ea"/>
                <a:cs typeface="Arial" panose="020B0604020202020204" pitchFamily="34" charset="0"/>
              </a:rPr>
              <a:t> </a:t>
            </a:r>
            <a:r>
              <a:rPr kumimoji="0" lang="ar-SA" sz="1800" b="0" i="0" u="none" strike="noStrike" kern="120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 name="TextBox 58"/>
          <p:cNvSpPr txBox="1"/>
          <p:nvPr/>
        </p:nvSpPr>
        <p:spPr>
          <a:xfrm>
            <a:off x="3889612" y="4582939"/>
            <a:ext cx="1542197" cy="400110"/>
          </a:xfrm>
          <a:prstGeom prst="rect">
            <a:avLst/>
          </a:prstGeom>
          <a:solidFill>
            <a:schemeClr val="bg1"/>
          </a:solid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smtClean="0">
                <a:ln>
                  <a:noFill/>
                </a:ln>
                <a:solidFill>
                  <a:srgbClr val="1E6A7A"/>
                </a:solidFill>
                <a:effectLst/>
                <a:uLnTx/>
                <a:uFillTx/>
                <a:latin typeface="Calibri" panose="020F0502020204030204"/>
                <a:ea typeface="+mn-ea"/>
                <a:cs typeface="Arial" panose="020B0604020202020204" pitchFamily="34" charset="0"/>
              </a:rPr>
              <a:t>تطبيقات عملية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 name="TextBox 3"/>
          <p:cNvSpPr txBox="1"/>
          <p:nvPr/>
        </p:nvSpPr>
        <p:spPr>
          <a:xfrm>
            <a:off x="2336801" y="841829"/>
            <a:ext cx="3048000" cy="738664"/>
          </a:xfrm>
          <a:prstGeom prst="rect">
            <a:avLst/>
          </a:prstGeom>
          <a:solidFill>
            <a:schemeClr val="bg1">
              <a:lumMod val="85000"/>
            </a:schemeClr>
          </a:solidFill>
        </p:spPr>
        <p:txBody>
          <a:bodyPr wrap="square" rtlCol="1">
            <a:spAutoFit/>
          </a:bodyPr>
          <a:lstStyle/>
          <a:p>
            <a:r>
              <a:rPr lang="ar-SA" dirty="0" err="1" smtClean="0">
                <a:solidFill>
                  <a:schemeClr val="bg1">
                    <a:lumMod val="85000"/>
                  </a:schemeClr>
                </a:solidFill>
              </a:rPr>
              <a:t>منتاا</a:t>
            </a:r>
            <a:endParaRPr lang="ar-SA" dirty="0" smtClean="0">
              <a:solidFill>
                <a:schemeClr val="bg1">
                  <a:lumMod val="85000"/>
                </a:schemeClr>
              </a:solidFill>
            </a:endParaRPr>
          </a:p>
          <a:p>
            <a:endParaRPr lang="ar-SA" dirty="0"/>
          </a:p>
          <a:p>
            <a:endParaRPr lang="he-IL"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245"/>
        <p:cNvGrpSpPr/>
        <p:nvPr/>
      </p:nvGrpSpPr>
      <p:grpSpPr>
        <a:xfrm>
          <a:off x="0" y="0"/>
          <a:ext cx="0" cy="0"/>
          <a:chOff x="0" y="0"/>
          <a:chExt cx="0" cy="0"/>
        </a:xfrm>
      </p:grpSpPr>
      <p:sp>
        <p:nvSpPr>
          <p:cNvPr id="246" name="Google Shape;246;p7"/>
          <p:cNvSpPr/>
          <p:nvPr/>
        </p:nvSpPr>
        <p:spPr>
          <a:xfrm>
            <a:off x="1814150" y="4547134"/>
            <a:ext cx="50091" cy="1904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47" name="Google Shape;247;p7"/>
          <p:cNvSpPr/>
          <p:nvPr/>
        </p:nvSpPr>
        <p:spPr>
          <a:xfrm>
            <a:off x="1603129" y="331106"/>
            <a:ext cx="314272" cy="633658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248" name="Google Shape;248;p7"/>
          <p:cNvPicPr preferRelativeResize="0"/>
          <p:nvPr/>
        </p:nvPicPr>
        <p:blipFill rotWithShape="1">
          <a:blip r:embed="rId3">
            <a:alphaModFix/>
          </a:blip>
          <a:srcRect t="14027"/>
          <a:stretch/>
        </p:blipFill>
        <p:spPr>
          <a:xfrm>
            <a:off x="1421365" y="258980"/>
            <a:ext cx="9107488" cy="6408712"/>
          </a:xfrm>
          <a:prstGeom prst="rect">
            <a:avLst/>
          </a:prstGeom>
          <a:noFill/>
          <a:ln>
            <a:noFill/>
          </a:ln>
        </p:spPr>
      </p:pic>
      <p:sp>
        <p:nvSpPr>
          <p:cNvPr id="249" name="Google Shape;249;p7"/>
          <p:cNvSpPr/>
          <p:nvPr/>
        </p:nvSpPr>
        <p:spPr>
          <a:xfrm>
            <a:off x="1867311" y="3749693"/>
            <a:ext cx="50091" cy="1904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50" name="Google Shape;250;p7"/>
          <p:cNvSpPr/>
          <p:nvPr/>
        </p:nvSpPr>
        <p:spPr>
          <a:xfrm>
            <a:off x="2607623" y="1839623"/>
            <a:ext cx="7263834" cy="156962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x-none" sz="4800" b="0" i="0" u="none" strike="noStrike" cap="none" smtClean="0">
                <a:solidFill>
                  <a:srgbClr val="FF0000"/>
                </a:solidFill>
                <a:latin typeface="Calibri"/>
                <a:ea typeface="Calibri"/>
                <a:cs typeface="Calibri"/>
                <a:sym typeface="Calibri"/>
              </a:rPr>
              <a:t> </a:t>
            </a:r>
            <a:r>
              <a:rPr lang="ar-SA" sz="4800" b="0" i="0" u="none" strike="noStrike" cap="none" dirty="0" smtClean="0">
                <a:solidFill>
                  <a:srgbClr val="FF0000"/>
                </a:solidFill>
                <a:latin typeface="Calibri"/>
                <a:ea typeface="Calibri"/>
                <a:cs typeface="Calibri"/>
                <a:sym typeface="Calibri"/>
              </a:rPr>
              <a:t>الدرس الاول</a:t>
            </a:r>
          </a:p>
          <a:p>
            <a:pPr marL="0" marR="0" lvl="0" indent="0" algn="ctr" rtl="1">
              <a:spcBef>
                <a:spcPts val="0"/>
              </a:spcBef>
              <a:spcAft>
                <a:spcPts val="0"/>
              </a:spcAft>
              <a:buNone/>
            </a:pPr>
            <a:r>
              <a:rPr lang="ar-SA" sz="4800" dirty="0" smtClean="0">
                <a:solidFill>
                  <a:srgbClr val="FF0000"/>
                </a:solidFill>
                <a:latin typeface="Calibri"/>
                <a:cs typeface="Calibri"/>
                <a:sym typeface="Calibri"/>
              </a:rPr>
              <a:t>مجموعتي</a:t>
            </a:r>
            <a:endParaRPr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5883" y="3501547"/>
            <a:ext cx="21209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תמונה 8"/>
          <p:cNvPicPr>
            <a:picLocks noChangeAspect="1"/>
          </p:cNvPicPr>
          <p:nvPr/>
        </p:nvPicPr>
        <p:blipFill>
          <a:blip r:embed="rId5"/>
          <a:stretch>
            <a:fillRect/>
          </a:stretch>
        </p:blipFill>
        <p:spPr>
          <a:xfrm>
            <a:off x="287088" y="116114"/>
            <a:ext cx="11613887" cy="856343"/>
          </a:xfrm>
          <a:prstGeom prst="rect">
            <a:avLst/>
          </a:prstGeom>
        </p:spPr>
      </p:pic>
      <p:sp>
        <p:nvSpPr>
          <p:cNvPr id="11" name="TextBox 10"/>
          <p:cNvSpPr txBox="1"/>
          <p:nvPr/>
        </p:nvSpPr>
        <p:spPr>
          <a:xfrm>
            <a:off x="2177143" y="6183086"/>
            <a:ext cx="1654629" cy="461665"/>
          </a:xfrm>
          <a:prstGeom prst="rect">
            <a:avLst/>
          </a:prstGeom>
          <a:solidFill>
            <a:srgbClr val="0070C0"/>
          </a:solidFill>
        </p:spPr>
        <p:txBody>
          <a:bodyPr wrap="square" rtlCol="1">
            <a:spAutoFit/>
          </a:bodyPr>
          <a:lstStyle/>
          <a:p>
            <a:r>
              <a:rPr lang="ar-SA" sz="2400" dirty="0" smtClean="0">
                <a:solidFill>
                  <a:schemeClr val="bg1"/>
                </a:solidFill>
              </a:rPr>
              <a:t>التربية للقرن </a:t>
            </a:r>
            <a:endParaRPr lang="he-IL" sz="20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7" name="Google Shape;257;p8">
            <a:hlinkClick r:id="rId3" action="ppaction://hlinksldjump"/>
          </p:cNvPr>
          <p:cNvSpPr/>
          <p:nvPr/>
        </p:nvSpPr>
        <p:spPr>
          <a:xfrm>
            <a:off x="7608168" y="908721"/>
            <a:ext cx="1008112" cy="716761"/>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58" name="Google Shape;258;p8"/>
          <p:cNvSpPr/>
          <p:nvPr/>
        </p:nvSpPr>
        <p:spPr>
          <a:xfrm>
            <a:off x="6616681" y="906110"/>
            <a:ext cx="1008112" cy="716761"/>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59" name="Google Shape;259;p8"/>
          <p:cNvSpPr/>
          <p:nvPr/>
        </p:nvSpPr>
        <p:spPr>
          <a:xfrm>
            <a:off x="5600257" y="931429"/>
            <a:ext cx="1008112" cy="716761"/>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260" name="Google Shape;260;p8"/>
          <p:cNvPicPr preferRelativeResize="0"/>
          <p:nvPr/>
        </p:nvPicPr>
        <p:blipFill rotWithShape="1">
          <a:blip r:embed="rId4">
            <a:alphaModFix/>
          </a:blip>
          <a:srcRect/>
          <a:stretch/>
        </p:blipFill>
        <p:spPr>
          <a:xfrm>
            <a:off x="10263499" y="1012649"/>
            <a:ext cx="1928500" cy="5835826"/>
          </a:xfrm>
          <a:prstGeom prst="rect">
            <a:avLst/>
          </a:prstGeom>
          <a:noFill/>
          <a:ln>
            <a:noFill/>
          </a:ln>
        </p:spPr>
      </p:pic>
      <p:sp>
        <p:nvSpPr>
          <p:cNvPr id="262" name="Google Shape;262;p8">
            <a:hlinkClick r:id="rId5" action="ppaction://hlinksldjump"/>
          </p:cNvPr>
          <p:cNvSpPr/>
          <p:nvPr/>
        </p:nvSpPr>
        <p:spPr>
          <a:xfrm>
            <a:off x="10400600" y="2850055"/>
            <a:ext cx="1654298" cy="697738"/>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800" b="1" dirty="0" smtClean="0">
                <a:solidFill>
                  <a:srgbClr val="FFFFFF"/>
                </a:solidFill>
                <a:latin typeface="Gisha"/>
                <a:sym typeface="Gisha"/>
              </a:rPr>
              <a:t>إفتتاحية</a:t>
            </a:r>
            <a:endParaRPr dirty="0"/>
          </a:p>
        </p:txBody>
      </p:sp>
      <p:sp>
        <p:nvSpPr>
          <p:cNvPr id="263" name="Google Shape;263;p8">
            <a:hlinkClick r:id="rId6" action="ppaction://hlinksldjump"/>
          </p:cNvPr>
          <p:cNvSpPr/>
          <p:nvPr/>
        </p:nvSpPr>
        <p:spPr>
          <a:xfrm>
            <a:off x="10400600" y="3682537"/>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800" b="1" dirty="0" smtClean="0">
                <a:solidFill>
                  <a:srgbClr val="FFFFFF"/>
                </a:solidFill>
                <a:latin typeface="Gisha"/>
                <a:sym typeface="Gisha"/>
              </a:rPr>
              <a:t>سير الدرس</a:t>
            </a:r>
            <a:endParaRPr dirty="0"/>
          </a:p>
        </p:txBody>
      </p:sp>
      <p:sp>
        <p:nvSpPr>
          <p:cNvPr id="264" name="Google Shape;264;p8">
            <a:hlinkClick r:id="rId7" action="ppaction://hlinksldjump"/>
          </p:cNvPr>
          <p:cNvSpPr/>
          <p:nvPr/>
        </p:nvSpPr>
        <p:spPr>
          <a:xfrm>
            <a:off x="10400600" y="4548615"/>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800" b="1" dirty="0" smtClean="0">
                <a:solidFill>
                  <a:srgbClr val="FFFFFF"/>
                </a:solidFill>
                <a:latin typeface="Gisha"/>
                <a:sym typeface="Gisha"/>
              </a:rPr>
              <a:t>تلخيص</a:t>
            </a:r>
            <a:endParaRPr dirty="0"/>
          </a:p>
        </p:txBody>
      </p:sp>
      <p:pic>
        <p:nvPicPr>
          <p:cNvPr id="265" name="Google Shape;265;p8"/>
          <p:cNvPicPr preferRelativeResize="0"/>
          <p:nvPr/>
        </p:nvPicPr>
        <p:blipFill rotWithShape="1">
          <a:blip r:embed="rId8">
            <a:alphaModFix/>
          </a:blip>
          <a:srcRect l="22433" t="17251" r="22329" b="13906"/>
          <a:stretch/>
        </p:blipFill>
        <p:spPr>
          <a:xfrm>
            <a:off x="428626" y="1008113"/>
            <a:ext cx="9834874" cy="5795478"/>
          </a:xfrm>
          <a:prstGeom prst="rect">
            <a:avLst/>
          </a:prstGeom>
          <a:noFill/>
          <a:ln>
            <a:noFill/>
          </a:ln>
        </p:spPr>
      </p:pic>
      <p:sp>
        <p:nvSpPr>
          <p:cNvPr id="266" name="Google Shape;266;p8"/>
          <p:cNvSpPr/>
          <p:nvPr/>
        </p:nvSpPr>
        <p:spPr>
          <a:xfrm>
            <a:off x="10084037" y="2545841"/>
            <a:ext cx="179462" cy="239393"/>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7" name="Google Shape;267;p8"/>
          <p:cNvSpPr/>
          <p:nvPr/>
        </p:nvSpPr>
        <p:spPr>
          <a:xfrm>
            <a:off x="1" y="1029312"/>
            <a:ext cx="8334999" cy="5809638"/>
          </a:xfrm>
          <a:prstGeom prst="rect">
            <a:avLst/>
          </a:prstGeom>
          <a:solidFill>
            <a:srgbClr val="F0EDED"/>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8" name="Google Shape;268;p8"/>
          <p:cNvPicPr preferRelativeResize="0"/>
          <p:nvPr/>
        </p:nvPicPr>
        <p:blipFill rotWithShape="1">
          <a:blip r:embed="rId9">
            <a:alphaModFix/>
          </a:blip>
          <a:srcRect t="8185" r="24387"/>
          <a:stretch/>
        </p:blipFill>
        <p:spPr>
          <a:xfrm>
            <a:off x="10173768" y="2992369"/>
            <a:ext cx="223267" cy="306089"/>
          </a:xfrm>
          <a:prstGeom prst="rect">
            <a:avLst/>
          </a:prstGeom>
          <a:noFill/>
          <a:ln>
            <a:noFill/>
          </a:ln>
        </p:spPr>
      </p:pic>
      <p:sp>
        <p:nvSpPr>
          <p:cNvPr id="269" name="Google Shape;269;p8"/>
          <p:cNvSpPr/>
          <p:nvPr/>
        </p:nvSpPr>
        <p:spPr>
          <a:xfrm>
            <a:off x="290717" y="1759506"/>
            <a:ext cx="10151847" cy="5088969"/>
          </a:xfrm>
          <a:prstGeom prst="rect">
            <a:avLst/>
          </a:prstGeom>
          <a:solidFill>
            <a:srgbClr val="EFFAFE"/>
          </a:solidFill>
          <a:ln>
            <a:noFill/>
          </a:ln>
        </p:spPr>
        <p:txBody>
          <a:bodyPr spcFirstLastPara="1" wrap="square" lIns="91425" tIns="45700" rIns="91425" bIns="45700" anchor="ctr" anchorCtr="0">
            <a:noAutofit/>
          </a:bodyPr>
          <a:lstStyle/>
          <a:p>
            <a:pPr lvl="0" algn="just" rtl="1">
              <a:defRPr/>
            </a:pPr>
            <a:endParaRPr lang="he-IL" dirty="0">
              <a:solidFill>
                <a:srgbClr val="002060"/>
              </a:solidFill>
              <a:latin typeface="Gisha" panose="020B0502040204020203" pitchFamily="34" charset="-79"/>
              <a:cs typeface="Gisha" panose="020B0502040204020203" pitchFamily="34" charset="-79"/>
              <a:sym typeface="Gisha"/>
            </a:endParaRPr>
          </a:p>
        </p:txBody>
      </p:sp>
      <p:sp>
        <p:nvSpPr>
          <p:cNvPr id="280" name="Google Shape;280;p8"/>
          <p:cNvSpPr/>
          <p:nvPr/>
        </p:nvSpPr>
        <p:spPr>
          <a:xfrm>
            <a:off x="3562649" y="1212358"/>
            <a:ext cx="7263900" cy="707846"/>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SA" sz="4000" b="1" dirty="0" smtClean="0">
                <a:solidFill>
                  <a:srgbClr val="286BA8"/>
                </a:solidFill>
                <a:latin typeface="Gisha"/>
                <a:sym typeface="Gisha"/>
              </a:rPr>
              <a:t>مجموعتي</a:t>
            </a:r>
            <a:endParaRPr sz="2400" dirty="0"/>
          </a:p>
        </p:txBody>
      </p:sp>
      <p:sp>
        <p:nvSpPr>
          <p:cNvPr id="281" name="Google Shape;281;p8"/>
          <p:cNvSpPr txBox="1"/>
          <p:nvPr/>
        </p:nvSpPr>
        <p:spPr>
          <a:xfrm>
            <a:off x="4063549" y="1976816"/>
            <a:ext cx="6061800" cy="1015622"/>
          </a:xfrm>
          <a:prstGeom prst="rect">
            <a:avLst/>
          </a:prstGeom>
          <a:noFill/>
          <a:ln>
            <a:noFill/>
          </a:ln>
        </p:spPr>
        <p:txBody>
          <a:bodyPr spcFirstLastPara="1" wrap="square" lIns="91425" tIns="45700" rIns="91425" bIns="45700" anchor="t" anchorCtr="0">
            <a:spAutoFit/>
          </a:bodyPr>
          <a:lstStyle/>
          <a:p>
            <a:pPr lvl="0" algn="just" rtl="1"/>
            <a:r>
              <a:rPr lang="ar-SA" sz="2000" b="1" dirty="0">
                <a:solidFill>
                  <a:srgbClr val="002060"/>
                </a:solidFill>
                <a:latin typeface="Gisha"/>
                <a:ea typeface="Gisha"/>
                <a:cs typeface="Gisha"/>
                <a:sym typeface="Gisha"/>
              </a:rPr>
              <a:t>ما هي المجموعة?</a:t>
            </a:r>
          </a:p>
          <a:p>
            <a:pPr lvl="0" algn="just" rtl="1"/>
            <a:r>
              <a:rPr lang="ar-SA" sz="2000" b="1" dirty="0">
                <a:solidFill>
                  <a:srgbClr val="002060"/>
                </a:solidFill>
                <a:latin typeface="Gisha"/>
                <a:ea typeface="Gisha"/>
                <a:cs typeface="Gisha"/>
                <a:sym typeface="Gisha"/>
              </a:rPr>
              <a:t>كيف تتكون المجموعة?</a:t>
            </a:r>
          </a:p>
          <a:p>
            <a:pPr lvl="0" algn="just" rtl="1"/>
            <a:r>
              <a:rPr lang="ar-SA" sz="2000" b="1" dirty="0" smtClean="0">
                <a:solidFill>
                  <a:srgbClr val="002060"/>
                </a:solidFill>
                <a:latin typeface="Gisha"/>
                <a:ea typeface="Gisha"/>
                <a:cs typeface="Gisha"/>
                <a:sym typeface="Gisha"/>
              </a:rPr>
              <a:t>ما هي </a:t>
            </a:r>
            <a:r>
              <a:rPr lang="ar-SA" sz="2000" b="1" dirty="0">
                <a:solidFill>
                  <a:srgbClr val="002060"/>
                </a:solidFill>
                <a:latin typeface="Gisha"/>
                <a:ea typeface="Gisha"/>
                <a:cs typeface="Gisha"/>
                <a:sym typeface="Gisha"/>
              </a:rPr>
              <a:t>إيجابيات المجموعة?</a:t>
            </a:r>
          </a:p>
        </p:txBody>
      </p:sp>
      <p:sp>
        <p:nvSpPr>
          <p:cNvPr id="2" name="מלבן 1">
            <a:extLst>
              <a:ext uri="{FF2B5EF4-FFF2-40B4-BE49-F238E27FC236}">
                <a16:creationId xmlns:a16="http://schemas.microsoft.com/office/drawing/2014/main" xmlns="" id="{A17C3444-2EDA-46CA-84C6-1B8F5401455C}"/>
              </a:ext>
            </a:extLst>
          </p:cNvPr>
          <p:cNvSpPr/>
          <p:nvPr/>
        </p:nvSpPr>
        <p:spPr>
          <a:xfrm>
            <a:off x="10484528" y="4599802"/>
            <a:ext cx="1434938" cy="535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לחצן פעולה: בית 27">
            <a:hlinkClick r:id="rId10" action="ppaction://hlinksldjump" highlightClick="1"/>
            <a:extLst>
              <a:ext uri="{FF2B5EF4-FFF2-40B4-BE49-F238E27FC236}">
                <a16:creationId xmlns:a16="http://schemas.microsoft.com/office/drawing/2014/main" xmlns="" id="{03361724-DD68-4EE8-AEF0-EE5525D7D1CB}"/>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32" name="תיבת טקסט 31">
            <a:extLst>
              <a:ext uri="{FF2B5EF4-FFF2-40B4-BE49-F238E27FC236}">
                <a16:creationId xmlns:a16="http://schemas.microsoft.com/office/drawing/2014/main" xmlns="" id="{7BB8C1DA-E474-4F13-AF7D-1A74F79E9F8D}"/>
              </a:ext>
            </a:extLst>
          </p:cNvPr>
          <p:cNvSpPr txBox="1"/>
          <p:nvPr/>
        </p:nvSpPr>
        <p:spPr>
          <a:xfrm>
            <a:off x="3599543" y="3351528"/>
            <a:ext cx="6720114" cy="923330"/>
          </a:xfrm>
          <a:prstGeom prst="rect">
            <a:avLst/>
          </a:prstGeom>
          <a:noFill/>
        </p:spPr>
        <p:txBody>
          <a:bodyPr wrap="square" rtlCol="1">
            <a:spAutoFit/>
          </a:bodyPr>
          <a:lstStyle/>
          <a:p>
            <a:pPr algn="r" rtl="1"/>
            <a:r>
              <a:rPr lang="ar-SA" altLang="he-IL" sz="1800" dirty="0" smtClean="0">
                <a:solidFill>
                  <a:schemeClr val="tx1"/>
                </a:solidFill>
                <a:latin typeface="Gisha" panose="020B0502040204020203" pitchFamily="34" charset="-79"/>
                <a:cs typeface="Gisha" panose="020B0502040204020203" pitchFamily="34" charset="-79"/>
              </a:rPr>
              <a:t>المجموعة هي وحدة اجتماعية تتكون من ثلاث اشخاص او أكثر تجمعهم شراكة وعلاقات متبادلة، يجمعهم هدف واحد على الاقل، تربطهم علاقة ثابتة وواضحة، بينهم   روابط متفق عليها وكل شخص بالمجموعة يرى نفسه قسم من المجموعة.</a:t>
            </a:r>
            <a:endParaRPr lang="ar-SA" altLang="he-IL" sz="1800" dirty="0">
              <a:solidFill>
                <a:schemeClr val="tx1"/>
              </a:solidFill>
              <a:latin typeface="Gisha" panose="020B0502040204020203" pitchFamily="34" charset="-79"/>
              <a:cs typeface="Gisha" panose="020B0502040204020203" pitchFamily="34" charset="-79"/>
            </a:endParaRPr>
          </a:p>
        </p:txBody>
      </p:sp>
      <p:sp>
        <p:nvSpPr>
          <p:cNvPr id="33" name="Google Shape;305;p10">
            <a:extLst>
              <a:ext uri="{FF2B5EF4-FFF2-40B4-BE49-F238E27FC236}">
                <a16:creationId xmlns:a16="http://schemas.microsoft.com/office/drawing/2014/main" xmlns="" id="{F51F3A54-F7CF-47A5-A59B-EB7BC322381D}"/>
              </a:ext>
            </a:extLst>
          </p:cNvPr>
          <p:cNvSpPr/>
          <p:nvPr/>
        </p:nvSpPr>
        <p:spPr>
          <a:xfrm>
            <a:off x="4230256" y="5500989"/>
            <a:ext cx="5887885" cy="1103011"/>
          </a:xfrm>
          <a:prstGeom prst="rect">
            <a:avLst/>
          </a:prstGeom>
          <a:solidFill>
            <a:srgbClr val="DDEAF6"/>
          </a:solidFill>
          <a:ln>
            <a:noFill/>
          </a:ln>
        </p:spPr>
        <p:txBody>
          <a:bodyPr spcFirstLastPara="1" wrap="square" lIns="91425" tIns="45700" rIns="91425" bIns="45700" anchor="t" anchorCtr="0">
            <a:noAutofit/>
          </a:bodyPr>
          <a:lstStyle/>
          <a:p>
            <a:pPr lvl="0" algn="just" rtl="1"/>
            <a:r>
              <a:rPr lang="ar-SA" sz="1800" b="1" dirty="0">
                <a:solidFill>
                  <a:srgbClr val="002060"/>
                </a:solidFill>
                <a:latin typeface="Gisha"/>
                <a:cs typeface="Gisha"/>
                <a:sym typeface="Gisha"/>
              </a:rPr>
              <a:t>أسئلة للنقاش في كامل الهيئة</a:t>
            </a:r>
            <a:r>
              <a:rPr lang="ar-SA" sz="1800" b="1" dirty="0" smtClean="0">
                <a:solidFill>
                  <a:srgbClr val="002060"/>
                </a:solidFill>
                <a:latin typeface="Gisha"/>
                <a:cs typeface="Gisha"/>
                <a:sym typeface="Gisha"/>
              </a:rPr>
              <a:t>:</a:t>
            </a:r>
          </a:p>
          <a:p>
            <a:pPr lvl="0" algn="just" rtl="1"/>
            <a:r>
              <a:rPr lang="ar-SA" sz="1800" b="1" dirty="0" smtClean="0">
                <a:solidFill>
                  <a:srgbClr val="002060"/>
                </a:solidFill>
                <a:latin typeface="Gisha"/>
                <a:cs typeface="Gisha"/>
                <a:sym typeface="Gisha"/>
              </a:rPr>
              <a:t>*</a:t>
            </a:r>
            <a:r>
              <a:rPr lang="ar-SA" sz="1800" b="1" dirty="0">
                <a:solidFill>
                  <a:srgbClr val="002060"/>
                </a:solidFill>
                <a:latin typeface="Gisha"/>
                <a:cs typeface="Gisha"/>
                <a:sym typeface="Gisha"/>
              </a:rPr>
              <a:t>ما هو السبب الذي يدفع الافراد  لتكوين </a:t>
            </a:r>
            <a:r>
              <a:rPr lang="ar-SA" sz="1800" b="1" dirty="0" smtClean="0">
                <a:solidFill>
                  <a:srgbClr val="002060"/>
                </a:solidFill>
                <a:latin typeface="Gisha"/>
                <a:cs typeface="Gisha"/>
                <a:sym typeface="Gisha"/>
              </a:rPr>
              <a:t>مجموعة </a:t>
            </a:r>
            <a:r>
              <a:rPr lang="ar-SA" sz="1800" b="1" dirty="0">
                <a:solidFill>
                  <a:srgbClr val="002060"/>
                </a:solidFill>
                <a:latin typeface="Gisha"/>
                <a:cs typeface="Gisha"/>
                <a:sym typeface="Gisha"/>
              </a:rPr>
              <a:t>،حسب </a:t>
            </a:r>
            <a:r>
              <a:rPr lang="ar-SA" sz="1800" b="1" dirty="0" smtClean="0">
                <a:solidFill>
                  <a:srgbClr val="002060"/>
                </a:solidFill>
                <a:latin typeface="Gisha"/>
                <a:cs typeface="Gisha"/>
                <a:sym typeface="Gisha"/>
              </a:rPr>
              <a:t>رأيكم؟</a:t>
            </a:r>
            <a:endParaRPr lang="ar-SA" sz="1800" b="1" dirty="0">
              <a:solidFill>
                <a:srgbClr val="002060"/>
              </a:solidFill>
              <a:latin typeface="Gisha"/>
              <a:cs typeface="Gisha"/>
              <a:sym typeface="Gisha"/>
            </a:endParaRPr>
          </a:p>
          <a:p>
            <a:pPr lvl="0" algn="just" rtl="1"/>
            <a:r>
              <a:rPr lang="ar-SA" sz="1800" b="1" dirty="0">
                <a:solidFill>
                  <a:srgbClr val="002060"/>
                </a:solidFill>
                <a:latin typeface="Gisha"/>
                <a:cs typeface="Gisha"/>
                <a:sym typeface="Gisha"/>
              </a:rPr>
              <a:t>*ما هي ايجابيات </a:t>
            </a:r>
            <a:r>
              <a:rPr lang="ar-SA" sz="1800" b="1" dirty="0" smtClean="0">
                <a:solidFill>
                  <a:srgbClr val="002060"/>
                </a:solidFill>
                <a:latin typeface="Gisha"/>
                <a:cs typeface="Gisha"/>
                <a:sym typeface="Gisha"/>
              </a:rPr>
              <a:t>العمل  </a:t>
            </a:r>
            <a:r>
              <a:rPr lang="ar-SA" sz="1800" b="1" dirty="0">
                <a:solidFill>
                  <a:srgbClr val="002060"/>
                </a:solidFill>
                <a:latin typeface="Gisha"/>
                <a:cs typeface="Gisha"/>
                <a:sym typeface="Gisha"/>
              </a:rPr>
              <a:t>في مجموعة ،حسب </a:t>
            </a:r>
            <a:r>
              <a:rPr lang="ar-SA" sz="1800" b="1" dirty="0" smtClean="0">
                <a:solidFill>
                  <a:srgbClr val="002060"/>
                </a:solidFill>
                <a:latin typeface="Gisha"/>
                <a:cs typeface="Gisha"/>
                <a:sym typeface="Gisha"/>
              </a:rPr>
              <a:t>رأيكم؟ </a:t>
            </a:r>
            <a:endParaRPr lang="ar-SA" sz="1800" b="1" dirty="0">
              <a:solidFill>
                <a:srgbClr val="002060"/>
              </a:solidFill>
              <a:latin typeface="Gisha"/>
              <a:cs typeface="Gisha"/>
              <a:sym typeface="Gisha"/>
            </a:endParaRPr>
          </a:p>
          <a:p>
            <a:pPr lvl="0" algn="just" rtl="1"/>
            <a:endParaRPr lang="ar-SA" b="1" dirty="0">
              <a:solidFill>
                <a:srgbClr val="002060"/>
              </a:solidFill>
              <a:latin typeface="Gisha"/>
              <a:cs typeface="Gisha"/>
              <a:sym typeface="Gisha"/>
            </a:endParaRPr>
          </a:p>
          <a:p>
            <a:pPr marL="0" marR="0" lvl="0" indent="0" algn="just" rtl="1">
              <a:spcBef>
                <a:spcPts val="0"/>
              </a:spcBef>
              <a:spcAft>
                <a:spcPts val="0"/>
              </a:spcAft>
              <a:buNone/>
            </a:pPr>
            <a:endParaRPr lang="he-IL" b="1" dirty="0">
              <a:solidFill>
                <a:srgbClr val="002060"/>
              </a:solidFill>
              <a:latin typeface="Gisha"/>
              <a:cs typeface="Gisha"/>
              <a:sym typeface="Gisha"/>
            </a:endParaRPr>
          </a:p>
        </p:txBody>
      </p:sp>
      <p:grpSp>
        <p:nvGrpSpPr>
          <p:cNvPr id="34" name="קבוצה 33">
            <a:extLst>
              <a:ext uri="{FF2B5EF4-FFF2-40B4-BE49-F238E27FC236}">
                <a16:creationId xmlns:a16="http://schemas.microsoft.com/office/drawing/2014/main" xmlns="" id="{1A387FF5-821F-4250-82E1-B5659B5F1542}"/>
              </a:ext>
            </a:extLst>
          </p:cNvPr>
          <p:cNvGrpSpPr/>
          <p:nvPr/>
        </p:nvGrpSpPr>
        <p:grpSpPr>
          <a:xfrm>
            <a:off x="194089" y="2816744"/>
            <a:ext cx="4261465" cy="3922351"/>
            <a:chOff x="56988" y="3565014"/>
            <a:chExt cx="4261465" cy="3449651"/>
          </a:xfrm>
        </p:grpSpPr>
        <p:sp>
          <p:nvSpPr>
            <p:cNvPr id="35" name="Google Shape;270;p8">
              <a:extLst>
                <a:ext uri="{FF2B5EF4-FFF2-40B4-BE49-F238E27FC236}">
                  <a16:creationId xmlns:a16="http://schemas.microsoft.com/office/drawing/2014/main" xmlns="" id="{96651ED3-C989-4C89-9DE3-6629733089E2}"/>
                </a:ext>
              </a:extLst>
            </p:cNvPr>
            <p:cNvSpPr/>
            <p:nvPr/>
          </p:nvSpPr>
          <p:spPr>
            <a:xfrm>
              <a:off x="56988" y="4002469"/>
              <a:ext cx="3308728" cy="3012196"/>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37" name="Google Shape;271;p8">
              <a:extLst>
                <a:ext uri="{FF2B5EF4-FFF2-40B4-BE49-F238E27FC236}">
                  <a16:creationId xmlns:a16="http://schemas.microsoft.com/office/drawing/2014/main" xmlns="" id="{150999AF-11C2-4BC2-A8D4-3324BB7F4AE8}"/>
                </a:ext>
              </a:extLst>
            </p:cNvPr>
            <p:cNvSpPr txBox="1"/>
            <p:nvPr/>
          </p:nvSpPr>
          <p:spPr>
            <a:xfrm>
              <a:off x="196102" y="6230023"/>
              <a:ext cx="2323936" cy="730814"/>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r>
                <a:rPr lang="ar-SA" sz="1200" dirty="0" smtClean="0">
                  <a:solidFill>
                    <a:schemeClr val="tx1"/>
                  </a:solidFill>
                  <a:latin typeface="Gisha"/>
                  <a:ea typeface="Gisha"/>
                  <a:cs typeface="Gisha"/>
                  <a:sym typeface="Gisha"/>
                </a:rPr>
                <a:t>نقاش: ربط مواضيع الساعة مع  المواد التعليمية تنفيذ وفهم. </a:t>
              </a:r>
            </a:p>
            <a:p>
              <a:pPr lvl="1" algn="r" rtl="1">
                <a:buSzPts val="1050"/>
              </a:pPr>
              <a:r>
                <a:rPr lang="ar-SA" sz="1200" dirty="0" smtClean="0">
                  <a:solidFill>
                    <a:schemeClr val="tx1"/>
                  </a:solidFill>
                  <a:latin typeface="Gisha"/>
                  <a:ea typeface="Gisha"/>
                  <a:cs typeface="Gisha"/>
                  <a:sym typeface="Gisha"/>
                </a:rPr>
                <a:t>تطوير وجهات نظر متنوعة </a:t>
              </a:r>
            </a:p>
            <a:p>
              <a:pPr lvl="1" algn="r" rtl="1">
                <a:buSzPts val="1050"/>
              </a:pPr>
              <a:r>
                <a:rPr lang="ar-SA" sz="1200" dirty="0" smtClean="0">
                  <a:solidFill>
                    <a:schemeClr val="tx1"/>
                  </a:solidFill>
                  <a:latin typeface="Gisha"/>
                  <a:ea typeface="Gisha"/>
                  <a:cs typeface="Gisha"/>
                  <a:sym typeface="Gisha"/>
                </a:rPr>
                <a:t>وتشجيع  التداخل الاجتماعي.</a:t>
              </a:r>
              <a:endParaRPr lang="he-IL" sz="1200" dirty="0">
                <a:solidFill>
                  <a:schemeClr val="tx1"/>
                </a:solidFill>
                <a:latin typeface="Gisha"/>
                <a:ea typeface="Gisha"/>
                <a:cs typeface="Gisha"/>
                <a:sym typeface="Gisha"/>
              </a:endParaRPr>
            </a:p>
          </p:txBody>
        </p:sp>
        <p:sp>
          <p:nvSpPr>
            <p:cNvPr id="38" name="Google Shape;272;p8">
              <a:extLst>
                <a:ext uri="{FF2B5EF4-FFF2-40B4-BE49-F238E27FC236}">
                  <a16:creationId xmlns:a16="http://schemas.microsoft.com/office/drawing/2014/main" xmlns="" id="{A78D5F2B-7144-4BD0-B8FB-CC2663F31B11}"/>
                </a:ext>
              </a:extLst>
            </p:cNvPr>
            <p:cNvSpPr/>
            <p:nvPr/>
          </p:nvSpPr>
          <p:spPr>
            <a:xfrm>
              <a:off x="135433" y="4194608"/>
              <a:ext cx="2383580" cy="893225"/>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200" kern="1200" dirty="0" smtClean="0">
                  <a:solidFill>
                    <a:prstClr val="black"/>
                  </a:solidFill>
                  <a:latin typeface="Calibri" panose="020F0502020204030204"/>
                  <a:ea typeface="+mn-ea"/>
                </a:rPr>
                <a:t>الادراكي: التنور اللغوي ،النقد البناء، التفكير الإبداعي ، التنور الرقمي.</a:t>
              </a:r>
              <a:endParaRPr lang="ar-SA" sz="1200" kern="1200" dirty="0">
                <a:solidFill>
                  <a:prstClr val="black"/>
                </a:solidFill>
                <a:latin typeface="Calibri" panose="020F0502020204030204"/>
                <a:ea typeface="+mn-ea"/>
              </a:endParaRPr>
            </a:p>
            <a:p>
              <a:pPr lvl="0" algn="r" defTabSz="457200">
                <a:buClrTx/>
              </a:pPr>
              <a:r>
                <a:rPr lang="ar-SA" sz="1200" kern="1200" dirty="0" smtClean="0">
                  <a:solidFill>
                    <a:prstClr val="black"/>
                  </a:solidFill>
                  <a:latin typeface="Calibri" panose="020F0502020204030204"/>
                  <a:ea typeface="+mn-ea"/>
                </a:rPr>
                <a:t>شخصية: المعرفة الذاتية والتوجيه الذاتي </a:t>
              </a:r>
              <a:endParaRPr lang="ar-SA" sz="1200" kern="1200" dirty="0">
                <a:solidFill>
                  <a:prstClr val="black"/>
                </a:solidFill>
                <a:latin typeface="Calibri" panose="020F0502020204030204"/>
                <a:ea typeface="+mn-ea"/>
              </a:endParaRPr>
            </a:p>
            <a:p>
              <a:pPr lvl="0" algn="r" defTabSz="457200">
                <a:buClrTx/>
              </a:pPr>
              <a:r>
                <a:rPr lang="ar-SA" sz="1200" kern="1200" dirty="0">
                  <a:solidFill>
                    <a:prstClr val="black"/>
                  </a:solidFill>
                  <a:latin typeface="Calibri" panose="020F0502020204030204"/>
                  <a:ea typeface="+mn-ea"/>
                </a:rPr>
                <a:t>العلاقات </a:t>
              </a:r>
              <a:r>
                <a:rPr lang="ar-SA" sz="1200" kern="1200" dirty="0" smtClean="0">
                  <a:solidFill>
                    <a:prstClr val="black"/>
                  </a:solidFill>
                  <a:latin typeface="Calibri" panose="020F0502020204030204"/>
                  <a:ea typeface="+mn-ea"/>
                </a:rPr>
                <a:t>الشخصية: الوعي الاجتماعي والسلوك الاجتماعي </a:t>
              </a:r>
              <a:endParaRPr lang="he-IL" sz="1200" kern="1200" dirty="0">
                <a:solidFill>
                  <a:prstClr val="black"/>
                </a:solidFill>
                <a:latin typeface="Calibri" panose="020F0502020204030204"/>
                <a:ea typeface="+mn-ea"/>
              </a:endParaRPr>
            </a:p>
          </p:txBody>
        </p:sp>
        <p:sp>
          <p:nvSpPr>
            <p:cNvPr id="39" name="Google Shape;273;p8">
              <a:extLst>
                <a:ext uri="{FF2B5EF4-FFF2-40B4-BE49-F238E27FC236}">
                  <a16:creationId xmlns:a16="http://schemas.microsoft.com/office/drawing/2014/main" xmlns="" id="{D7AB5E8A-087C-4029-AC39-45E00C564E42}"/>
                </a:ext>
              </a:extLst>
            </p:cNvPr>
            <p:cNvSpPr txBox="1"/>
            <p:nvPr/>
          </p:nvSpPr>
          <p:spPr>
            <a:xfrm>
              <a:off x="111937" y="5268256"/>
              <a:ext cx="2436105" cy="893225"/>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،المبادرة.</a:t>
              </a:r>
            </a:p>
            <a:p>
              <a:pPr lvl="0" algn="r" defTabSz="457200">
                <a:buClrTx/>
              </a:pPr>
              <a:r>
                <a:rPr lang="ar-SA" sz="1200" kern="1200" dirty="0">
                  <a:solidFill>
                    <a:prstClr val="black"/>
                  </a:solidFill>
                  <a:latin typeface="Calibri" panose="020F0502020204030204"/>
                </a:rPr>
                <a:t>العدالة الاجتماعية والتضامن  الاجتماعي: مساعدة الاخر،المشاركة </a:t>
              </a:r>
              <a:r>
                <a:rPr lang="ar-SA" sz="1200" kern="1200" dirty="0" smtClean="0">
                  <a:solidFill>
                    <a:prstClr val="black"/>
                  </a:solidFill>
                  <a:latin typeface="Calibri" panose="020F0502020204030204"/>
                </a:rPr>
                <a:t>الاجتماعية والمواطنة</a:t>
              </a:r>
              <a:endParaRPr lang="ar-SA" sz="1200" kern="1200" dirty="0">
                <a:solidFill>
                  <a:prstClr val="black"/>
                </a:solidFill>
                <a:latin typeface="Calibri" panose="020F0502020204030204"/>
              </a:endParaRPr>
            </a:p>
          </p:txBody>
        </p:sp>
        <p:pic>
          <p:nvPicPr>
            <p:cNvPr id="40" name="Google Shape;274;p8">
              <a:extLst>
                <a:ext uri="{FF2B5EF4-FFF2-40B4-BE49-F238E27FC236}">
                  <a16:creationId xmlns:a16="http://schemas.microsoft.com/office/drawing/2014/main" xmlns="" id="{D8EC6CA2-7E4C-4C19-AB34-070795AE5AB4}"/>
                </a:ext>
              </a:extLst>
            </p:cNvPr>
            <p:cNvPicPr preferRelativeResize="0"/>
            <p:nvPr/>
          </p:nvPicPr>
          <p:blipFill rotWithShape="1">
            <a:blip r:embed="rId11">
              <a:alphaModFix/>
            </a:blip>
            <a:srcRect/>
            <a:stretch/>
          </p:blipFill>
          <p:spPr>
            <a:xfrm>
              <a:off x="2974114" y="5253648"/>
              <a:ext cx="305173" cy="305173"/>
            </a:xfrm>
            <a:prstGeom prst="rect">
              <a:avLst/>
            </a:prstGeom>
            <a:noFill/>
            <a:ln>
              <a:noFill/>
            </a:ln>
          </p:spPr>
        </p:pic>
        <p:sp>
          <p:nvSpPr>
            <p:cNvPr id="41" name="Google Shape;275;p8">
              <a:extLst>
                <a:ext uri="{FF2B5EF4-FFF2-40B4-BE49-F238E27FC236}">
                  <a16:creationId xmlns:a16="http://schemas.microsoft.com/office/drawing/2014/main" xmlns="" id="{1DB0EC7D-723C-4F4D-8462-04268309D3D1}"/>
                </a:ext>
              </a:extLst>
            </p:cNvPr>
            <p:cNvSpPr/>
            <p:nvPr/>
          </p:nvSpPr>
          <p:spPr>
            <a:xfrm>
              <a:off x="2200375" y="4234274"/>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مهارات</a:t>
              </a:r>
              <a:r>
                <a:rPr lang="x-none" sz="1000" b="1" smtClean="0">
                  <a:solidFill>
                    <a:srgbClr val="000000"/>
                  </a:solidFill>
                  <a:latin typeface="Calibri"/>
                  <a:ea typeface="Calibri"/>
                  <a:cs typeface="Calibri"/>
                  <a:sym typeface="Calibri"/>
                </a:rPr>
                <a:t>  </a:t>
              </a:r>
              <a:endParaRPr dirty="0"/>
            </a:p>
          </p:txBody>
        </p:sp>
        <p:sp>
          <p:nvSpPr>
            <p:cNvPr id="42" name="Google Shape;276;p8">
              <a:extLst>
                <a:ext uri="{FF2B5EF4-FFF2-40B4-BE49-F238E27FC236}">
                  <a16:creationId xmlns:a16="http://schemas.microsoft.com/office/drawing/2014/main" xmlns="" id="{5CEF76FD-AD34-4F33-B283-5B55C2518086}"/>
                </a:ext>
              </a:extLst>
            </p:cNvPr>
            <p:cNvSpPr/>
            <p:nvPr/>
          </p:nvSpPr>
          <p:spPr>
            <a:xfrm>
              <a:off x="2244396" y="5213833"/>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cs typeface="Calibri"/>
                  <a:sym typeface="Calibri"/>
                </a:rPr>
                <a:t>قيم</a:t>
              </a:r>
              <a:endParaRPr dirty="0"/>
            </a:p>
          </p:txBody>
        </p:sp>
        <p:sp>
          <p:nvSpPr>
            <p:cNvPr id="43" name="Google Shape;277;p8">
              <a:extLst>
                <a:ext uri="{FF2B5EF4-FFF2-40B4-BE49-F238E27FC236}">
                  <a16:creationId xmlns:a16="http://schemas.microsoft.com/office/drawing/2014/main" xmlns="" id="{0BA42B59-53CB-4AA8-8C4B-B4EEF5F2B1E2}"/>
                </a:ext>
              </a:extLst>
            </p:cNvPr>
            <p:cNvSpPr/>
            <p:nvPr/>
          </p:nvSpPr>
          <p:spPr>
            <a:xfrm>
              <a:off x="2194480" y="6165212"/>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تطبيقات</a:t>
              </a:r>
            </a:p>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عملية </a:t>
              </a:r>
              <a:endParaRPr sz="1000" b="1" dirty="0">
                <a:solidFill>
                  <a:srgbClr val="000000"/>
                </a:solidFill>
                <a:latin typeface="Calibri"/>
                <a:ea typeface="Calibri"/>
                <a:cs typeface="Calibri"/>
                <a:sym typeface="Calibri"/>
              </a:endParaRPr>
            </a:p>
          </p:txBody>
        </p:sp>
        <p:pic>
          <p:nvPicPr>
            <p:cNvPr id="44" name="Google Shape;278;p8">
              <a:extLst>
                <a:ext uri="{FF2B5EF4-FFF2-40B4-BE49-F238E27FC236}">
                  <a16:creationId xmlns:a16="http://schemas.microsoft.com/office/drawing/2014/main" xmlns="" id="{57D7B71A-0EF9-4AF4-95BE-092A35928D77}"/>
                </a:ext>
              </a:extLst>
            </p:cNvPr>
            <p:cNvPicPr preferRelativeResize="0"/>
            <p:nvPr/>
          </p:nvPicPr>
          <p:blipFill rotWithShape="1">
            <a:blip r:embed="rId12">
              <a:alphaModFix/>
            </a:blip>
            <a:srcRect/>
            <a:stretch/>
          </p:blipFill>
          <p:spPr>
            <a:xfrm>
              <a:off x="3001315" y="4341647"/>
              <a:ext cx="224063" cy="173342"/>
            </a:xfrm>
            <a:prstGeom prst="rect">
              <a:avLst/>
            </a:prstGeom>
            <a:noFill/>
            <a:ln>
              <a:noFill/>
            </a:ln>
          </p:spPr>
        </p:pic>
        <p:pic>
          <p:nvPicPr>
            <p:cNvPr id="45" name="Google Shape;279;p8">
              <a:extLst>
                <a:ext uri="{FF2B5EF4-FFF2-40B4-BE49-F238E27FC236}">
                  <a16:creationId xmlns:a16="http://schemas.microsoft.com/office/drawing/2014/main" xmlns="" id="{79929070-69C1-488B-9B47-4700FF99BC7C}"/>
                </a:ext>
              </a:extLst>
            </p:cNvPr>
            <p:cNvPicPr preferRelativeResize="0"/>
            <p:nvPr/>
          </p:nvPicPr>
          <p:blipFill rotWithShape="1">
            <a:blip r:embed="rId13">
              <a:alphaModFix/>
            </a:blip>
            <a:srcRect/>
            <a:stretch/>
          </p:blipFill>
          <p:spPr>
            <a:xfrm>
              <a:off x="4036572" y="3565014"/>
              <a:ext cx="281881" cy="287786"/>
            </a:xfrm>
            <a:prstGeom prst="rect">
              <a:avLst/>
            </a:prstGeom>
            <a:noFill/>
            <a:ln>
              <a:noFill/>
            </a:ln>
          </p:spPr>
        </p:pic>
      </p:grpSp>
      <p:pic>
        <p:nvPicPr>
          <p:cNvPr id="3" name="Picture 2">
            <a:extLst>
              <a:ext uri="{FF2B5EF4-FFF2-40B4-BE49-F238E27FC236}">
                <a16:creationId xmlns:a16="http://schemas.microsoft.com/office/drawing/2014/main" xmlns="" id="{A95A4162-ECEB-45E2-9D4A-3987869E6E52}"/>
              </a:ext>
            </a:extLst>
          </p:cNvPr>
          <p:cNvPicPr>
            <a:picLocks noChangeAspect="1"/>
          </p:cNvPicPr>
          <p:nvPr/>
        </p:nvPicPr>
        <p:blipFill>
          <a:blip r:embed="rId14"/>
          <a:stretch>
            <a:fillRect/>
          </a:stretch>
        </p:blipFill>
        <p:spPr>
          <a:xfrm>
            <a:off x="498897" y="1193220"/>
            <a:ext cx="2449967" cy="1952193"/>
          </a:xfrm>
          <a:prstGeom prst="rect">
            <a:avLst/>
          </a:prstGeom>
          <a:ln>
            <a:noFill/>
          </a:ln>
          <a:effectLst>
            <a:outerShdw blurRad="292100" dist="139700" dir="2700000" algn="tl" rotWithShape="0">
              <a:srgbClr val="333333">
                <a:alpha val="65000"/>
              </a:srgbClr>
            </a:outerShdw>
          </a:effectLst>
        </p:spPr>
      </p:pic>
      <p:sp>
        <p:nvSpPr>
          <p:cNvPr id="4" name="תיבת טקסט 3">
            <a:extLst>
              <a:ext uri="{FF2B5EF4-FFF2-40B4-BE49-F238E27FC236}">
                <a16:creationId xmlns:a16="http://schemas.microsoft.com/office/drawing/2014/main" xmlns="" id="{30D3656D-1A5A-4505-AC5E-5B036D08742D}"/>
              </a:ext>
            </a:extLst>
          </p:cNvPr>
          <p:cNvSpPr txBox="1"/>
          <p:nvPr/>
        </p:nvSpPr>
        <p:spPr>
          <a:xfrm>
            <a:off x="4108484" y="4409644"/>
            <a:ext cx="6106702" cy="923330"/>
          </a:xfrm>
          <a:prstGeom prst="rect">
            <a:avLst/>
          </a:prstGeom>
          <a:noFill/>
        </p:spPr>
        <p:txBody>
          <a:bodyPr wrap="square" rtlCol="1">
            <a:spAutoFit/>
          </a:bodyPr>
          <a:lstStyle/>
          <a:p>
            <a:pPr algn="just" rtl="1">
              <a:defRPr/>
            </a:pPr>
            <a:r>
              <a:rPr lang="ar-SA" sz="1800" dirty="0" smtClean="0">
                <a:solidFill>
                  <a:srgbClr val="002060"/>
                </a:solidFill>
                <a:latin typeface="Gisha" panose="020B0502040204020203" pitchFamily="34" charset="-79"/>
                <a:cs typeface="Gisha" panose="020B0502040204020203" pitchFamily="34" charset="-79"/>
                <a:sym typeface="Gisha"/>
              </a:rPr>
              <a:t>مشاهدة فيلم</a:t>
            </a:r>
            <a:r>
              <a:rPr lang="he-IL" sz="1800" dirty="0" smtClean="0">
                <a:solidFill>
                  <a:srgbClr val="002060"/>
                </a:solidFill>
                <a:latin typeface="Gisha" panose="020B0502040204020203" pitchFamily="34" charset="-79"/>
                <a:cs typeface="Gisha" panose="020B0502040204020203" pitchFamily="34" charset="-79"/>
                <a:sym typeface="Gisha"/>
              </a:rPr>
              <a:t>: </a:t>
            </a:r>
            <a:r>
              <a:rPr lang="ar-SA" sz="1800" b="1" dirty="0" smtClean="0">
                <a:solidFill>
                  <a:srgbClr val="002060"/>
                </a:solidFill>
                <a:latin typeface="Gisha" panose="020B0502040204020203" pitchFamily="34" charset="-79"/>
                <a:cs typeface="Gisha" panose="020B0502040204020203" pitchFamily="34" charset="-79"/>
                <a:sym typeface="Gisha"/>
                <a:hlinkClick r:id="rId15"/>
              </a:rPr>
              <a:t>اهمية المجموعة </a:t>
            </a:r>
            <a:r>
              <a:rPr lang="ar-SA" sz="1800" b="1" dirty="0" smtClean="0">
                <a:solidFill>
                  <a:srgbClr val="002060"/>
                </a:solidFill>
                <a:latin typeface="Gisha" panose="020B0502040204020203" pitchFamily="34" charset="-79"/>
                <a:cs typeface="Gisha" panose="020B0502040204020203" pitchFamily="34" charset="-79"/>
                <a:sym typeface="Gisha"/>
              </a:rPr>
              <a:t>-   </a:t>
            </a:r>
            <a:r>
              <a:rPr lang="ar-SA" dirty="0" smtClean="0"/>
              <a:t>قوة </a:t>
            </a:r>
            <a:r>
              <a:rPr lang="ar-SA" dirty="0"/>
              <a:t>المجموعة من قوة </a:t>
            </a:r>
            <a:r>
              <a:rPr lang="ar-SA" dirty="0" smtClean="0"/>
              <a:t>الفرد</a:t>
            </a:r>
            <a:endParaRPr lang="ar-SA" sz="1800" b="1" dirty="0" smtClean="0">
              <a:solidFill>
                <a:srgbClr val="002060"/>
              </a:solidFill>
              <a:latin typeface="Gisha" panose="020B0502040204020203" pitchFamily="34" charset="-79"/>
              <a:cs typeface="Gisha" panose="020B0502040204020203" pitchFamily="34" charset="-79"/>
              <a:sym typeface="Gisha"/>
            </a:endParaRPr>
          </a:p>
          <a:p>
            <a:pPr lvl="0" algn="just" rtl="1">
              <a:defRPr/>
            </a:pPr>
            <a:r>
              <a:rPr lang="ar-SA" sz="1800" b="1" dirty="0" smtClean="0">
                <a:solidFill>
                  <a:srgbClr val="002060"/>
                </a:solidFill>
                <a:latin typeface="Gisha"/>
                <a:cs typeface="Gisha"/>
                <a:sym typeface="Gisha"/>
              </a:rPr>
              <a:t>ملخص</a:t>
            </a:r>
            <a:r>
              <a:rPr lang="he-IL" sz="1800" b="1" dirty="0" smtClean="0">
                <a:solidFill>
                  <a:srgbClr val="002060"/>
                </a:solidFill>
                <a:latin typeface="Gisha"/>
                <a:cs typeface="Gisha"/>
                <a:sym typeface="Gisha"/>
              </a:rPr>
              <a:t>:</a:t>
            </a:r>
            <a:r>
              <a:rPr lang="he-IL" sz="1800" dirty="0" smtClean="0">
                <a:solidFill>
                  <a:srgbClr val="002060"/>
                </a:solidFill>
                <a:latin typeface="Gisha" panose="020B0502040204020203" pitchFamily="34" charset="-79"/>
                <a:cs typeface="Gisha" panose="020B0502040204020203" pitchFamily="34" charset="-79"/>
                <a:sym typeface="Gisha"/>
              </a:rPr>
              <a:t> </a:t>
            </a:r>
            <a:r>
              <a:rPr lang="ar-SA" sz="1800" dirty="0" smtClean="0">
                <a:solidFill>
                  <a:srgbClr val="002060"/>
                </a:solidFill>
                <a:latin typeface="Gisha" panose="020B0502040204020203" pitchFamily="34" charset="-79"/>
                <a:cs typeface="Gisha" panose="020B0502040204020203" pitchFamily="34" charset="-79"/>
                <a:sym typeface="Gisha"/>
              </a:rPr>
              <a:t>في هذه </a:t>
            </a:r>
            <a:r>
              <a:rPr lang="ar-SA" sz="1800" dirty="0" smtClean="0">
                <a:solidFill>
                  <a:schemeClr val="tx1"/>
                </a:solidFill>
                <a:latin typeface="Gisha" panose="020B0502040204020203" pitchFamily="34" charset="-79"/>
                <a:cs typeface="Gisha" panose="020B0502040204020203" pitchFamily="34" charset="-79"/>
                <a:sym typeface="Gisha"/>
              </a:rPr>
              <a:t>المقاطع من الأفلام القصيرة   تبرز قوة الافراد عندما يتحدون كمجموعة  مقارنة بالعمل الفردي بمواجهة المهام والمخاطر.</a:t>
            </a:r>
            <a:endParaRPr lang="he-IL" sz="1800" dirty="0"/>
          </a:p>
        </p:txBody>
      </p:sp>
      <p:pic>
        <p:nvPicPr>
          <p:cNvPr id="6146"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8896" y="1145808"/>
            <a:ext cx="2449967"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תמונה 45"/>
          <p:cNvPicPr>
            <a:picLocks noChangeAspect="1"/>
          </p:cNvPicPr>
          <p:nvPr/>
        </p:nvPicPr>
        <p:blipFill>
          <a:blip r:embed="rId17"/>
          <a:stretch>
            <a:fillRect/>
          </a:stretch>
        </p:blipFill>
        <p:spPr>
          <a:xfrm>
            <a:off x="272574" y="130629"/>
            <a:ext cx="11613887" cy="856343"/>
          </a:xfrm>
          <a:prstGeom prst="rect">
            <a:avLst/>
          </a:prstGeom>
        </p:spPr>
      </p:pic>
      <p:sp>
        <p:nvSpPr>
          <p:cNvPr id="47" name="Google Shape;238;p6">
            <a:hlinkClick r:id="rId5" action="ppaction://hlinksldjump"/>
          </p:cNvPr>
          <p:cNvSpPr/>
          <p:nvPr/>
        </p:nvSpPr>
        <p:spPr>
          <a:xfrm>
            <a:off x="8361667" y="1117600"/>
            <a:ext cx="1957990" cy="710319"/>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r>
              <a:rPr lang="ar-SA" sz="2800" b="1" i="0" u="none" strike="noStrike" cap="none" dirty="0" smtClean="0">
                <a:solidFill>
                  <a:schemeClr val="bg1"/>
                </a:solidFill>
                <a:latin typeface="Calibri"/>
                <a:ea typeface="Calibri"/>
                <a:cs typeface="Calibri"/>
                <a:sym typeface="Calibri"/>
              </a:rPr>
              <a:t>الدرس الاول</a:t>
            </a:r>
            <a:endParaRPr sz="2800" b="1" i="0" u="none" strike="noStrike" cap="none" dirty="0">
              <a:solidFill>
                <a:schemeClr val="bg1"/>
              </a:solidFill>
              <a:latin typeface="Calibri"/>
              <a:ea typeface="Calibri"/>
              <a:cs typeface="Calibri"/>
              <a:sym typeface="Calibri"/>
            </a:endParaRPr>
          </a:p>
        </p:txBody>
      </p:sp>
      <p:sp>
        <p:nvSpPr>
          <p:cNvPr id="5" name="TextBox 4"/>
          <p:cNvSpPr txBox="1"/>
          <p:nvPr/>
        </p:nvSpPr>
        <p:spPr>
          <a:xfrm>
            <a:off x="7547429" y="3106057"/>
            <a:ext cx="2394857" cy="369332"/>
          </a:xfrm>
          <a:prstGeom prst="rect">
            <a:avLst/>
          </a:prstGeom>
          <a:noFill/>
        </p:spPr>
        <p:txBody>
          <a:bodyPr wrap="square" rtlCol="1">
            <a:spAutoFit/>
          </a:bodyPr>
          <a:lstStyle/>
          <a:p>
            <a:pPr lvl="0" algn="just" rtl="1"/>
            <a:r>
              <a:rPr lang="ar-SA" sz="1800" b="1" dirty="0">
                <a:solidFill>
                  <a:srgbClr val="002060"/>
                </a:solidFill>
                <a:latin typeface="Gisha"/>
                <a:ea typeface="Gisha"/>
                <a:cs typeface="Gisha"/>
                <a:sym typeface="Gisha"/>
              </a:rPr>
              <a:t>ما هي المجموعة?</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1" name="Google Shape;291;p10">
            <a:hlinkClick r:id="rId3" action="ppaction://hlinksldjump"/>
          </p:cNvPr>
          <p:cNvSpPr/>
          <p:nvPr/>
        </p:nvSpPr>
        <p:spPr>
          <a:xfrm>
            <a:off x="7608168" y="908721"/>
            <a:ext cx="1008000" cy="7167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sp>
        <p:nvSpPr>
          <p:cNvPr id="292" name="Google Shape;292;p10"/>
          <p:cNvSpPr/>
          <p:nvPr/>
        </p:nvSpPr>
        <p:spPr>
          <a:xfrm>
            <a:off x="6616681" y="906110"/>
            <a:ext cx="1008000" cy="7167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sp>
        <p:nvSpPr>
          <p:cNvPr id="293" name="Google Shape;293;p10"/>
          <p:cNvSpPr/>
          <p:nvPr/>
        </p:nvSpPr>
        <p:spPr>
          <a:xfrm>
            <a:off x="5600257" y="931429"/>
            <a:ext cx="1008000" cy="7167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sp>
        <p:nvSpPr>
          <p:cNvPr id="296" name="Google Shape;296;p10">
            <a:hlinkClick r:id="rId4" action="ppaction://hlinksldjump"/>
          </p:cNvPr>
          <p:cNvSpPr/>
          <p:nvPr/>
        </p:nvSpPr>
        <p:spPr>
          <a:xfrm>
            <a:off x="10387479" y="2850055"/>
            <a:ext cx="1654200" cy="697800"/>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800" b="1" dirty="0" smtClean="0">
                <a:solidFill>
                  <a:srgbClr val="FFFFFF"/>
                </a:solidFill>
                <a:latin typeface="Gisha"/>
                <a:ea typeface="Gisha"/>
                <a:cs typeface="Gisha"/>
                <a:sym typeface="Gisha"/>
              </a:rPr>
              <a:t>إفتتاحية</a:t>
            </a:r>
            <a:r>
              <a:rPr lang="he-IL" sz="1800" b="1" dirty="0" smtClean="0">
                <a:solidFill>
                  <a:srgbClr val="FFFFFF"/>
                </a:solidFill>
                <a:latin typeface="Gisha"/>
                <a:ea typeface="Gisha"/>
                <a:cs typeface="Gisha"/>
                <a:sym typeface="Gisha"/>
              </a:rPr>
              <a:t> </a:t>
            </a:r>
            <a:endParaRPr dirty="0"/>
          </a:p>
        </p:txBody>
      </p:sp>
      <p:sp>
        <p:nvSpPr>
          <p:cNvPr id="297" name="Google Shape;297;p10"/>
          <p:cNvSpPr/>
          <p:nvPr/>
        </p:nvSpPr>
        <p:spPr>
          <a:xfrm>
            <a:off x="10387479" y="3682537"/>
            <a:ext cx="1654200" cy="697800"/>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800" b="1" dirty="0" smtClean="0">
                <a:solidFill>
                  <a:srgbClr val="FFFFFF"/>
                </a:solidFill>
                <a:latin typeface="Gisha"/>
                <a:sym typeface="Gisha"/>
              </a:rPr>
              <a:t>سير الدرس</a:t>
            </a:r>
            <a:endParaRPr dirty="0"/>
          </a:p>
        </p:txBody>
      </p:sp>
      <p:sp>
        <p:nvSpPr>
          <p:cNvPr id="298" name="Google Shape;298;p10">
            <a:hlinkClick r:id="rId5" action="ppaction://hlinksldjump"/>
          </p:cNvPr>
          <p:cNvSpPr/>
          <p:nvPr/>
        </p:nvSpPr>
        <p:spPr>
          <a:xfrm>
            <a:off x="10387479" y="4529476"/>
            <a:ext cx="1654200" cy="697800"/>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800" b="1" dirty="0" smtClean="0">
                <a:solidFill>
                  <a:srgbClr val="FFFFFF"/>
                </a:solidFill>
                <a:latin typeface="Gisha"/>
                <a:sym typeface="Gisha"/>
              </a:rPr>
              <a:t>تلخيص</a:t>
            </a:r>
            <a:endParaRPr dirty="0"/>
          </a:p>
        </p:txBody>
      </p:sp>
      <p:sp>
        <p:nvSpPr>
          <p:cNvPr id="300" name="Google Shape;300;p10"/>
          <p:cNvSpPr/>
          <p:nvPr/>
        </p:nvSpPr>
        <p:spPr>
          <a:xfrm>
            <a:off x="10084037" y="2545841"/>
            <a:ext cx="179400" cy="239400"/>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301" name="Google Shape;301;p10"/>
          <p:cNvSpPr/>
          <p:nvPr/>
        </p:nvSpPr>
        <p:spPr>
          <a:xfrm>
            <a:off x="290287" y="1048500"/>
            <a:ext cx="9927770" cy="5809500"/>
          </a:xfrm>
          <a:prstGeom prst="rect">
            <a:avLst/>
          </a:prstGeom>
          <a:solidFill>
            <a:srgbClr val="F0EDED"/>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pic>
        <p:nvPicPr>
          <p:cNvPr id="302" name="Google Shape;302;p10"/>
          <p:cNvPicPr preferRelativeResize="0"/>
          <p:nvPr/>
        </p:nvPicPr>
        <p:blipFill rotWithShape="1">
          <a:blip r:embed="rId6">
            <a:alphaModFix/>
          </a:blip>
          <a:srcRect t="8181" r="24385"/>
          <a:stretch/>
        </p:blipFill>
        <p:spPr>
          <a:xfrm>
            <a:off x="10154718" y="3878194"/>
            <a:ext cx="223267" cy="306089"/>
          </a:xfrm>
          <a:prstGeom prst="rect">
            <a:avLst/>
          </a:prstGeom>
          <a:noFill/>
          <a:ln>
            <a:noFill/>
          </a:ln>
        </p:spPr>
      </p:pic>
      <p:sp>
        <p:nvSpPr>
          <p:cNvPr id="303" name="Google Shape;303;p10"/>
          <p:cNvSpPr/>
          <p:nvPr/>
        </p:nvSpPr>
        <p:spPr>
          <a:xfrm>
            <a:off x="428625" y="1825199"/>
            <a:ext cx="9723300" cy="5011800"/>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304" name="Google Shape;304;p10"/>
          <p:cNvSpPr txBox="1"/>
          <p:nvPr/>
        </p:nvSpPr>
        <p:spPr>
          <a:xfrm>
            <a:off x="2273134" y="948402"/>
            <a:ext cx="7878600" cy="1040053"/>
          </a:xfrm>
          <a:prstGeom prst="rect">
            <a:avLst/>
          </a:prstGeom>
          <a:noFill/>
          <a:ln>
            <a:noFill/>
          </a:ln>
        </p:spPr>
        <p:txBody>
          <a:bodyPr spcFirstLastPara="1" wrap="square" lIns="91425" tIns="45700" rIns="91425" bIns="45700" anchor="t" anchorCtr="0">
            <a:noAutofit/>
          </a:bodyPr>
          <a:lstStyle/>
          <a:p>
            <a:pPr lvl="0" algn="just" rtl="1"/>
            <a:r>
              <a:rPr lang="ar-SA" sz="1800" b="1" dirty="0" smtClean="0">
                <a:solidFill>
                  <a:srgbClr val="002060"/>
                </a:solidFill>
                <a:latin typeface="Gisha"/>
                <a:ea typeface="Gisha"/>
                <a:cs typeface="Gisha"/>
                <a:sym typeface="Gisha"/>
              </a:rPr>
              <a:t>ملخص :</a:t>
            </a:r>
          </a:p>
          <a:p>
            <a:pPr lvl="0" algn="just" rtl="1"/>
            <a:r>
              <a:rPr lang="ar-SA" sz="1800" b="1" dirty="0" smtClean="0">
                <a:solidFill>
                  <a:srgbClr val="002060"/>
                </a:solidFill>
                <a:latin typeface="Gisha"/>
                <a:ea typeface="Gisha"/>
                <a:cs typeface="Gisha"/>
                <a:sym typeface="Gisha"/>
              </a:rPr>
              <a:t>نسأل </a:t>
            </a:r>
            <a:r>
              <a:rPr lang="ar-SA" sz="1800" b="1" dirty="0">
                <a:solidFill>
                  <a:srgbClr val="002060"/>
                </a:solidFill>
                <a:latin typeface="Gisha"/>
                <a:ea typeface="Gisha"/>
                <a:cs typeface="Gisha"/>
                <a:sym typeface="Gisha"/>
              </a:rPr>
              <a:t>ونستوضح بعمق –لأي مجموعات </a:t>
            </a:r>
            <a:r>
              <a:rPr lang="ar-SA" sz="1800" b="1" dirty="0" smtClean="0">
                <a:solidFill>
                  <a:srgbClr val="002060"/>
                </a:solidFill>
                <a:latin typeface="Gisha"/>
                <a:ea typeface="Gisha"/>
                <a:cs typeface="Gisha"/>
                <a:sym typeface="Gisha"/>
              </a:rPr>
              <a:t>ينتمي الطلاب </a:t>
            </a:r>
          </a:p>
          <a:p>
            <a:pPr lvl="0" algn="just" rtl="1"/>
            <a:r>
              <a:rPr lang="ar-SA" sz="1800" b="1" dirty="0" smtClean="0">
                <a:solidFill>
                  <a:srgbClr val="002060"/>
                </a:solidFill>
                <a:latin typeface="Gisha"/>
                <a:ea typeface="Gisha"/>
                <a:cs typeface="Gisha"/>
                <a:sym typeface="Gisha"/>
              </a:rPr>
              <a:t>وأية مجموعة الأكثر  أهمية (قيمة) </a:t>
            </a:r>
            <a:r>
              <a:rPr lang="ar-SA" sz="1800" b="1" dirty="0">
                <a:solidFill>
                  <a:srgbClr val="002060"/>
                </a:solidFill>
                <a:latin typeface="Gisha"/>
                <a:ea typeface="Gisha"/>
                <a:cs typeface="Gisha"/>
                <a:sym typeface="Gisha"/>
              </a:rPr>
              <a:t>يالنسبه </a:t>
            </a:r>
            <a:r>
              <a:rPr lang="ar-SA" sz="1800" b="1" dirty="0" smtClean="0">
                <a:solidFill>
                  <a:srgbClr val="002060"/>
                </a:solidFill>
                <a:latin typeface="Gisha"/>
                <a:ea typeface="Gisha"/>
                <a:cs typeface="Gisha"/>
                <a:sym typeface="Gisha"/>
              </a:rPr>
              <a:t>لهم</a:t>
            </a:r>
            <a:r>
              <a:rPr lang="he-IL" dirty="0" smtClean="0">
                <a:solidFill>
                  <a:srgbClr val="002060"/>
                </a:solidFill>
                <a:latin typeface="Gisha"/>
                <a:ea typeface="Gisha"/>
                <a:cs typeface="Gisha"/>
                <a:sym typeface="Gisha"/>
              </a:rPr>
              <a:t>.</a:t>
            </a:r>
            <a:endParaRPr dirty="0"/>
          </a:p>
        </p:txBody>
      </p:sp>
      <p:sp>
        <p:nvSpPr>
          <p:cNvPr id="305" name="Google Shape;305;p10"/>
          <p:cNvSpPr/>
          <p:nvPr/>
        </p:nvSpPr>
        <p:spPr>
          <a:xfrm>
            <a:off x="3612643" y="6082137"/>
            <a:ext cx="6485908" cy="891977"/>
          </a:xfrm>
          <a:prstGeom prst="rect">
            <a:avLst/>
          </a:prstGeom>
          <a:solidFill>
            <a:srgbClr val="DDEAF6"/>
          </a:solidFill>
          <a:ln>
            <a:noFill/>
          </a:ln>
        </p:spPr>
        <p:txBody>
          <a:bodyPr spcFirstLastPara="1" wrap="square" lIns="91425" tIns="45700" rIns="91425" bIns="45700" anchor="t" anchorCtr="0">
            <a:noAutofit/>
          </a:bodyPr>
          <a:lstStyle/>
          <a:p>
            <a:pPr lvl="0" algn="just" rtl="1"/>
            <a:r>
              <a:rPr lang="ar-SA" sz="1600" b="1" dirty="0">
                <a:solidFill>
                  <a:srgbClr val="002060"/>
                </a:solidFill>
                <a:latin typeface="Gisha"/>
                <a:cs typeface="Gisha"/>
                <a:sym typeface="Gisha"/>
              </a:rPr>
              <a:t>أسئلة للنقاش في كامل الهيئة:</a:t>
            </a:r>
          </a:p>
          <a:p>
            <a:pPr lvl="0" algn="just" rtl="1"/>
            <a:r>
              <a:rPr lang="ar-SA" sz="1600" dirty="0">
                <a:solidFill>
                  <a:srgbClr val="002060"/>
                </a:solidFill>
                <a:latin typeface="Gisha"/>
                <a:cs typeface="Gisha"/>
                <a:sym typeface="Gisha"/>
              </a:rPr>
              <a:t>-لماذا حسب رأيكم إختار أغلبية </a:t>
            </a:r>
            <a:r>
              <a:rPr lang="ar-SA" sz="1600" dirty="0" smtClean="0">
                <a:solidFill>
                  <a:srgbClr val="002060"/>
                </a:solidFill>
                <a:latin typeface="Gisha"/>
                <a:cs typeface="Gisha"/>
                <a:sym typeface="Gisha"/>
              </a:rPr>
              <a:t>الطلاب، </a:t>
            </a:r>
            <a:r>
              <a:rPr lang="ar-SA" sz="1600" dirty="0">
                <a:solidFill>
                  <a:srgbClr val="002060"/>
                </a:solidFill>
                <a:latin typeface="Gisha"/>
                <a:cs typeface="Gisha"/>
                <a:sym typeface="Gisha"/>
              </a:rPr>
              <a:t>المجموعة التي </a:t>
            </a:r>
            <a:r>
              <a:rPr lang="ar-SA" sz="1600" dirty="0" smtClean="0">
                <a:solidFill>
                  <a:srgbClr val="002060"/>
                </a:solidFill>
                <a:latin typeface="Gisha"/>
                <a:cs typeface="Gisha"/>
                <a:sym typeface="Gisha"/>
              </a:rPr>
              <a:t>ظهرت على الشاشة أماكم بشكل </a:t>
            </a:r>
            <a:r>
              <a:rPr lang="ar-SA" sz="1600" dirty="0">
                <a:solidFill>
                  <a:srgbClr val="002060"/>
                </a:solidFill>
                <a:latin typeface="Gisha"/>
                <a:cs typeface="Gisha"/>
                <a:sym typeface="Gisha"/>
              </a:rPr>
              <a:t>بارز </a:t>
            </a:r>
            <a:r>
              <a:rPr lang="ar-SA" sz="1600" dirty="0" smtClean="0">
                <a:solidFill>
                  <a:srgbClr val="002060"/>
                </a:solidFill>
                <a:latin typeface="Gisha"/>
                <a:cs typeface="Gisha"/>
                <a:sym typeface="Gisha"/>
              </a:rPr>
              <a:t>؟</a:t>
            </a:r>
            <a:endParaRPr lang="ar-SA" sz="1600" dirty="0">
              <a:solidFill>
                <a:srgbClr val="002060"/>
              </a:solidFill>
              <a:latin typeface="Gisha"/>
              <a:cs typeface="Gisha"/>
              <a:sym typeface="Gisha"/>
            </a:endParaRPr>
          </a:p>
          <a:p>
            <a:pPr lvl="0" algn="just" rtl="1"/>
            <a:r>
              <a:rPr lang="ar-SA" sz="1600" dirty="0">
                <a:solidFill>
                  <a:srgbClr val="002060"/>
                </a:solidFill>
                <a:latin typeface="Gisha"/>
                <a:cs typeface="Gisha"/>
                <a:sym typeface="Gisha"/>
              </a:rPr>
              <a:t>-كيف حسب رأيكم بالامكان جعل </a:t>
            </a:r>
            <a:r>
              <a:rPr lang="ar-SA" sz="1600" dirty="0" smtClean="0">
                <a:solidFill>
                  <a:srgbClr val="002060"/>
                </a:solidFill>
                <a:latin typeface="Gisha"/>
                <a:cs typeface="Gisha"/>
                <a:sym typeface="Gisha"/>
              </a:rPr>
              <a:t>"الصف" </a:t>
            </a:r>
            <a:r>
              <a:rPr lang="ar-SA" sz="1600" dirty="0">
                <a:solidFill>
                  <a:srgbClr val="002060"/>
                </a:solidFill>
                <a:latin typeface="Gisha"/>
                <a:cs typeface="Gisha"/>
                <a:sym typeface="Gisha"/>
              </a:rPr>
              <a:t>المجموعة </a:t>
            </a:r>
            <a:r>
              <a:rPr lang="ar-SA" sz="1600" dirty="0" smtClean="0">
                <a:solidFill>
                  <a:srgbClr val="002060"/>
                </a:solidFill>
                <a:latin typeface="Gisha"/>
                <a:cs typeface="Gisha"/>
                <a:sym typeface="Gisha"/>
              </a:rPr>
              <a:t>الاهم </a:t>
            </a:r>
            <a:r>
              <a:rPr lang="ar-SA" sz="1600" dirty="0">
                <a:solidFill>
                  <a:srgbClr val="002060"/>
                </a:solidFill>
                <a:latin typeface="Gisha"/>
                <a:cs typeface="Gisha"/>
                <a:sym typeface="Gisha"/>
              </a:rPr>
              <a:t>لكل شخص منكم </a:t>
            </a:r>
            <a:r>
              <a:rPr lang="ar-SA" sz="1600" dirty="0" smtClean="0">
                <a:solidFill>
                  <a:srgbClr val="002060"/>
                </a:solidFill>
                <a:latin typeface="Gisha"/>
                <a:cs typeface="Gisha"/>
                <a:sym typeface="Gisha"/>
              </a:rPr>
              <a:t>؟ ما  هي اقتراحاتكم</a:t>
            </a:r>
            <a:endParaRPr lang="ar-SA" sz="1600" dirty="0">
              <a:solidFill>
                <a:srgbClr val="002060"/>
              </a:solidFill>
              <a:latin typeface="Gisha"/>
              <a:cs typeface="Gisha"/>
              <a:sym typeface="Gisha"/>
            </a:endParaRPr>
          </a:p>
          <a:p>
            <a:pPr lvl="0" algn="just" rtl="1"/>
            <a:endParaRPr lang="ar-SA" sz="1200" dirty="0">
              <a:solidFill>
                <a:srgbClr val="002060"/>
              </a:solidFill>
              <a:latin typeface="Gisha"/>
              <a:cs typeface="Gisha"/>
              <a:sym typeface="Gisha"/>
            </a:endParaRPr>
          </a:p>
        </p:txBody>
      </p:sp>
      <p:sp>
        <p:nvSpPr>
          <p:cNvPr id="316" name="Google Shape;316;p10"/>
          <p:cNvSpPr txBox="1"/>
          <p:nvPr/>
        </p:nvSpPr>
        <p:spPr>
          <a:xfrm>
            <a:off x="3674688" y="1783677"/>
            <a:ext cx="6485908" cy="2612580"/>
          </a:xfrm>
          <a:prstGeom prst="rect">
            <a:avLst/>
          </a:prstGeom>
          <a:noFill/>
          <a:ln>
            <a:noFill/>
          </a:ln>
        </p:spPr>
        <p:txBody>
          <a:bodyPr spcFirstLastPara="1" wrap="square" lIns="91425" tIns="45700" rIns="91425" bIns="45700" anchor="t" anchorCtr="0">
            <a:noAutofit/>
          </a:bodyPr>
          <a:lstStyle/>
          <a:p>
            <a:pPr algn="just" rtl="1" eaLnBrk="1" hangingPunct="1"/>
            <a:r>
              <a:rPr lang="ar-SA" altLang="he-IL" sz="2000" b="1" dirty="0" smtClean="0">
                <a:latin typeface="Gisha" panose="020B0502040204020203" pitchFamily="34" charset="-79"/>
                <a:cs typeface="Gisha" panose="020B0502040204020203" pitchFamily="34" charset="-79"/>
                <a:hlinkClick r:id="rId7">
                  <a:extLst>
                    <a:ext uri="{A12FA001-AC4F-418D-AE19-62706E023703}">
                      <ahyp:hlinkClr xmlns="" xmlns:ahyp="http://schemas.microsoft.com/office/drawing/2018/hyperlinkcolor" val="tx"/>
                    </a:ext>
                  </a:extLst>
                </a:hlinkClick>
              </a:rPr>
              <a:t>سير الفعالية </a:t>
            </a:r>
            <a:endParaRPr lang="he-IL" altLang="he-IL" sz="2000" b="1" dirty="0">
              <a:latin typeface="Gisha" panose="020B0502040204020203" pitchFamily="34" charset="-79"/>
              <a:cs typeface="Gisha" panose="020B0502040204020203" pitchFamily="34" charset="-79"/>
              <a:hlinkClick r:id="rId7">
                <a:extLst>
                  <a:ext uri="{A12FA001-AC4F-418D-AE19-62706E023703}">
                    <ahyp:hlinkClr xmlns="" xmlns:ahyp="http://schemas.microsoft.com/office/drawing/2018/hyperlinkcolor" val="tx"/>
                  </a:ext>
                </a:extLst>
              </a:hlinkClick>
            </a:endParaRPr>
          </a:p>
          <a:p>
            <a:pPr algn="just" rtl="1" eaLnBrk="1" hangingPunct="1"/>
            <a:r>
              <a:rPr lang="ar-SA" altLang="he-IL" sz="1800" b="1" dirty="0" smtClean="0">
                <a:solidFill>
                  <a:srgbClr val="3333CC"/>
                </a:solidFill>
                <a:latin typeface="Gisha" panose="020B0502040204020203" pitchFamily="34" charset="-79"/>
                <a:cs typeface="Gisha" panose="020B0502040204020203" pitchFamily="34" charset="-79"/>
                <a:hlinkClick r:id="rId8"/>
              </a:rPr>
              <a:t>استعمال تقنية  </a:t>
            </a:r>
            <a:r>
              <a:rPr lang="ar-SA" altLang="he-IL" sz="1800" b="1" dirty="0" err="1" smtClean="0">
                <a:solidFill>
                  <a:srgbClr val="3333CC"/>
                </a:solidFill>
                <a:latin typeface="Gisha" panose="020B0502040204020203" pitchFamily="34" charset="-79"/>
                <a:cs typeface="Gisha" panose="020B0502040204020203" pitchFamily="34" charset="-79"/>
                <a:hlinkClick r:id="rId8"/>
              </a:rPr>
              <a:t>مينتيمتر</a:t>
            </a:r>
            <a:r>
              <a:rPr lang="ar-SA" altLang="he-IL" sz="1800" b="1" dirty="0" smtClean="0">
                <a:solidFill>
                  <a:srgbClr val="3333CC"/>
                </a:solidFill>
                <a:latin typeface="Gisha" panose="020B0502040204020203" pitchFamily="34" charset="-79"/>
                <a:cs typeface="Gisha" panose="020B0502040204020203" pitchFamily="34" charset="-79"/>
                <a:hlinkClick r:id="rId8"/>
              </a:rPr>
              <a:t> </a:t>
            </a:r>
            <a:r>
              <a:rPr lang="he-IL" altLang="he-IL" sz="1800" b="1" dirty="0" smtClean="0">
                <a:solidFill>
                  <a:srgbClr val="3333CC"/>
                </a:solidFill>
                <a:latin typeface="Gisha" panose="020B0502040204020203" pitchFamily="34" charset="-79"/>
                <a:cs typeface="Gisha" panose="020B0502040204020203" pitchFamily="34" charset="-79"/>
              </a:rPr>
              <a:t> </a:t>
            </a:r>
            <a:r>
              <a:rPr lang="ar-SA" altLang="he-IL" sz="1600" dirty="0" err="1" smtClean="0">
                <a:solidFill>
                  <a:srgbClr val="001B50"/>
                </a:solidFill>
                <a:latin typeface="Gisha" panose="020B0502040204020203" pitchFamily="34" charset="-79"/>
                <a:cs typeface="Gisha" panose="020B0502040204020203" pitchFamily="34" charset="-79"/>
              </a:rPr>
              <a:t>منتيمتر</a:t>
            </a:r>
            <a:r>
              <a:rPr lang="ar-SA" altLang="he-IL" sz="1600" dirty="0" smtClean="0">
                <a:solidFill>
                  <a:srgbClr val="001B50"/>
                </a:solidFill>
                <a:latin typeface="Gisha" panose="020B0502040204020203" pitchFamily="34" charset="-79"/>
                <a:cs typeface="Gisha" panose="020B0502040204020203" pitchFamily="34" charset="-79"/>
              </a:rPr>
              <a:t> هي عباره عن تقنية محوسبة تستعمل خلال الحصة لتفعيل الطلاب</a:t>
            </a:r>
            <a:r>
              <a:rPr lang="he-IL" altLang="he-IL" sz="1600" dirty="0" smtClean="0">
                <a:solidFill>
                  <a:srgbClr val="001B50"/>
                </a:solidFill>
                <a:latin typeface="Gisha" panose="020B0502040204020203" pitchFamily="34" charset="-79"/>
                <a:cs typeface="Gisha" panose="020B0502040204020203" pitchFamily="34" charset="-79"/>
              </a:rPr>
              <a:t>.</a:t>
            </a:r>
            <a:r>
              <a:rPr lang="ar-SA" altLang="he-IL" sz="1600" dirty="0" smtClean="0">
                <a:solidFill>
                  <a:srgbClr val="001B50"/>
                </a:solidFill>
                <a:latin typeface="Gisha" panose="020B0502040204020203" pitchFamily="34" charset="-79"/>
                <a:cs typeface="Gisha" panose="020B0502040204020203" pitchFamily="34" charset="-79"/>
              </a:rPr>
              <a:t> </a:t>
            </a:r>
            <a:r>
              <a:rPr lang="ar-SA" altLang="he-IL" sz="1600" b="1" dirty="0" smtClean="0">
                <a:solidFill>
                  <a:srgbClr val="001B50"/>
                </a:solidFill>
                <a:latin typeface="Gisha" panose="020B0502040204020203" pitchFamily="34" charset="-79"/>
                <a:cs typeface="Gisha" panose="020B0502040204020203" pitchFamily="34" charset="-79"/>
                <a:hlinkClick r:id="rId9"/>
              </a:rPr>
              <a:t>شرح قصير عن استعمال تقنية  </a:t>
            </a:r>
            <a:r>
              <a:rPr lang="ar-SA" altLang="he-IL" sz="1600" b="1" dirty="0" err="1" smtClean="0">
                <a:solidFill>
                  <a:srgbClr val="001B50"/>
                </a:solidFill>
                <a:latin typeface="Gisha" panose="020B0502040204020203" pitchFamily="34" charset="-79"/>
                <a:cs typeface="Gisha" panose="020B0502040204020203" pitchFamily="34" charset="-79"/>
                <a:hlinkClick r:id="rId9"/>
              </a:rPr>
              <a:t>المينتيمتر</a:t>
            </a:r>
            <a:endParaRPr lang="he-IL" altLang="he-IL" sz="1600" b="1" dirty="0">
              <a:solidFill>
                <a:srgbClr val="001B50"/>
              </a:solidFill>
              <a:latin typeface="Gisha" panose="020B0502040204020203" pitchFamily="34" charset="-79"/>
              <a:cs typeface="Gisha" panose="020B0502040204020203" pitchFamily="34" charset="-79"/>
            </a:endParaRPr>
          </a:p>
          <a:p>
            <a:pPr algn="just" rtl="1" eaLnBrk="1" hangingPunct="1"/>
            <a:r>
              <a:rPr lang="ar-SA" altLang="he-IL" sz="1600" dirty="0" smtClean="0">
                <a:solidFill>
                  <a:srgbClr val="001B50"/>
                </a:solidFill>
                <a:latin typeface="Gisha" panose="020B0502040204020203" pitchFamily="34" charset="-79"/>
                <a:cs typeface="Gisha" panose="020B0502040204020203" pitchFamily="34" charset="-79"/>
              </a:rPr>
              <a:t>اذا لم تتوفر  امكانية استعمال تقنية </a:t>
            </a:r>
            <a:r>
              <a:rPr lang="ar-SA" altLang="he-IL" sz="1600" dirty="0" err="1" smtClean="0">
                <a:solidFill>
                  <a:srgbClr val="001B50"/>
                </a:solidFill>
                <a:latin typeface="Gisha" panose="020B0502040204020203" pitchFamily="34" charset="-79"/>
                <a:cs typeface="Gisha" panose="020B0502040204020203" pitchFamily="34" charset="-79"/>
              </a:rPr>
              <a:t>المينتيمتر</a:t>
            </a:r>
            <a:r>
              <a:rPr lang="ar-SA" altLang="he-IL" sz="1600" dirty="0" smtClean="0">
                <a:solidFill>
                  <a:srgbClr val="001B50"/>
                </a:solidFill>
                <a:latin typeface="Gisha" panose="020B0502040204020203" pitchFamily="34" charset="-79"/>
                <a:cs typeface="Gisha" panose="020B0502040204020203" pitchFamily="34" charset="-79"/>
              </a:rPr>
              <a:t> </a:t>
            </a:r>
            <a:r>
              <a:rPr lang="he-IL" altLang="he-IL" sz="1600" dirty="0" smtClean="0">
                <a:solidFill>
                  <a:srgbClr val="001B50"/>
                </a:solidFill>
                <a:latin typeface="Gisha" panose="020B0502040204020203" pitchFamily="34" charset="-79"/>
                <a:cs typeface="Gisha" panose="020B0502040204020203" pitchFamily="34" charset="-79"/>
              </a:rPr>
              <a:t>, </a:t>
            </a:r>
            <a:r>
              <a:rPr lang="ar-SA" altLang="he-IL" sz="1600" dirty="0" smtClean="0">
                <a:solidFill>
                  <a:srgbClr val="001B50"/>
                </a:solidFill>
                <a:latin typeface="Gisha" panose="020B0502040204020203" pitchFamily="34" charset="-79"/>
                <a:cs typeface="Gisha" panose="020B0502040204020203" pitchFamily="34" charset="-79"/>
              </a:rPr>
              <a:t>بالامكان استعمال </a:t>
            </a:r>
            <a:r>
              <a:rPr lang="ar-SA" altLang="he-IL" sz="1600" b="1" dirty="0" smtClean="0">
                <a:solidFill>
                  <a:srgbClr val="001B50"/>
                </a:solidFill>
                <a:latin typeface="Gisha" panose="020B0502040204020203" pitchFamily="34" charset="-79"/>
                <a:cs typeface="Gisha" panose="020B0502040204020203" pitchFamily="34" charset="-79"/>
              </a:rPr>
              <a:t>شمس التداعيات</a:t>
            </a:r>
            <a:r>
              <a:rPr lang="he-IL" altLang="he-IL" sz="1600" b="1" dirty="0" smtClean="0">
                <a:solidFill>
                  <a:srgbClr val="001B50"/>
                </a:solidFill>
                <a:latin typeface="Gisha" panose="020B0502040204020203" pitchFamily="34" charset="-79"/>
                <a:cs typeface="Gisha" panose="020B0502040204020203" pitchFamily="34" charset="-79"/>
              </a:rPr>
              <a:t> </a:t>
            </a:r>
            <a:r>
              <a:rPr lang="he-IL" altLang="he-IL" sz="1600" b="1" dirty="0">
                <a:solidFill>
                  <a:srgbClr val="001B50"/>
                </a:solidFill>
                <a:latin typeface="Gisha" panose="020B0502040204020203" pitchFamily="34" charset="-79"/>
                <a:cs typeface="Gisha" panose="020B0502040204020203" pitchFamily="34" charset="-79"/>
              </a:rPr>
              <a:t>– </a:t>
            </a:r>
            <a:r>
              <a:rPr lang="ar-SA" altLang="he-IL" sz="1600" dirty="0" smtClean="0">
                <a:solidFill>
                  <a:srgbClr val="001B50"/>
                </a:solidFill>
                <a:latin typeface="Gisha" panose="020B0502040204020203" pitchFamily="34" charset="-79"/>
                <a:cs typeface="Gisha" panose="020B0502040204020203" pitchFamily="34" charset="-79"/>
              </a:rPr>
              <a:t>خارطة اولية بمصطلحات  متعلقة بالمجموعة من عالم الطلاب</a:t>
            </a:r>
            <a:endParaRPr lang="he-IL" altLang="he-IL" sz="1600" b="1" dirty="0">
              <a:latin typeface="Gisha" panose="020B0502040204020203" pitchFamily="34" charset="-79"/>
              <a:cs typeface="Gisha" panose="020B0502040204020203" pitchFamily="34" charset="-79"/>
            </a:endParaRPr>
          </a:p>
          <a:p>
            <a:pPr algn="r" eaLnBrk="1" hangingPunct="1"/>
            <a:endParaRPr lang="he-IL" altLang="he-IL" sz="1600" b="1" dirty="0">
              <a:solidFill>
                <a:srgbClr val="0070C0"/>
              </a:solidFill>
              <a:latin typeface="Gisha" panose="020B0502040204020203" pitchFamily="34" charset="-79"/>
              <a:cs typeface="Gisha" panose="020B0502040204020203" pitchFamily="34" charset="-79"/>
            </a:endParaRPr>
          </a:p>
          <a:p>
            <a:pPr algn="r" eaLnBrk="1" hangingPunct="1"/>
            <a:r>
              <a:rPr lang="ar-SA" altLang="he-IL" sz="1600" b="1" dirty="0" smtClean="0">
                <a:solidFill>
                  <a:srgbClr val="0070C0"/>
                </a:solidFill>
                <a:latin typeface="Gisha" panose="020B0502040204020203" pitchFamily="34" charset="-79"/>
                <a:cs typeface="Gisha" panose="020B0502040204020203" pitchFamily="34" charset="-79"/>
              </a:rPr>
              <a:t>أسئلة </a:t>
            </a:r>
            <a:r>
              <a:rPr lang="ar-SA" altLang="he-IL" sz="1600" b="1" dirty="0" err="1" smtClean="0">
                <a:solidFill>
                  <a:srgbClr val="0070C0"/>
                </a:solidFill>
                <a:latin typeface="Gisha" panose="020B0502040204020203" pitchFamily="34" charset="-79"/>
                <a:cs typeface="Gisha" panose="020B0502040204020203" pitchFamily="34" charset="-79"/>
              </a:rPr>
              <a:t>بالمنتيمتر</a:t>
            </a:r>
            <a:endParaRPr lang="he-IL" altLang="he-IL" sz="1600" b="1" dirty="0">
              <a:solidFill>
                <a:srgbClr val="0070C0"/>
              </a:solidFill>
              <a:latin typeface="Gisha" panose="020B0502040204020203" pitchFamily="34" charset="-79"/>
              <a:cs typeface="Gisha" panose="020B0502040204020203" pitchFamily="34" charset="-79"/>
            </a:endParaRPr>
          </a:p>
          <a:p>
            <a:pPr algn="r" eaLnBrk="1" hangingPunct="1"/>
            <a:r>
              <a:rPr lang="he-IL" altLang="he-IL" sz="1600" b="1" dirty="0">
                <a:solidFill>
                  <a:srgbClr val="002060"/>
                </a:solidFill>
                <a:latin typeface="Gisha" panose="020B0502040204020203" pitchFamily="34" charset="-79"/>
                <a:cs typeface="Gisha" panose="020B0502040204020203" pitchFamily="34" charset="-79"/>
              </a:rPr>
              <a:t>1. </a:t>
            </a:r>
            <a:r>
              <a:rPr lang="ar-SA" altLang="he-IL" sz="1600" b="1" dirty="0" smtClean="0">
                <a:solidFill>
                  <a:srgbClr val="002060"/>
                </a:solidFill>
                <a:latin typeface="Gisha" panose="020B0502040204020203" pitchFamily="34" charset="-79"/>
                <a:cs typeface="Gisha" panose="020B0502040204020203" pitchFamily="34" charset="-79"/>
              </a:rPr>
              <a:t>ما هي مجموعات الانتماء الخاصة بك</a:t>
            </a:r>
            <a:r>
              <a:rPr lang="he-IL" altLang="he-IL" sz="1600" b="1" dirty="0" smtClean="0">
                <a:solidFill>
                  <a:srgbClr val="002060"/>
                </a:solidFill>
                <a:latin typeface="Gisha" panose="020B0502040204020203" pitchFamily="34" charset="-79"/>
                <a:cs typeface="Gisha" panose="020B0502040204020203" pitchFamily="34" charset="-79"/>
              </a:rPr>
              <a:t>?</a:t>
            </a:r>
            <a:endParaRPr lang="en-US" altLang="he-IL" sz="1600" b="1" dirty="0">
              <a:solidFill>
                <a:srgbClr val="002060"/>
              </a:solidFill>
              <a:latin typeface="Gisha" panose="020B0502040204020203" pitchFamily="34" charset="-79"/>
              <a:cs typeface="Gisha" panose="020B0502040204020203" pitchFamily="34" charset="-79"/>
            </a:endParaRPr>
          </a:p>
          <a:p>
            <a:pPr algn="just" rtl="1" eaLnBrk="1" hangingPunct="1"/>
            <a:r>
              <a:rPr lang="he-IL" altLang="he-IL" sz="1600" dirty="0" smtClean="0">
                <a:latin typeface="Gisha" panose="020B0502040204020203" pitchFamily="34" charset="-79"/>
                <a:cs typeface="Gisha" panose="020B0502040204020203" pitchFamily="34" charset="-79"/>
              </a:rPr>
              <a:t>.</a:t>
            </a:r>
            <a:r>
              <a:rPr lang="ar-SA" altLang="he-IL" sz="1600" dirty="0">
                <a:latin typeface="Gisha" panose="020B0502040204020203" pitchFamily="34" charset="-79"/>
                <a:cs typeface="Gisha" panose="020B0502040204020203" pitchFamily="34" charset="-79"/>
              </a:rPr>
              <a:t> </a:t>
            </a:r>
            <a:r>
              <a:rPr lang="ar-SA" altLang="he-IL" sz="1600" dirty="0" smtClean="0">
                <a:latin typeface="Gisha" panose="020B0502040204020203" pitchFamily="34" charset="-79"/>
                <a:cs typeface="Gisha" panose="020B0502040204020203" pitchFamily="34" charset="-79"/>
              </a:rPr>
              <a:t>امثلة:عائلة،أصدقاء،اصدقاء من الحي، الصف، فريق كرة قدم،مجموعات </a:t>
            </a:r>
            <a:r>
              <a:rPr lang="ar-SA" altLang="he-IL" sz="1600" dirty="0">
                <a:latin typeface="Gisha" panose="020B0502040204020203" pitchFamily="34" charset="-79"/>
                <a:cs typeface="Gisha" panose="020B0502040204020203" pitchFamily="34" charset="-79"/>
              </a:rPr>
              <a:t>ضمن حركات </a:t>
            </a:r>
            <a:r>
              <a:rPr lang="ar-SA" altLang="he-IL" sz="1600" dirty="0" smtClean="0">
                <a:latin typeface="Gisha" panose="020B0502040204020203" pitchFamily="34" charset="-79"/>
                <a:cs typeface="Gisha" panose="020B0502040204020203" pitchFamily="34" charset="-79"/>
              </a:rPr>
              <a:t>الشبيبة ..ومجموعات أخرى</a:t>
            </a:r>
            <a:r>
              <a:rPr lang="he-IL" altLang="he-IL" sz="1600" dirty="0" smtClean="0">
                <a:latin typeface="Gisha" panose="020B0502040204020203" pitchFamily="34" charset="-79"/>
                <a:cs typeface="Gisha" panose="020B0502040204020203" pitchFamily="34" charset="-79"/>
              </a:rPr>
              <a:t>. </a:t>
            </a:r>
            <a:endParaRPr lang="ar-SA" altLang="he-IL" sz="1600" dirty="0" smtClean="0">
              <a:latin typeface="Gisha" panose="020B0502040204020203" pitchFamily="34" charset="-79"/>
              <a:cs typeface="Gisha" panose="020B0502040204020203" pitchFamily="34" charset="-79"/>
            </a:endParaRPr>
          </a:p>
          <a:p>
            <a:pPr algn="just" rtl="1" eaLnBrk="1" hangingPunct="1"/>
            <a:r>
              <a:rPr lang="ar-SA" altLang="he-IL" sz="1600" b="1" dirty="0" smtClean="0">
                <a:latin typeface="Gisha" panose="020B0502040204020203" pitchFamily="34" charset="-79"/>
                <a:cs typeface="Gisha" panose="020B0502040204020203" pitchFamily="34" charset="-79"/>
              </a:rPr>
              <a:t>مجموعة الانتماء هي مجموعة ينتمي اليها الفرد. كل فرد عضو في مجموعات انتماء متنوعة  خلال مسيرة حياته</a:t>
            </a:r>
            <a:endParaRPr lang="he-IL" altLang="he-IL" sz="1600" b="1" dirty="0">
              <a:latin typeface="Gisha" panose="020B0502040204020203" pitchFamily="34" charset="-79"/>
              <a:cs typeface="Gisha" panose="020B0502040204020203" pitchFamily="34" charset="-79"/>
            </a:endParaRPr>
          </a:p>
          <a:p>
            <a:pPr marL="171450" indent="-171450" algn="just" rtl="1" eaLnBrk="1" hangingPunct="1">
              <a:buFont typeface="Arial" panose="020B0604020202020204" pitchFamily="34" charset="0"/>
              <a:buChar char="•"/>
            </a:pPr>
            <a:r>
              <a:rPr lang="ar-SA" altLang="he-IL" sz="1600" dirty="0" smtClean="0">
                <a:latin typeface="Gisha" panose="020B0502040204020203" pitchFamily="34" charset="-79"/>
                <a:cs typeface="Gisha" panose="020B0502040204020203" pitchFamily="34" charset="-79"/>
              </a:rPr>
              <a:t>اثناء االعمل على </a:t>
            </a:r>
            <a:r>
              <a:rPr lang="ar-SA" altLang="he-IL" sz="1600" dirty="0" err="1" smtClean="0">
                <a:latin typeface="Gisha" panose="020B0502040204020203" pitchFamily="34" charset="-79"/>
                <a:cs typeface="Gisha" panose="020B0502040204020203" pitchFamily="34" charset="-79"/>
              </a:rPr>
              <a:t>المينتيمتر</a:t>
            </a:r>
            <a:r>
              <a:rPr lang="ar-SA" altLang="he-IL" sz="1600" dirty="0" smtClean="0">
                <a:latin typeface="Gisha" panose="020B0502040204020203" pitchFamily="34" charset="-79"/>
                <a:cs typeface="Gisha" panose="020B0502040204020203" pitchFamily="34" charset="-79"/>
              </a:rPr>
              <a:t> مجموعة الانتماء الاكثر شيوعا بين الطلاب تظهر بشكل بارز </a:t>
            </a:r>
            <a:r>
              <a:rPr lang="he-IL" altLang="he-IL" sz="1600" dirty="0" smtClean="0">
                <a:latin typeface="Gisha" panose="020B0502040204020203" pitchFamily="34" charset="-79"/>
                <a:cs typeface="Gisha" panose="020B0502040204020203" pitchFamily="34" charset="-79"/>
              </a:rPr>
              <a:t>. </a:t>
            </a:r>
            <a:r>
              <a:rPr lang="ar-SA" altLang="he-IL" sz="1600" dirty="0" smtClean="0">
                <a:latin typeface="Gisha" panose="020B0502040204020203" pitchFamily="34" charset="-79"/>
                <a:cs typeface="Gisha" panose="020B0502040204020203" pitchFamily="34" charset="-79"/>
              </a:rPr>
              <a:t>   </a:t>
            </a:r>
            <a:r>
              <a:rPr lang="ar-SA" altLang="he-IL" sz="1600" b="1" dirty="0" smtClean="0">
                <a:latin typeface="Gisha" panose="020B0502040204020203" pitchFamily="34" charset="-79"/>
                <a:cs typeface="Gisha" panose="020B0502040204020203" pitchFamily="34" charset="-79"/>
                <a:hlinkClick r:id="rId10" action="ppaction://hlinksldjump"/>
              </a:rPr>
              <a:t>هكذا تظهر على الشاشة بعد اجابات الطلاب</a:t>
            </a:r>
            <a:endParaRPr lang="ar-SA" altLang="he-IL" sz="1600" b="1" dirty="0" smtClean="0">
              <a:latin typeface="Gisha" panose="020B0502040204020203" pitchFamily="34" charset="-79"/>
              <a:cs typeface="Gisha" panose="020B0502040204020203" pitchFamily="34" charset="-79"/>
            </a:endParaRPr>
          </a:p>
          <a:p>
            <a:pPr marL="171450" indent="-171450" algn="just" rtl="1" eaLnBrk="1" hangingPunct="1">
              <a:buFont typeface="Arial" panose="020B0604020202020204" pitchFamily="34" charset="0"/>
              <a:buChar char="•"/>
            </a:pPr>
            <a:endParaRPr lang="ar-SA" altLang="he-IL" b="1" dirty="0">
              <a:latin typeface="Gisha" panose="020B0502040204020203" pitchFamily="34" charset="-79"/>
              <a:cs typeface="Gisha" panose="020B0502040204020203" pitchFamily="34" charset="-79"/>
            </a:endParaRPr>
          </a:p>
          <a:p>
            <a:pPr algn="just" rtl="1" eaLnBrk="1" hangingPunct="1"/>
            <a:r>
              <a:rPr lang="he-IL" altLang="he-IL" sz="1600" b="1" dirty="0">
                <a:solidFill>
                  <a:srgbClr val="002060"/>
                </a:solidFill>
                <a:latin typeface="Gisha" panose="020B0502040204020203" pitchFamily="34" charset="-79"/>
                <a:cs typeface="Gisha" panose="020B0502040204020203" pitchFamily="34" charset="-79"/>
              </a:rPr>
              <a:t>2</a:t>
            </a:r>
            <a:r>
              <a:rPr lang="he-IL" altLang="he-IL" sz="1600" b="1" dirty="0" smtClean="0">
                <a:solidFill>
                  <a:srgbClr val="002060"/>
                </a:solidFill>
                <a:latin typeface="Gisha" panose="020B0502040204020203" pitchFamily="34" charset="-79"/>
                <a:cs typeface="Gisha" panose="020B0502040204020203" pitchFamily="34" charset="-79"/>
              </a:rPr>
              <a:t>.</a:t>
            </a:r>
            <a:r>
              <a:rPr lang="ar-SA" altLang="he-IL" sz="1600" b="1" dirty="0" smtClean="0">
                <a:solidFill>
                  <a:srgbClr val="002060"/>
                </a:solidFill>
                <a:latin typeface="Gisha" panose="020B0502040204020203" pitchFamily="34" charset="-79"/>
                <a:cs typeface="Gisha" panose="020B0502040204020203" pitchFamily="34" charset="-79"/>
              </a:rPr>
              <a:t> ماذا تعطيك مجموعة الانتماء الاكثر اهمية بالنسبة لك ؟(</a:t>
            </a:r>
            <a:r>
              <a:rPr lang="ar-SA" altLang="he-IL" sz="1600" b="1" dirty="0">
                <a:solidFill>
                  <a:srgbClr val="002060"/>
                </a:solidFill>
                <a:latin typeface="Gisha" panose="020B0502040204020203" pitchFamily="34" charset="-79"/>
                <a:cs typeface="Gisha" panose="020B0502040204020203" pitchFamily="34" charset="-79"/>
              </a:rPr>
              <a:t>3 </a:t>
            </a:r>
            <a:r>
              <a:rPr lang="ar-SA" altLang="he-IL" sz="1600" b="1" dirty="0" smtClean="0">
                <a:solidFill>
                  <a:srgbClr val="002060"/>
                </a:solidFill>
                <a:latin typeface="Gisha" panose="020B0502040204020203" pitchFamily="34" charset="-79"/>
                <a:cs typeface="Gisha" panose="020B0502040204020203" pitchFamily="34" charset="-79"/>
              </a:rPr>
              <a:t>امور)</a:t>
            </a:r>
            <a:endParaRPr lang="ar-SA" altLang="he-IL" sz="1600" b="1" dirty="0">
              <a:solidFill>
                <a:srgbClr val="002060"/>
              </a:solidFill>
              <a:latin typeface="Gisha" panose="020B0502040204020203" pitchFamily="34" charset="-79"/>
              <a:cs typeface="Gisha" panose="020B0502040204020203" pitchFamily="34" charset="-79"/>
            </a:endParaRPr>
          </a:p>
          <a:p>
            <a:pPr algn="just" rtl="1" eaLnBrk="1" hangingPunct="1"/>
            <a:r>
              <a:rPr lang="he-IL" altLang="he-IL" sz="1600" b="1" dirty="0" smtClean="0">
                <a:solidFill>
                  <a:srgbClr val="002060"/>
                </a:solidFill>
                <a:latin typeface="Gisha" panose="020B0502040204020203" pitchFamily="34" charset="-79"/>
                <a:cs typeface="Gisha" panose="020B0502040204020203" pitchFamily="34" charset="-79"/>
              </a:rPr>
              <a:t> </a:t>
            </a:r>
            <a:r>
              <a:rPr lang="ar-SA" altLang="he-IL" b="1" dirty="0" smtClean="0">
                <a:solidFill>
                  <a:srgbClr val="0070C0"/>
                </a:solidFill>
                <a:latin typeface="Gisha" panose="020B0502040204020203" pitchFamily="34" charset="-79"/>
                <a:cs typeface="Gisha" panose="020B0502040204020203" pitchFamily="34" charset="-79"/>
                <a:hlinkClick r:id="rId11" action="ppaction://hlinksldjump"/>
              </a:rPr>
              <a:t>هكذا تظهر الصورة بعد تعبئة الطلاب</a:t>
            </a:r>
            <a:endParaRPr lang="he-IL" altLang="he-IL" sz="1600" b="1" dirty="0">
              <a:solidFill>
                <a:srgbClr val="0070C0"/>
              </a:solidFill>
              <a:latin typeface="Gisha" panose="020B0502040204020203" pitchFamily="34" charset="-79"/>
              <a:cs typeface="Gisha" panose="020B0502040204020203" pitchFamily="34" charset="-79"/>
            </a:endParaRPr>
          </a:p>
        </p:txBody>
      </p:sp>
      <p:sp>
        <p:nvSpPr>
          <p:cNvPr id="31" name="לחצן פעולה: בית 27">
            <a:hlinkClick r:id="rId4" action="ppaction://hlinksldjump" highlightClick="1"/>
            <a:extLst>
              <a:ext uri="{FF2B5EF4-FFF2-40B4-BE49-F238E27FC236}">
                <a16:creationId xmlns:a16="http://schemas.microsoft.com/office/drawing/2014/main" xmlns="" id="{8648285C-A793-4A9A-A683-D0426DE43FEC}"/>
              </a:ext>
            </a:extLst>
          </p:cNvPr>
          <p:cNvSpPr/>
          <p:nvPr/>
        </p:nvSpPr>
        <p:spPr>
          <a:xfrm>
            <a:off x="11770208" y="6436364"/>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41" name="Picture 2">
            <a:extLst>
              <a:ext uri="{FF2B5EF4-FFF2-40B4-BE49-F238E27FC236}">
                <a16:creationId xmlns:a16="http://schemas.microsoft.com/office/drawing/2014/main" xmlns="" id="{3FEC9C94-A50E-4A66-9BC7-48226F7219F4}"/>
              </a:ext>
            </a:extLst>
          </p:cNvPr>
          <p:cNvPicPr>
            <a:picLocks noChangeAspect="1"/>
          </p:cNvPicPr>
          <p:nvPr/>
        </p:nvPicPr>
        <p:blipFill>
          <a:blip r:embed="rId12"/>
          <a:stretch>
            <a:fillRect/>
          </a:stretch>
        </p:blipFill>
        <p:spPr>
          <a:xfrm>
            <a:off x="498897" y="1193220"/>
            <a:ext cx="2449967" cy="1656835"/>
          </a:xfrm>
          <a:prstGeom prst="rect">
            <a:avLst/>
          </a:prstGeom>
          <a:ln>
            <a:noFill/>
          </a:ln>
          <a:effectLst>
            <a:outerShdw blurRad="292100" dist="139700" dir="2700000" algn="tl" rotWithShape="0">
              <a:srgbClr val="333333">
                <a:alpha val="65000"/>
              </a:srgbClr>
            </a:outerShdw>
          </a:effectLst>
        </p:spPr>
      </p:pic>
      <p:grpSp>
        <p:nvGrpSpPr>
          <p:cNvPr id="42" name="קבוצה 41">
            <a:extLst>
              <a:ext uri="{FF2B5EF4-FFF2-40B4-BE49-F238E27FC236}">
                <a16:creationId xmlns:a16="http://schemas.microsoft.com/office/drawing/2014/main" xmlns="" id="{29F3E947-C40E-4C0C-9AEE-1B432FB54EEE}"/>
              </a:ext>
            </a:extLst>
          </p:cNvPr>
          <p:cNvGrpSpPr/>
          <p:nvPr/>
        </p:nvGrpSpPr>
        <p:grpSpPr>
          <a:xfrm>
            <a:off x="165060" y="3265714"/>
            <a:ext cx="3308728" cy="3592286"/>
            <a:chOff x="27959" y="4290360"/>
            <a:chExt cx="3308728" cy="2763910"/>
          </a:xfrm>
        </p:grpSpPr>
        <p:sp>
          <p:nvSpPr>
            <p:cNvPr id="43" name="Google Shape;270;p8">
              <a:extLst>
                <a:ext uri="{FF2B5EF4-FFF2-40B4-BE49-F238E27FC236}">
                  <a16:creationId xmlns:a16="http://schemas.microsoft.com/office/drawing/2014/main" xmlns="" id="{17BE755C-95E0-4426-A193-92CB9464529A}"/>
                </a:ext>
              </a:extLst>
            </p:cNvPr>
            <p:cNvSpPr/>
            <p:nvPr/>
          </p:nvSpPr>
          <p:spPr>
            <a:xfrm>
              <a:off x="27959" y="4290360"/>
              <a:ext cx="3308728" cy="2763910"/>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44" name="Google Shape;271;p8">
              <a:extLst>
                <a:ext uri="{FF2B5EF4-FFF2-40B4-BE49-F238E27FC236}">
                  <a16:creationId xmlns:a16="http://schemas.microsoft.com/office/drawing/2014/main" xmlns="" id="{8EEADFF9-0808-4F3B-BEFD-94A8DF5259DE}"/>
                </a:ext>
              </a:extLst>
            </p:cNvPr>
            <p:cNvSpPr txBox="1"/>
            <p:nvPr/>
          </p:nvSpPr>
          <p:spPr>
            <a:xfrm>
              <a:off x="109017" y="6262184"/>
              <a:ext cx="2323936" cy="627279"/>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pic>
          <p:nvPicPr>
            <p:cNvPr id="47" name="Google Shape;274;p8">
              <a:extLst>
                <a:ext uri="{FF2B5EF4-FFF2-40B4-BE49-F238E27FC236}">
                  <a16:creationId xmlns:a16="http://schemas.microsoft.com/office/drawing/2014/main" xmlns="" id="{6D7BF5D7-1B2B-49DD-ABE1-0361818EED12}"/>
                </a:ext>
              </a:extLst>
            </p:cNvPr>
            <p:cNvPicPr preferRelativeResize="0"/>
            <p:nvPr/>
          </p:nvPicPr>
          <p:blipFill rotWithShape="1">
            <a:blip r:embed="rId13">
              <a:alphaModFix/>
            </a:blip>
            <a:srcRect/>
            <a:stretch/>
          </p:blipFill>
          <p:spPr>
            <a:xfrm>
              <a:off x="2974114" y="5623434"/>
              <a:ext cx="305173" cy="305173"/>
            </a:xfrm>
            <a:prstGeom prst="rect">
              <a:avLst/>
            </a:prstGeom>
            <a:noFill/>
            <a:ln>
              <a:noFill/>
            </a:ln>
          </p:spPr>
        </p:pic>
        <p:sp>
          <p:nvSpPr>
            <p:cNvPr id="48" name="Google Shape;275;p8">
              <a:extLst>
                <a:ext uri="{FF2B5EF4-FFF2-40B4-BE49-F238E27FC236}">
                  <a16:creationId xmlns:a16="http://schemas.microsoft.com/office/drawing/2014/main" xmlns="" id="{2F10A7BE-67ED-4DAA-80A9-0472C372F3DE}"/>
                </a:ext>
              </a:extLst>
            </p:cNvPr>
            <p:cNvSpPr/>
            <p:nvPr/>
          </p:nvSpPr>
          <p:spPr>
            <a:xfrm>
              <a:off x="2185861" y="4625191"/>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مهارات</a:t>
              </a:r>
              <a:endParaRPr dirty="0"/>
            </a:p>
          </p:txBody>
        </p:sp>
        <p:sp>
          <p:nvSpPr>
            <p:cNvPr id="49" name="Google Shape;276;p8">
              <a:extLst>
                <a:ext uri="{FF2B5EF4-FFF2-40B4-BE49-F238E27FC236}">
                  <a16:creationId xmlns:a16="http://schemas.microsoft.com/office/drawing/2014/main" xmlns="" id="{F0C3FB3E-EB6E-4FDE-8AAD-7929F833A968}"/>
                </a:ext>
              </a:extLst>
            </p:cNvPr>
            <p:cNvSpPr/>
            <p:nvPr/>
          </p:nvSpPr>
          <p:spPr>
            <a:xfrm>
              <a:off x="2171825" y="5562489"/>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قيم</a:t>
              </a:r>
              <a:endParaRPr dirty="0"/>
            </a:p>
          </p:txBody>
        </p:sp>
        <p:sp>
          <p:nvSpPr>
            <p:cNvPr id="50" name="Google Shape;277;p8">
              <a:extLst>
                <a:ext uri="{FF2B5EF4-FFF2-40B4-BE49-F238E27FC236}">
                  <a16:creationId xmlns:a16="http://schemas.microsoft.com/office/drawing/2014/main" xmlns="" id="{FAA64E36-7539-4C82-942B-AD1F1046A45B}"/>
                </a:ext>
              </a:extLst>
            </p:cNvPr>
            <p:cNvSpPr/>
            <p:nvPr/>
          </p:nvSpPr>
          <p:spPr>
            <a:xfrm>
              <a:off x="2150937" y="6376519"/>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تطبيقات</a:t>
              </a:r>
              <a:endParaRPr sz="1000" b="1" dirty="0">
                <a:solidFill>
                  <a:srgbClr val="000000"/>
                </a:solidFill>
                <a:latin typeface="Calibri"/>
                <a:ea typeface="Calibri"/>
                <a:cs typeface="Calibri"/>
                <a:sym typeface="Calibri"/>
              </a:endParaRPr>
            </a:p>
          </p:txBody>
        </p:sp>
        <p:pic>
          <p:nvPicPr>
            <p:cNvPr id="51" name="Google Shape;278;p8">
              <a:extLst>
                <a:ext uri="{FF2B5EF4-FFF2-40B4-BE49-F238E27FC236}">
                  <a16:creationId xmlns:a16="http://schemas.microsoft.com/office/drawing/2014/main" xmlns="" id="{C14E4CE0-D67D-4B7A-9652-2488B7473545}"/>
                </a:ext>
              </a:extLst>
            </p:cNvPr>
            <p:cNvPicPr preferRelativeResize="0"/>
            <p:nvPr/>
          </p:nvPicPr>
          <p:blipFill rotWithShape="1">
            <a:blip r:embed="rId14">
              <a:alphaModFix/>
            </a:blip>
            <a:srcRect/>
            <a:stretch/>
          </p:blipFill>
          <p:spPr>
            <a:xfrm>
              <a:off x="2986800" y="4732564"/>
              <a:ext cx="224063" cy="173342"/>
            </a:xfrm>
            <a:prstGeom prst="rect">
              <a:avLst/>
            </a:prstGeom>
            <a:noFill/>
            <a:ln>
              <a:noFill/>
            </a:ln>
          </p:spPr>
        </p:pic>
        <p:pic>
          <p:nvPicPr>
            <p:cNvPr id="52" name="Google Shape;279;p8">
              <a:extLst>
                <a:ext uri="{FF2B5EF4-FFF2-40B4-BE49-F238E27FC236}">
                  <a16:creationId xmlns:a16="http://schemas.microsoft.com/office/drawing/2014/main" xmlns="" id="{FEB65F30-7C49-4EF3-87C3-5FC6C7A52596}"/>
                </a:ext>
              </a:extLst>
            </p:cNvPr>
            <p:cNvPicPr preferRelativeResize="0"/>
            <p:nvPr/>
          </p:nvPicPr>
          <p:blipFill rotWithShape="1">
            <a:blip r:embed="rId15">
              <a:alphaModFix/>
            </a:blip>
            <a:srcRect/>
            <a:stretch/>
          </p:blipFill>
          <p:spPr>
            <a:xfrm>
              <a:off x="3006058" y="6408132"/>
              <a:ext cx="281881" cy="287786"/>
            </a:xfrm>
            <a:prstGeom prst="rect">
              <a:avLst/>
            </a:prstGeom>
            <a:noFill/>
            <a:ln>
              <a:noFill/>
            </a:ln>
          </p:spPr>
        </p:pic>
      </p:grpSp>
      <p:pic>
        <p:nvPicPr>
          <p:cNvPr id="7170"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8625" y="933658"/>
            <a:ext cx="2520239" cy="173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תמונה 32"/>
          <p:cNvPicPr>
            <a:picLocks noChangeAspect="1"/>
          </p:cNvPicPr>
          <p:nvPr/>
        </p:nvPicPr>
        <p:blipFill>
          <a:blip r:embed="rId17"/>
          <a:stretch>
            <a:fillRect/>
          </a:stretch>
        </p:blipFill>
        <p:spPr>
          <a:xfrm>
            <a:off x="578113" y="188686"/>
            <a:ext cx="11613887" cy="856343"/>
          </a:xfrm>
          <a:prstGeom prst="rect">
            <a:avLst/>
          </a:prstGeom>
        </p:spPr>
      </p:pic>
      <p:sp>
        <p:nvSpPr>
          <p:cNvPr id="30" name="Google Shape;272;p8">
            <a:extLst>
              <a:ext uri="{FF2B5EF4-FFF2-40B4-BE49-F238E27FC236}">
                <a16:creationId xmlns:a16="http://schemas.microsoft.com/office/drawing/2014/main" xmlns="" id="{A78D5F2B-7144-4BD0-B8FB-CC2663F31B11}"/>
              </a:ext>
            </a:extLst>
          </p:cNvPr>
          <p:cNvSpPr/>
          <p:nvPr/>
        </p:nvSpPr>
        <p:spPr>
          <a:xfrm>
            <a:off x="272534" y="3532609"/>
            <a:ext cx="2383580" cy="1015622"/>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200" kern="1200" dirty="0" smtClean="0">
                <a:solidFill>
                  <a:prstClr val="black"/>
                </a:solidFill>
                <a:latin typeface="Calibri" panose="020F0502020204030204"/>
                <a:ea typeface="+mn-ea"/>
              </a:rPr>
              <a:t>الادراكي: التنور اللغوي ،النقد البناء، التفكير الإبداعي ، التنور الرقمي.</a:t>
            </a:r>
            <a:endParaRPr lang="ar-SA" sz="1200" kern="1200" dirty="0">
              <a:solidFill>
                <a:prstClr val="black"/>
              </a:solidFill>
              <a:latin typeface="Calibri" panose="020F0502020204030204"/>
              <a:ea typeface="+mn-ea"/>
            </a:endParaRPr>
          </a:p>
          <a:p>
            <a:pPr lvl="0" algn="r" defTabSz="457200">
              <a:buClrTx/>
            </a:pPr>
            <a:r>
              <a:rPr lang="ar-SA" sz="1200" kern="1200" dirty="0" smtClean="0">
                <a:solidFill>
                  <a:prstClr val="black"/>
                </a:solidFill>
                <a:latin typeface="Calibri" panose="020F0502020204030204"/>
                <a:ea typeface="+mn-ea"/>
              </a:rPr>
              <a:t>شخصية: المعرفة الذاتية والتوجيه الذاتي </a:t>
            </a:r>
            <a:endParaRPr lang="ar-SA" sz="1200" kern="1200" dirty="0">
              <a:solidFill>
                <a:prstClr val="black"/>
              </a:solidFill>
              <a:latin typeface="Calibri" panose="020F0502020204030204"/>
              <a:ea typeface="+mn-ea"/>
            </a:endParaRPr>
          </a:p>
          <a:p>
            <a:pPr lvl="0" algn="r" defTabSz="457200">
              <a:buClrTx/>
            </a:pPr>
            <a:r>
              <a:rPr lang="ar-SA" sz="1200" kern="1200" dirty="0">
                <a:solidFill>
                  <a:prstClr val="black"/>
                </a:solidFill>
                <a:latin typeface="Calibri" panose="020F0502020204030204"/>
                <a:ea typeface="+mn-ea"/>
              </a:rPr>
              <a:t>العلاقات </a:t>
            </a:r>
            <a:r>
              <a:rPr lang="ar-SA" sz="1200" kern="1200" dirty="0" smtClean="0">
                <a:solidFill>
                  <a:prstClr val="black"/>
                </a:solidFill>
                <a:latin typeface="Calibri" panose="020F0502020204030204"/>
                <a:ea typeface="+mn-ea"/>
              </a:rPr>
              <a:t>الشخصية: الوعي الاجتماعي والسلوك الاجتماعي </a:t>
            </a:r>
            <a:endParaRPr lang="he-IL" sz="1200" kern="1200" dirty="0">
              <a:solidFill>
                <a:prstClr val="black"/>
              </a:solidFill>
              <a:latin typeface="Calibri" panose="020F0502020204030204"/>
              <a:ea typeface="+mn-ea"/>
            </a:endParaRPr>
          </a:p>
        </p:txBody>
      </p:sp>
      <p:sp>
        <p:nvSpPr>
          <p:cNvPr id="32" name="Google Shape;273;p8">
            <a:extLst>
              <a:ext uri="{FF2B5EF4-FFF2-40B4-BE49-F238E27FC236}">
                <a16:creationId xmlns:a16="http://schemas.microsoft.com/office/drawing/2014/main" xmlns="" id="{D7AB5E8A-087C-4029-AC39-45E00C564E42}"/>
              </a:ext>
            </a:extLst>
          </p:cNvPr>
          <p:cNvSpPr txBox="1"/>
          <p:nvPr/>
        </p:nvSpPr>
        <p:spPr>
          <a:xfrm>
            <a:off x="190981" y="4695321"/>
            <a:ext cx="2436105" cy="1015622"/>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،المبادرة.</a:t>
            </a:r>
          </a:p>
          <a:p>
            <a:pPr lvl="0" algn="r" defTabSz="457200">
              <a:buClrTx/>
            </a:pPr>
            <a:r>
              <a:rPr lang="ar-SA" sz="1200" kern="1200" dirty="0">
                <a:solidFill>
                  <a:prstClr val="black"/>
                </a:solidFill>
                <a:latin typeface="Calibri" panose="020F0502020204030204"/>
              </a:rPr>
              <a:t>العدالة الاجتماعية والتضامن  الاجتماعي: مساعدة الاخر،المشاركة </a:t>
            </a:r>
            <a:r>
              <a:rPr lang="ar-SA" sz="1200" kern="1200" dirty="0" smtClean="0">
                <a:solidFill>
                  <a:prstClr val="black"/>
                </a:solidFill>
                <a:latin typeface="Calibri" panose="020F0502020204030204"/>
              </a:rPr>
              <a:t>الاجتماعية والمواطنة </a:t>
            </a:r>
            <a:endParaRPr lang="ar-SA" sz="1200" kern="1200" dirty="0">
              <a:solidFill>
                <a:prstClr val="black"/>
              </a:solidFill>
              <a:latin typeface="Calibri" panose="020F0502020204030204"/>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xmlns="" id="{1C3A3F6D-EE48-4AE8-AB56-8A7D33F99B7A}"/>
              </a:ext>
            </a:extLst>
          </p:cNvPr>
          <p:cNvPicPr>
            <a:picLocks noChangeAspect="1"/>
          </p:cNvPicPr>
          <p:nvPr/>
        </p:nvPicPr>
        <p:blipFill>
          <a:blip r:embed="rId2"/>
          <a:stretch>
            <a:fillRect/>
          </a:stretch>
        </p:blipFill>
        <p:spPr>
          <a:xfrm>
            <a:off x="1309688" y="1109662"/>
            <a:ext cx="9572625" cy="4638675"/>
          </a:xfrm>
          <a:prstGeom prst="rect">
            <a:avLst/>
          </a:prstGeom>
          <a:ln>
            <a:noFill/>
          </a:ln>
          <a:effectLst>
            <a:outerShdw blurRad="292100" dist="139700" dir="2700000" algn="tl" rotWithShape="0">
              <a:srgbClr val="333333">
                <a:alpha val="65000"/>
              </a:srgbClr>
            </a:outerShdw>
          </a:effectLst>
        </p:spPr>
      </p:pic>
      <p:sp>
        <p:nvSpPr>
          <p:cNvPr id="4" name="לחצן פעולה: בית 27">
            <a:hlinkClick r:id="rId3" action="ppaction://hlinksldjump" highlightClick="1"/>
            <a:extLst>
              <a:ext uri="{FF2B5EF4-FFF2-40B4-BE49-F238E27FC236}">
                <a16:creationId xmlns:a16="http://schemas.microsoft.com/office/drawing/2014/main" xmlns="" id="{F86F0CF0-44DE-45F6-BBBF-2899F6326389}"/>
              </a:ext>
            </a:extLst>
          </p:cNvPr>
          <p:cNvSpPr/>
          <p:nvPr/>
        </p:nvSpPr>
        <p:spPr>
          <a:xfrm>
            <a:off x="11770208" y="6436364"/>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Tree>
    <p:extLst>
      <p:ext uri="{BB962C8B-B14F-4D97-AF65-F5344CB8AC3E}">
        <p14:creationId xmlns:p14="http://schemas.microsoft.com/office/powerpoint/2010/main" val="4246387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a:extLst>
              <a:ext uri="{FF2B5EF4-FFF2-40B4-BE49-F238E27FC236}">
                <a16:creationId xmlns:a16="http://schemas.microsoft.com/office/drawing/2014/main" xmlns="" id="{B38A954A-37E5-49B3-AC6A-9C487C1262CD}"/>
              </a:ext>
            </a:extLst>
          </p:cNvPr>
          <p:cNvPicPr>
            <a:picLocks noChangeAspect="1"/>
          </p:cNvPicPr>
          <p:nvPr/>
        </p:nvPicPr>
        <p:blipFill>
          <a:blip r:embed="rId2"/>
          <a:stretch>
            <a:fillRect/>
          </a:stretch>
        </p:blipFill>
        <p:spPr>
          <a:xfrm>
            <a:off x="1582477" y="1303794"/>
            <a:ext cx="9135110" cy="3926031"/>
          </a:xfrm>
          <a:prstGeom prst="rect">
            <a:avLst/>
          </a:prstGeom>
          <a:ln>
            <a:noFill/>
          </a:ln>
          <a:effectLst>
            <a:outerShdw blurRad="292100" dist="139700" dir="2700000" algn="tl" rotWithShape="0">
              <a:srgbClr val="333333">
                <a:alpha val="65000"/>
              </a:srgbClr>
            </a:outerShdw>
          </a:effectLst>
        </p:spPr>
      </p:pic>
      <p:pic>
        <p:nvPicPr>
          <p:cNvPr id="7" name="תמונה 6">
            <a:extLst>
              <a:ext uri="{FF2B5EF4-FFF2-40B4-BE49-F238E27FC236}">
                <a16:creationId xmlns:a16="http://schemas.microsoft.com/office/drawing/2014/main" xmlns="" id="{39444AFF-665E-4650-97DF-115E479A6FC4}"/>
              </a:ext>
            </a:extLst>
          </p:cNvPr>
          <p:cNvPicPr>
            <a:picLocks noChangeAspect="1"/>
          </p:cNvPicPr>
          <p:nvPr/>
        </p:nvPicPr>
        <p:blipFill>
          <a:blip r:embed="rId3"/>
          <a:stretch>
            <a:fillRect/>
          </a:stretch>
        </p:blipFill>
        <p:spPr>
          <a:xfrm>
            <a:off x="4532267" y="3100763"/>
            <a:ext cx="3127465" cy="656474"/>
          </a:xfrm>
          <a:prstGeom prst="rect">
            <a:avLst/>
          </a:prstGeom>
        </p:spPr>
      </p:pic>
      <p:sp>
        <p:nvSpPr>
          <p:cNvPr id="8" name="תיבת טקסט 7">
            <a:extLst>
              <a:ext uri="{FF2B5EF4-FFF2-40B4-BE49-F238E27FC236}">
                <a16:creationId xmlns:a16="http://schemas.microsoft.com/office/drawing/2014/main" xmlns="" id="{70AECAAB-CBD7-4960-977B-A9411B369D57}"/>
              </a:ext>
            </a:extLst>
          </p:cNvPr>
          <p:cNvSpPr txBox="1"/>
          <p:nvPr/>
        </p:nvSpPr>
        <p:spPr>
          <a:xfrm>
            <a:off x="4779034" y="3305014"/>
            <a:ext cx="741872" cy="338554"/>
          </a:xfrm>
          <a:prstGeom prst="rect">
            <a:avLst/>
          </a:prstGeom>
          <a:solidFill>
            <a:srgbClr val="0E353E"/>
          </a:solidFill>
        </p:spPr>
        <p:txBody>
          <a:bodyPr wrap="square" rtlCol="1">
            <a:spAutoFit/>
          </a:bodyPr>
          <a:lstStyle/>
          <a:p>
            <a:r>
              <a:rPr lang="ar-SA" sz="1600" dirty="0" smtClean="0">
                <a:solidFill>
                  <a:schemeClr val="bg1"/>
                </a:solidFill>
              </a:rPr>
              <a:t>انتماء</a:t>
            </a:r>
            <a:endParaRPr lang="he-IL" sz="1800" dirty="0">
              <a:solidFill>
                <a:schemeClr val="bg1"/>
              </a:solidFill>
            </a:endParaRPr>
          </a:p>
        </p:txBody>
      </p:sp>
      <p:sp>
        <p:nvSpPr>
          <p:cNvPr id="13" name="תיבת טקסט 12">
            <a:extLst>
              <a:ext uri="{FF2B5EF4-FFF2-40B4-BE49-F238E27FC236}">
                <a16:creationId xmlns:a16="http://schemas.microsoft.com/office/drawing/2014/main" xmlns="" id="{C4FC7CE8-134A-4710-80F1-3ED1802431E9}"/>
              </a:ext>
            </a:extLst>
          </p:cNvPr>
          <p:cNvSpPr txBox="1"/>
          <p:nvPr/>
        </p:nvSpPr>
        <p:spPr>
          <a:xfrm>
            <a:off x="4779034" y="3930246"/>
            <a:ext cx="741872" cy="276999"/>
          </a:xfrm>
          <a:prstGeom prst="rect">
            <a:avLst/>
          </a:prstGeom>
          <a:solidFill>
            <a:srgbClr val="0E353E"/>
          </a:solidFill>
        </p:spPr>
        <p:txBody>
          <a:bodyPr wrap="square" rtlCol="1">
            <a:spAutoFit/>
          </a:bodyPr>
          <a:lstStyle/>
          <a:p>
            <a:r>
              <a:rPr lang="he-IL" sz="1200" dirty="0">
                <a:solidFill>
                  <a:schemeClr val="bg1"/>
                </a:solidFill>
              </a:rPr>
              <a:t>חברות</a:t>
            </a:r>
            <a:endParaRPr lang="he-IL" dirty="0">
              <a:solidFill>
                <a:schemeClr val="bg1"/>
              </a:solidFill>
            </a:endParaRPr>
          </a:p>
        </p:txBody>
      </p:sp>
      <p:sp>
        <p:nvSpPr>
          <p:cNvPr id="14" name="תיבת טקסט 13">
            <a:extLst>
              <a:ext uri="{FF2B5EF4-FFF2-40B4-BE49-F238E27FC236}">
                <a16:creationId xmlns:a16="http://schemas.microsoft.com/office/drawing/2014/main" xmlns="" id="{E852C9D5-812D-4F06-9D84-B5F641528779}"/>
              </a:ext>
            </a:extLst>
          </p:cNvPr>
          <p:cNvSpPr txBox="1"/>
          <p:nvPr/>
        </p:nvSpPr>
        <p:spPr>
          <a:xfrm>
            <a:off x="7977174" y="3930690"/>
            <a:ext cx="741872" cy="276999"/>
          </a:xfrm>
          <a:prstGeom prst="rect">
            <a:avLst/>
          </a:prstGeom>
          <a:solidFill>
            <a:srgbClr val="0E353E"/>
          </a:solidFill>
        </p:spPr>
        <p:txBody>
          <a:bodyPr wrap="square" rtlCol="1">
            <a:spAutoFit/>
          </a:bodyPr>
          <a:lstStyle/>
          <a:p>
            <a:r>
              <a:rPr lang="he-IL" sz="1200" dirty="0">
                <a:solidFill>
                  <a:schemeClr val="bg1"/>
                </a:solidFill>
              </a:rPr>
              <a:t>בית</a:t>
            </a:r>
            <a:endParaRPr lang="he-IL" dirty="0">
              <a:solidFill>
                <a:schemeClr val="bg1"/>
              </a:solidFill>
            </a:endParaRPr>
          </a:p>
        </p:txBody>
      </p:sp>
      <p:sp>
        <p:nvSpPr>
          <p:cNvPr id="15" name="תיבת טקסט 14">
            <a:extLst>
              <a:ext uri="{FF2B5EF4-FFF2-40B4-BE49-F238E27FC236}">
                <a16:creationId xmlns:a16="http://schemas.microsoft.com/office/drawing/2014/main" xmlns="" id="{22B4A826-949D-4693-8961-D9E8E176862C}"/>
              </a:ext>
            </a:extLst>
          </p:cNvPr>
          <p:cNvSpPr txBox="1"/>
          <p:nvPr/>
        </p:nvSpPr>
        <p:spPr>
          <a:xfrm>
            <a:off x="7987273" y="3291626"/>
            <a:ext cx="741872" cy="276999"/>
          </a:xfrm>
          <a:prstGeom prst="rect">
            <a:avLst/>
          </a:prstGeom>
          <a:solidFill>
            <a:srgbClr val="0E353E"/>
          </a:solidFill>
        </p:spPr>
        <p:txBody>
          <a:bodyPr wrap="square" rtlCol="1">
            <a:spAutoFit/>
          </a:bodyPr>
          <a:lstStyle/>
          <a:p>
            <a:r>
              <a:rPr lang="he-IL" sz="1200" dirty="0">
                <a:solidFill>
                  <a:schemeClr val="bg1"/>
                </a:solidFill>
              </a:rPr>
              <a:t>יחס חם</a:t>
            </a:r>
            <a:endParaRPr lang="he-IL" dirty="0">
              <a:solidFill>
                <a:schemeClr val="bg1"/>
              </a:solidFill>
            </a:endParaRPr>
          </a:p>
        </p:txBody>
      </p:sp>
      <p:sp>
        <p:nvSpPr>
          <p:cNvPr id="20" name="תיבת טקסט 19">
            <a:extLst>
              <a:ext uri="{FF2B5EF4-FFF2-40B4-BE49-F238E27FC236}">
                <a16:creationId xmlns:a16="http://schemas.microsoft.com/office/drawing/2014/main" xmlns="" id="{58CFCABE-A8C3-46DC-9465-2CB90F49A64A}"/>
              </a:ext>
            </a:extLst>
          </p:cNvPr>
          <p:cNvSpPr txBox="1"/>
          <p:nvPr/>
        </p:nvSpPr>
        <p:spPr>
          <a:xfrm>
            <a:off x="1942907" y="4586551"/>
            <a:ext cx="741872" cy="276999"/>
          </a:xfrm>
          <a:prstGeom prst="rect">
            <a:avLst/>
          </a:prstGeom>
          <a:solidFill>
            <a:srgbClr val="0E353E"/>
          </a:solidFill>
        </p:spPr>
        <p:txBody>
          <a:bodyPr wrap="square" rtlCol="1">
            <a:spAutoFit/>
          </a:bodyPr>
          <a:lstStyle/>
          <a:p>
            <a:r>
              <a:rPr lang="he-IL" sz="1200" dirty="0">
                <a:solidFill>
                  <a:schemeClr val="bg1"/>
                </a:solidFill>
              </a:rPr>
              <a:t>השקעה</a:t>
            </a:r>
            <a:endParaRPr lang="he-IL" dirty="0">
              <a:solidFill>
                <a:schemeClr val="bg1"/>
              </a:solidFill>
            </a:endParaRPr>
          </a:p>
        </p:txBody>
      </p:sp>
      <p:sp>
        <p:nvSpPr>
          <p:cNvPr id="21" name="תיבת טקסט 20">
            <a:extLst>
              <a:ext uri="{FF2B5EF4-FFF2-40B4-BE49-F238E27FC236}">
                <a16:creationId xmlns:a16="http://schemas.microsoft.com/office/drawing/2014/main" xmlns="" id="{CF5A2795-C093-4B85-B74C-36A39989D40D}"/>
              </a:ext>
            </a:extLst>
          </p:cNvPr>
          <p:cNvSpPr txBox="1"/>
          <p:nvPr/>
        </p:nvSpPr>
        <p:spPr>
          <a:xfrm>
            <a:off x="4779034" y="4631741"/>
            <a:ext cx="741872" cy="276999"/>
          </a:xfrm>
          <a:prstGeom prst="rect">
            <a:avLst/>
          </a:prstGeom>
          <a:solidFill>
            <a:srgbClr val="0E353E"/>
          </a:solidFill>
        </p:spPr>
        <p:txBody>
          <a:bodyPr wrap="square" rtlCol="1">
            <a:spAutoFit/>
          </a:bodyPr>
          <a:lstStyle/>
          <a:p>
            <a:r>
              <a:rPr lang="he-IL" sz="1200" dirty="0">
                <a:solidFill>
                  <a:schemeClr val="bg1"/>
                </a:solidFill>
              </a:rPr>
              <a:t>בטחון</a:t>
            </a:r>
            <a:endParaRPr lang="he-IL" dirty="0">
              <a:solidFill>
                <a:schemeClr val="bg1"/>
              </a:solidFill>
            </a:endParaRPr>
          </a:p>
        </p:txBody>
      </p:sp>
      <p:pic>
        <p:nvPicPr>
          <p:cNvPr id="23" name="תמונה 22">
            <a:extLst>
              <a:ext uri="{FF2B5EF4-FFF2-40B4-BE49-F238E27FC236}">
                <a16:creationId xmlns:a16="http://schemas.microsoft.com/office/drawing/2014/main" xmlns="" id="{1DDDE3FA-67ED-4669-9C35-E561D469D536}"/>
              </a:ext>
            </a:extLst>
          </p:cNvPr>
          <p:cNvPicPr>
            <a:picLocks noChangeAspect="1"/>
          </p:cNvPicPr>
          <p:nvPr/>
        </p:nvPicPr>
        <p:blipFill>
          <a:blip r:embed="rId3"/>
          <a:stretch>
            <a:fillRect/>
          </a:stretch>
        </p:blipFill>
        <p:spPr>
          <a:xfrm>
            <a:off x="1587123" y="3786560"/>
            <a:ext cx="2856540" cy="656474"/>
          </a:xfrm>
          <a:prstGeom prst="rect">
            <a:avLst/>
          </a:prstGeom>
        </p:spPr>
      </p:pic>
      <p:sp>
        <p:nvSpPr>
          <p:cNvPr id="22" name="תיבת טקסט 21">
            <a:extLst>
              <a:ext uri="{FF2B5EF4-FFF2-40B4-BE49-F238E27FC236}">
                <a16:creationId xmlns:a16="http://schemas.microsoft.com/office/drawing/2014/main" xmlns="" id="{2FDCF720-0990-451A-B25C-2285EE1C2FC3}"/>
              </a:ext>
            </a:extLst>
          </p:cNvPr>
          <p:cNvSpPr txBox="1"/>
          <p:nvPr/>
        </p:nvSpPr>
        <p:spPr>
          <a:xfrm>
            <a:off x="8044524" y="4607405"/>
            <a:ext cx="741872" cy="276999"/>
          </a:xfrm>
          <a:prstGeom prst="rect">
            <a:avLst/>
          </a:prstGeom>
          <a:solidFill>
            <a:srgbClr val="0E353E"/>
          </a:solidFill>
        </p:spPr>
        <p:txBody>
          <a:bodyPr wrap="square" rtlCol="1">
            <a:spAutoFit/>
          </a:bodyPr>
          <a:lstStyle/>
          <a:p>
            <a:r>
              <a:rPr lang="he-IL" sz="1200" dirty="0">
                <a:solidFill>
                  <a:schemeClr val="bg1"/>
                </a:solidFill>
              </a:rPr>
              <a:t>תחרות</a:t>
            </a:r>
            <a:endParaRPr lang="he-IL" dirty="0">
              <a:solidFill>
                <a:schemeClr val="bg1"/>
              </a:solidFill>
            </a:endParaRPr>
          </a:p>
        </p:txBody>
      </p:sp>
      <p:sp>
        <p:nvSpPr>
          <p:cNvPr id="16" name="תיבת טקסט 15">
            <a:extLst>
              <a:ext uri="{FF2B5EF4-FFF2-40B4-BE49-F238E27FC236}">
                <a16:creationId xmlns:a16="http://schemas.microsoft.com/office/drawing/2014/main" xmlns="" id="{8239ED71-C9B9-44D3-A71D-F59879F97157}"/>
              </a:ext>
            </a:extLst>
          </p:cNvPr>
          <p:cNvSpPr txBox="1"/>
          <p:nvPr/>
        </p:nvSpPr>
        <p:spPr>
          <a:xfrm>
            <a:off x="1782765" y="3976297"/>
            <a:ext cx="741872" cy="307777"/>
          </a:xfrm>
          <a:prstGeom prst="rect">
            <a:avLst/>
          </a:prstGeom>
          <a:solidFill>
            <a:srgbClr val="0E353E"/>
          </a:solidFill>
        </p:spPr>
        <p:txBody>
          <a:bodyPr wrap="square" rtlCol="1">
            <a:spAutoFit/>
          </a:bodyPr>
          <a:lstStyle/>
          <a:p>
            <a:r>
              <a:rPr lang="ar-SA" dirty="0" smtClean="0">
                <a:solidFill>
                  <a:schemeClr val="bg1"/>
                </a:solidFill>
              </a:rPr>
              <a:t>العاب</a:t>
            </a:r>
            <a:endParaRPr lang="he-IL" sz="1600" dirty="0">
              <a:solidFill>
                <a:schemeClr val="bg1"/>
              </a:solidFill>
            </a:endParaRPr>
          </a:p>
        </p:txBody>
      </p:sp>
      <p:pic>
        <p:nvPicPr>
          <p:cNvPr id="24" name="תמונה 23">
            <a:extLst>
              <a:ext uri="{FF2B5EF4-FFF2-40B4-BE49-F238E27FC236}">
                <a16:creationId xmlns:a16="http://schemas.microsoft.com/office/drawing/2014/main" xmlns="" id="{D335B916-0BA8-4572-9E1C-2E8AED2D4568}"/>
              </a:ext>
            </a:extLst>
          </p:cNvPr>
          <p:cNvPicPr>
            <a:picLocks noChangeAspect="1"/>
          </p:cNvPicPr>
          <p:nvPr/>
        </p:nvPicPr>
        <p:blipFill>
          <a:blip r:embed="rId3"/>
          <a:stretch>
            <a:fillRect/>
          </a:stretch>
        </p:blipFill>
        <p:spPr>
          <a:xfrm>
            <a:off x="1587123" y="4448909"/>
            <a:ext cx="2856540" cy="656474"/>
          </a:xfrm>
          <a:prstGeom prst="rect">
            <a:avLst/>
          </a:prstGeom>
        </p:spPr>
      </p:pic>
      <p:sp>
        <p:nvSpPr>
          <p:cNvPr id="25" name="תיבת טקסט 24">
            <a:extLst>
              <a:ext uri="{FF2B5EF4-FFF2-40B4-BE49-F238E27FC236}">
                <a16:creationId xmlns:a16="http://schemas.microsoft.com/office/drawing/2014/main" xmlns="" id="{CF06712D-5BFA-4AF4-98B1-5A18EA04FEAE}"/>
              </a:ext>
            </a:extLst>
          </p:cNvPr>
          <p:cNvSpPr txBox="1"/>
          <p:nvPr/>
        </p:nvSpPr>
        <p:spPr>
          <a:xfrm>
            <a:off x="1782765" y="4638646"/>
            <a:ext cx="741872" cy="276999"/>
          </a:xfrm>
          <a:prstGeom prst="rect">
            <a:avLst/>
          </a:prstGeom>
          <a:solidFill>
            <a:srgbClr val="0E353E"/>
          </a:solidFill>
        </p:spPr>
        <p:txBody>
          <a:bodyPr wrap="square" rtlCol="1">
            <a:spAutoFit/>
          </a:bodyPr>
          <a:lstStyle/>
          <a:p>
            <a:r>
              <a:rPr lang="ar-SA" sz="1200" dirty="0" smtClean="0">
                <a:solidFill>
                  <a:schemeClr val="bg1"/>
                </a:solidFill>
              </a:rPr>
              <a:t>اهتمام</a:t>
            </a:r>
            <a:endParaRPr lang="he-IL" dirty="0">
              <a:solidFill>
                <a:schemeClr val="bg1"/>
              </a:solidFill>
            </a:endParaRPr>
          </a:p>
        </p:txBody>
      </p:sp>
      <p:pic>
        <p:nvPicPr>
          <p:cNvPr id="26" name="תמונה 25">
            <a:extLst>
              <a:ext uri="{FF2B5EF4-FFF2-40B4-BE49-F238E27FC236}">
                <a16:creationId xmlns:a16="http://schemas.microsoft.com/office/drawing/2014/main" xmlns="" id="{7565387D-9363-4C3D-91E9-E3EB2F5CEB22}"/>
              </a:ext>
            </a:extLst>
          </p:cNvPr>
          <p:cNvPicPr>
            <a:picLocks noChangeAspect="1"/>
          </p:cNvPicPr>
          <p:nvPr/>
        </p:nvPicPr>
        <p:blipFill>
          <a:blip r:embed="rId3"/>
          <a:stretch>
            <a:fillRect/>
          </a:stretch>
        </p:blipFill>
        <p:spPr>
          <a:xfrm>
            <a:off x="4532266" y="3786560"/>
            <a:ext cx="3127465" cy="656474"/>
          </a:xfrm>
          <a:prstGeom prst="rect">
            <a:avLst/>
          </a:prstGeom>
        </p:spPr>
      </p:pic>
      <p:sp>
        <p:nvSpPr>
          <p:cNvPr id="27" name="תיבת טקסט 26">
            <a:extLst>
              <a:ext uri="{FF2B5EF4-FFF2-40B4-BE49-F238E27FC236}">
                <a16:creationId xmlns:a16="http://schemas.microsoft.com/office/drawing/2014/main" xmlns="" id="{A8122A6D-342F-4984-8C07-AEEFB0C89EE3}"/>
              </a:ext>
            </a:extLst>
          </p:cNvPr>
          <p:cNvSpPr txBox="1"/>
          <p:nvPr/>
        </p:nvSpPr>
        <p:spPr>
          <a:xfrm>
            <a:off x="4727909" y="3976297"/>
            <a:ext cx="812234" cy="276999"/>
          </a:xfrm>
          <a:prstGeom prst="rect">
            <a:avLst/>
          </a:prstGeom>
          <a:solidFill>
            <a:srgbClr val="0E353E"/>
          </a:solidFill>
        </p:spPr>
        <p:txBody>
          <a:bodyPr wrap="square" rtlCol="1">
            <a:spAutoFit/>
          </a:bodyPr>
          <a:lstStyle/>
          <a:p>
            <a:r>
              <a:rPr lang="ar-SA" sz="1200" dirty="0" smtClean="0">
                <a:solidFill>
                  <a:schemeClr val="bg1"/>
                </a:solidFill>
              </a:rPr>
              <a:t>مساعدة</a:t>
            </a:r>
            <a:endParaRPr lang="he-IL" dirty="0">
              <a:solidFill>
                <a:schemeClr val="bg1"/>
              </a:solidFill>
            </a:endParaRPr>
          </a:p>
        </p:txBody>
      </p:sp>
      <p:pic>
        <p:nvPicPr>
          <p:cNvPr id="28" name="תמונה 27">
            <a:extLst>
              <a:ext uri="{FF2B5EF4-FFF2-40B4-BE49-F238E27FC236}">
                <a16:creationId xmlns:a16="http://schemas.microsoft.com/office/drawing/2014/main" xmlns="" id="{9E466408-846D-4814-8A7C-4B4ECC3760D9}"/>
              </a:ext>
            </a:extLst>
          </p:cNvPr>
          <p:cNvPicPr>
            <a:picLocks noChangeAspect="1"/>
          </p:cNvPicPr>
          <p:nvPr/>
        </p:nvPicPr>
        <p:blipFill>
          <a:blip r:embed="rId3"/>
          <a:stretch>
            <a:fillRect/>
          </a:stretch>
        </p:blipFill>
        <p:spPr>
          <a:xfrm>
            <a:off x="4547984" y="4448909"/>
            <a:ext cx="3127465" cy="656474"/>
          </a:xfrm>
          <a:prstGeom prst="rect">
            <a:avLst/>
          </a:prstGeom>
        </p:spPr>
      </p:pic>
      <p:sp>
        <p:nvSpPr>
          <p:cNvPr id="29" name="תיבת טקסט 28">
            <a:extLst>
              <a:ext uri="{FF2B5EF4-FFF2-40B4-BE49-F238E27FC236}">
                <a16:creationId xmlns:a16="http://schemas.microsoft.com/office/drawing/2014/main" xmlns="" id="{B4E7D96A-B2EE-4BC7-A6D6-63AB46E39508}"/>
              </a:ext>
            </a:extLst>
          </p:cNvPr>
          <p:cNvSpPr txBox="1"/>
          <p:nvPr/>
        </p:nvSpPr>
        <p:spPr>
          <a:xfrm>
            <a:off x="4743627" y="4638646"/>
            <a:ext cx="812234" cy="276999"/>
          </a:xfrm>
          <a:prstGeom prst="rect">
            <a:avLst/>
          </a:prstGeom>
          <a:solidFill>
            <a:srgbClr val="0E353E"/>
          </a:solidFill>
        </p:spPr>
        <p:txBody>
          <a:bodyPr wrap="square" rtlCol="1">
            <a:spAutoFit/>
          </a:bodyPr>
          <a:lstStyle/>
          <a:p>
            <a:r>
              <a:rPr lang="ar-SA" sz="1200" dirty="0" smtClean="0">
                <a:solidFill>
                  <a:schemeClr val="bg1"/>
                </a:solidFill>
              </a:rPr>
              <a:t>محبة</a:t>
            </a:r>
            <a:endParaRPr lang="he-IL" dirty="0">
              <a:solidFill>
                <a:schemeClr val="bg1"/>
              </a:solidFill>
            </a:endParaRPr>
          </a:p>
        </p:txBody>
      </p:sp>
      <p:pic>
        <p:nvPicPr>
          <p:cNvPr id="30" name="תמונה 29">
            <a:extLst>
              <a:ext uri="{FF2B5EF4-FFF2-40B4-BE49-F238E27FC236}">
                <a16:creationId xmlns:a16="http://schemas.microsoft.com/office/drawing/2014/main" xmlns="" id="{FC5AAAF9-80B7-4EE5-9F4F-C1E256D19075}"/>
              </a:ext>
            </a:extLst>
          </p:cNvPr>
          <p:cNvPicPr>
            <a:picLocks noChangeAspect="1"/>
          </p:cNvPicPr>
          <p:nvPr/>
        </p:nvPicPr>
        <p:blipFill>
          <a:blip r:embed="rId3"/>
          <a:stretch>
            <a:fillRect/>
          </a:stretch>
        </p:blipFill>
        <p:spPr>
          <a:xfrm>
            <a:off x="7779770" y="3786560"/>
            <a:ext cx="2769284" cy="656474"/>
          </a:xfrm>
          <a:prstGeom prst="rect">
            <a:avLst/>
          </a:prstGeom>
        </p:spPr>
      </p:pic>
      <p:sp>
        <p:nvSpPr>
          <p:cNvPr id="31" name="תיבת טקסט 30">
            <a:extLst>
              <a:ext uri="{FF2B5EF4-FFF2-40B4-BE49-F238E27FC236}">
                <a16:creationId xmlns:a16="http://schemas.microsoft.com/office/drawing/2014/main" xmlns="" id="{91D92ACD-4C6E-4FCF-9AF0-B840D48CD660}"/>
              </a:ext>
            </a:extLst>
          </p:cNvPr>
          <p:cNvSpPr txBox="1"/>
          <p:nvPr/>
        </p:nvSpPr>
        <p:spPr>
          <a:xfrm>
            <a:off x="7839975" y="3958481"/>
            <a:ext cx="719211" cy="276999"/>
          </a:xfrm>
          <a:prstGeom prst="rect">
            <a:avLst/>
          </a:prstGeom>
          <a:solidFill>
            <a:srgbClr val="0E353E"/>
          </a:solidFill>
        </p:spPr>
        <p:txBody>
          <a:bodyPr wrap="square" rtlCol="1">
            <a:spAutoFit/>
          </a:bodyPr>
          <a:lstStyle/>
          <a:p>
            <a:r>
              <a:rPr lang="ar-SA" sz="1200" dirty="0" smtClean="0">
                <a:solidFill>
                  <a:schemeClr val="bg1"/>
                </a:solidFill>
              </a:rPr>
              <a:t>امان</a:t>
            </a:r>
            <a:r>
              <a:rPr lang="he-IL" sz="1200" dirty="0" smtClean="0">
                <a:solidFill>
                  <a:schemeClr val="bg1"/>
                </a:solidFill>
              </a:rPr>
              <a:t>ן</a:t>
            </a:r>
            <a:endParaRPr lang="he-IL" dirty="0">
              <a:solidFill>
                <a:schemeClr val="bg1"/>
              </a:solidFill>
            </a:endParaRPr>
          </a:p>
        </p:txBody>
      </p:sp>
      <p:pic>
        <p:nvPicPr>
          <p:cNvPr id="32" name="תמונה 31">
            <a:extLst>
              <a:ext uri="{FF2B5EF4-FFF2-40B4-BE49-F238E27FC236}">
                <a16:creationId xmlns:a16="http://schemas.microsoft.com/office/drawing/2014/main" xmlns="" id="{EB32516B-FF6A-49E5-8355-94C2749E3009}"/>
              </a:ext>
            </a:extLst>
          </p:cNvPr>
          <p:cNvPicPr>
            <a:picLocks noChangeAspect="1"/>
          </p:cNvPicPr>
          <p:nvPr/>
        </p:nvPicPr>
        <p:blipFill>
          <a:blip r:embed="rId3"/>
          <a:stretch>
            <a:fillRect/>
          </a:stretch>
        </p:blipFill>
        <p:spPr>
          <a:xfrm>
            <a:off x="7779770" y="4488641"/>
            <a:ext cx="2769284" cy="656474"/>
          </a:xfrm>
          <a:prstGeom prst="rect">
            <a:avLst/>
          </a:prstGeom>
        </p:spPr>
      </p:pic>
      <p:sp>
        <p:nvSpPr>
          <p:cNvPr id="33" name="תיבת טקסט 32">
            <a:extLst>
              <a:ext uri="{FF2B5EF4-FFF2-40B4-BE49-F238E27FC236}">
                <a16:creationId xmlns:a16="http://schemas.microsoft.com/office/drawing/2014/main" xmlns="" id="{1B3A4EC9-DF6D-41DB-95BF-3B1C4C79D7DC}"/>
              </a:ext>
            </a:extLst>
          </p:cNvPr>
          <p:cNvSpPr txBox="1"/>
          <p:nvPr/>
        </p:nvSpPr>
        <p:spPr>
          <a:xfrm>
            <a:off x="7975412" y="4678378"/>
            <a:ext cx="719211" cy="276999"/>
          </a:xfrm>
          <a:prstGeom prst="rect">
            <a:avLst/>
          </a:prstGeom>
          <a:solidFill>
            <a:srgbClr val="0E353E"/>
          </a:solidFill>
        </p:spPr>
        <p:txBody>
          <a:bodyPr wrap="square" rtlCol="1">
            <a:spAutoFit/>
          </a:bodyPr>
          <a:lstStyle/>
          <a:p>
            <a:r>
              <a:rPr lang="ar-SA" sz="1200" dirty="0" smtClean="0">
                <a:solidFill>
                  <a:schemeClr val="bg1"/>
                </a:solidFill>
              </a:rPr>
              <a:t>منافسة</a:t>
            </a:r>
            <a:endParaRPr lang="he-IL" dirty="0">
              <a:solidFill>
                <a:schemeClr val="bg1"/>
              </a:solidFill>
            </a:endParaRPr>
          </a:p>
        </p:txBody>
      </p:sp>
      <p:pic>
        <p:nvPicPr>
          <p:cNvPr id="34" name="תמונה 33">
            <a:extLst>
              <a:ext uri="{FF2B5EF4-FFF2-40B4-BE49-F238E27FC236}">
                <a16:creationId xmlns:a16="http://schemas.microsoft.com/office/drawing/2014/main" xmlns="" id="{9D30C67F-4161-4666-A6F1-340B3C287166}"/>
              </a:ext>
            </a:extLst>
          </p:cNvPr>
          <p:cNvPicPr>
            <a:picLocks noChangeAspect="1"/>
          </p:cNvPicPr>
          <p:nvPr/>
        </p:nvPicPr>
        <p:blipFill>
          <a:blip r:embed="rId3"/>
          <a:stretch>
            <a:fillRect/>
          </a:stretch>
        </p:blipFill>
        <p:spPr>
          <a:xfrm>
            <a:off x="1691444" y="2230806"/>
            <a:ext cx="2856540" cy="656474"/>
          </a:xfrm>
          <a:prstGeom prst="rect">
            <a:avLst/>
          </a:prstGeom>
        </p:spPr>
      </p:pic>
      <p:sp>
        <p:nvSpPr>
          <p:cNvPr id="35" name="תיבת טקסט 34">
            <a:extLst>
              <a:ext uri="{FF2B5EF4-FFF2-40B4-BE49-F238E27FC236}">
                <a16:creationId xmlns:a16="http://schemas.microsoft.com/office/drawing/2014/main" xmlns="" id="{EEEE6D12-5E85-47CC-962D-2CDFFA34027C}"/>
              </a:ext>
            </a:extLst>
          </p:cNvPr>
          <p:cNvSpPr txBox="1"/>
          <p:nvPr/>
        </p:nvSpPr>
        <p:spPr>
          <a:xfrm>
            <a:off x="1804670" y="2418725"/>
            <a:ext cx="741872" cy="369332"/>
          </a:xfrm>
          <a:prstGeom prst="rect">
            <a:avLst/>
          </a:prstGeom>
          <a:solidFill>
            <a:srgbClr val="0E353E"/>
          </a:solidFill>
        </p:spPr>
        <p:txBody>
          <a:bodyPr wrap="square" rtlCol="1">
            <a:spAutoFit/>
          </a:bodyPr>
          <a:lstStyle/>
          <a:p>
            <a:r>
              <a:rPr lang="ar-SA" sz="1800" dirty="0" smtClean="0">
                <a:solidFill>
                  <a:schemeClr val="bg1"/>
                </a:solidFill>
              </a:rPr>
              <a:t>حب</a:t>
            </a:r>
            <a:endParaRPr lang="he-IL" sz="2000" dirty="0">
              <a:solidFill>
                <a:schemeClr val="bg1"/>
              </a:solidFill>
            </a:endParaRPr>
          </a:p>
        </p:txBody>
      </p:sp>
      <p:pic>
        <p:nvPicPr>
          <p:cNvPr id="36" name="תמונה 35">
            <a:extLst>
              <a:ext uri="{FF2B5EF4-FFF2-40B4-BE49-F238E27FC236}">
                <a16:creationId xmlns:a16="http://schemas.microsoft.com/office/drawing/2014/main" xmlns="" id="{7CD0F59B-8DB4-4135-91DD-D58549603663}"/>
              </a:ext>
            </a:extLst>
          </p:cNvPr>
          <p:cNvPicPr>
            <a:picLocks noChangeAspect="1"/>
          </p:cNvPicPr>
          <p:nvPr/>
        </p:nvPicPr>
        <p:blipFill>
          <a:blip r:embed="rId3"/>
          <a:stretch>
            <a:fillRect/>
          </a:stretch>
        </p:blipFill>
        <p:spPr>
          <a:xfrm>
            <a:off x="7779770" y="3077073"/>
            <a:ext cx="2769284" cy="656474"/>
          </a:xfrm>
          <a:prstGeom prst="rect">
            <a:avLst/>
          </a:prstGeom>
        </p:spPr>
      </p:pic>
      <p:sp>
        <p:nvSpPr>
          <p:cNvPr id="37" name="תיבת טקסט 36">
            <a:extLst>
              <a:ext uri="{FF2B5EF4-FFF2-40B4-BE49-F238E27FC236}">
                <a16:creationId xmlns:a16="http://schemas.microsoft.com/office/drawing/2014/main" xmlns="" id="{7238731A-8F5D-4A5B-B86F-C3555CF5C270}"/>
              </a:ext>
            </a:extLst>
          </p:cNvPr>
          <p:cNvSpPr txBox="1"/>
          <p:nvPr/>
        </p:nvSpPr>
        <p:spPr>
          <a:xfrm>
            <a:off x="7975412" y="3266810"/>
            <a:ext cx="1270188" cy="338554"/>
          </a:xfrm>
          <a:prstGeom prst="rect">
            <a:avLst/>
          </a:prstGeom>
          <a:solidFill>
            <a:srgbClr val="0E353E"/>
          </a:solidFill>
        </p:spPr>
        <p:txBody>
          <a:bodyPr wrap="square" rtlCol="1">
            <a:spAutoFit/>
          </a:bodyPr>
          <a:lstStyle/>
          <a:p>
            <a:r>
              <a:rPr lang="ar-SA" sz="1600" dirty="0" smtClean="0">
                <a:solidFill>
                  <a:schemeClr val="bg1"/>
                </a:solidFill>
              </a:rPr>
              <a:t>علاقة طيبه</a:t>
            </a:r>
            <a:endParaRPr lang="he-IL" sz="1800" dirty="0">
              <a:solidFill>
                <a:schemeClr val="bg1"/>
              </a:solidFill>
            </a:endParaRPr>
          </a:p>
        </p:txBody>
      </p:sp>
      <p:sp>
        <p:nvSpPr>
          <p:cNvPr id="38" name="לחצן פעולה: בית 27">
            <a:hlinkClick r:id="rId4" action="ppaction://hlinksldjump" highlightClick="1"/>
            <a:extLst>
              <a:ext uri="{FF2B5EF4-FFF2-40B4-BE49-F238E27FC236}">
                <a16:creationId xmlns:a16="http://schemas.microsoft.com/office/drawing/2014/main" xmlns="" id="{AA0999D2-E703-460F-A67D-A2F6AD36D51C}"/>
              </a:ext>
            </a:extLst>
          </p:cNvPr>
          <p:cNvSpPr/>
          <p:nvPr/>
        </p:nvSpPr>
        <p:spPr>
          <a:xfrm>
            <a:off x="11770208" y="6436364"/>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3" name="TextBox 2"/>
          <p:cNvSpPr txBox="1"/>
          <p:nvPr/>
        </p:nvSpPr>
        <p:spPr>
          <a:xfrm>
            <a:off x="1632766" y="1862465"/>
            <a:ext cx="6147004" cy="338554"/>
          </a:xfrm>
          <a:prstGeom prst="rect">
            <a:avLst/>
          </a:prstGeom>
          <a:solidFill>
            <a:srgbClr val="405552"/>
          </a:solidFill>
        </p:spPr>
        <p:txBody>
          <a:bodyPr wrap="square" rtlCol="1">
            <a:spAutoFit/>
          </a:bodyPr>
          <a:lstStyle/>
          <a:p>
            <a:pPr algn="ctr"/>
            <a:r>
              <a:rPr lang="ar-SA" sz="1600" dirty="0" smtClean="0">
                <a:solidFill>
                  <a:schemeClr val="bg1"/>
                </a:solidFill>
              </a:rPr>
              <a:t>ماذا تضيف لك المجموعات في الحياة الاجتماعية</a:t>
            </a:r>
            <a:endParaRPr lang="he-IL" sz="1600" dirty="0">
              <a:solidFill>
                <a:schemeClr val="bg1"/>
              </a:solidFill>
            </a:endParaRPr>
          </a:p>
        </p:txBody>
      </p:sp>
      <p:sp>
        <p:nvSpPr>
          <p:cNvPr id="4" name="Rectangle 3"/>
          <p:cNvSpPr/>
          <p:nvPr/>
        </p:nvSpPr>
        <p:spPr>
          <a:xfrm>
            <a:off x="4767421" y="2448426"/>
            <a:ext cx="914400" cy="36816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SA" dirty="0" smtClean="0"/>
              <a:t>عائلة</a:t>
            </a:r>
            <a:endParaRPr lang="he-IL" dirty="0"/>
          </a:p>
        </p:txBody>
      </p:sp>
      <p:sp>
        <p:nvSpPr>
          <p:cNvPr id="5" name="Rectangle 4"/>
          <p:cNvSpPr/>
          <p:nvPr/>
        </p:nvSpPr>
        <p:spPr>
          <a:xfrm>
            <a:off x="8058192" y="2418725"/>
            <a:ext cx="914400" cy="4445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SA" dirty="0" smtClean="0"/>
              <a:t>علاقات طيبة</a:t>
            </a:r>
            <a:endParaRPr lang="he-IL" dirty="0"/>
          </a:p>
        </p:txBody>
      </p:sp>
      <p:sp>
        <p:nvSpPr>
          <p:cNvPr id="9" name="Rectangle 8"/>
          <p:cNvSpPr/>
          <p:nvPr/>
        </p:nvSpPr>
        <p:spPr>
          <a:xfrm>
            <a:off x="1856643" y="3191150"/>
            <a:ext cx="914400" cy="38125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SA" dirty="0" smtClean="0"/>
              <a:t>احد يشاركني مشكلتي</a:t>
            </a:r>
            <a:endParaRPr lang="he-IL" dirty="0"/>
          </a:p>
        </p:txBody>
      </p:sp>
    </p:spTree>
    <p:extLst>
      <p:ext uri="{BB962C8B-B14F-4D97-AF65-F5344CB8AC3E}">
        <p14:creationId xmlns:p14="http://schemas.microsoft.com/office/powerpoint/2010/main" val="3552881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70" name="Google Shape;370;p14">
            <a:hlinkClick r:id="" action="ppaction://noaction"/>
          </p:cNvPr>
          <p:cNvSpPr/>
          <p:nvPr/>
        </p:nvSpPr>
        <p:spPr>
          <a:xfrm>
            <a:off x="7608168" y="908721"/>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1" name="Google Shape;371;p14"/>
          <p:cNvSpPr/>
          <p:nvPr/>
        </p:nvSpPr>
        <p:spPr>
          <a:xfrm>
            <a:off x="6616681" y="906110"/>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2" name="Google Shape;372;p14"/>
          <p:cNvSpPr/>
          <p:nvPr/>
        </p:nvSpPr>
        <p:spPr>
          <a:xfrm>
            <a:off x="5600257" y="931429"/>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373" name="Google Shape;373;p14"/>
          <p:cNvPicPr preferRelativeResize="0"/>
          <p:nvPr/>
        </p:nvPicPr>
        <p:blipFill rotWithShape="1">
          <a:blip r:embed="rId3">
            <a:alphaModFix/>
          </a:blip>
          <a:srcRect/>
          <a:stretch/>
        </p:blipFill>
        <p:spPr>
          <a:xfrm>
            <a:off x="10522857" y="1012649"/>
            <a:ext cx="1669142" cy="5548003"/>
          </a:xfrm>
          <a:prstGeom prst="rect">
            <a:avLst/>
          </a:prstGeom>
          <a:noFill/>
          <a:ln>
            <a:noFill/>
          </a:ln>
        </p:spPr>
      </p:pic>
      <p:sp>
        <p:nvSpPr>
          <p:cNvPr id="375" name="Google Shape;375;p14">
            <a:hlinkClick r:id="rId4" action="ppaction://hlinksldjump"/>
          </p:cNvPr>
          <p:cNvSpPr/>
          <p:nvPr/>
        </p:nvSpPr>
        <p:spPr>
          <a:xfrm>
            <a:off x="10537702" y="2850055"/>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إفتتاحية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6" name="Google Shape;376;p14">
            <a:hlinkClick r:id="rId5" action="ppaction://hlinksldjump"/>
          </p:cNvPr>
          <p:cNvSpPr/>
          <p:nvPr/>
        </p:nvSpPr>
        <p:spPr>
          <a:xfrm>
            <a:off x="10537702" y="3697051"/>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noProof="0" dirty="0" smtClean="0">
                <a:solidFill>
                  <a:srgbClr val="FFFFFF"/>
                </a:solidFill>
                <a:latin typeface="Gisha"/>
                <a:sym typeface="Gisha"/>
              </a:rPr>
              <a:t>سير الدرس</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7" name="Google Shape;377;p14"/>
          <p:cNvSpPr/>
          <p:nvPr/>
        </p:nvSpPr>
        <p:spPr>
          <a:xfrm>
            <a:off x="10537702" y="4514961"/>
            <a:ext cx="1654298" cy="697738"/>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تلخيص</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9" name="Google Shape;379;p14"/>
          <p:cNvSpPr/>
          <p:nvPr/>
        </p:nvSpPr>
        <p:spPr>
          <a:xfrm>
            <a:off x="333059" y="1048361"/>
            <a:ext cx="10189798" cy="6005581"/>
          </a:xfrm>
          <a:prstGeom prst="rect">
            <a:avLst/>
          </a:prstGeom>
          <a:solidFill>
            <a:srgbClr val="F0EDED"/>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0" name="Google Shape;380;p14"/>
          <p:cNvSpPr/>
          <p:nvPr/>
        </p:nvSpPr>
        <p:spPr>
          <a:xfrm>
            <a:off x="687583" y="667657"/>
            <a:ext cx="9559503" cy="5221103"/>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1" name="Google Shape;381;p14"/>
          <p:cNvSpPr/>
          <p:nvPr/>
        </p:nvSpPr>
        <p:spPr>
          <a:xfrm>
            <a:off x="2901481" y="625180"/>
            <a:ext cx="7263900" cy="646290"/>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3600" b="1" i="0" u="none" strike="noStrike" kern="0" cap="none" spc="0" normalizeH="0" noProof="0" dirty="0" smtClean="0">
                <a:ln>
                  <a:noFill/>
                </a:ln>
                <a:solidFill>
                  <a:srgbClr val="000000"/>
                </a:solidFill>
                <a:effectLst/>
                <a:uLnTx/>
                <a:uFillTx/>
                <a:latin typeface="Arial"/>
                <a:cs typeface="Arial"/>
                <a:sym typeface="Arial"/>
              </a:rPr>
              <a:t>تلخيص</a:t>
            </a:r>
            <a:endParaRPr kumimoji="0" sz="3600" b="1" i="0" u="none" strike="noStrike" kern="0" cap="none" spc="0" normalizeH="0" baseline="0" noProof="0" dirty="0">
              <a:ln>
                <a:noFill/>
              </a:ln>
              <a:solidFill>
                <a:srgbClr val="000000"/>
              </a:solidFill>
              <a:effectLst/>
              <a:uLnTx/>
              <a:uFillTx/>
              <a:latin typeface="Arial"/>
              <a:cs typeface="Arial"/>
              <a:sym typeface="Arial"/>
            </a:endParaRPr>
          </a:p>
        </p:txBody>
      </p:sp>
      <p:sp>
        <p:nvSpPr>
          <p:cNvPr id="382" name="Google Shape;382;p14"/>
          <p:cNvSpPr txBox="1"/>
          <p:nvPr/>
        </p:nvSpPr>
        <p:spPr>
          <a:xfrm>
            <a:off x="2714172" y="1068641"/>
            <a:ext cx="7678056" cy="584735"/>
          </a:xfrm>
          <a:prstGeom prst="rect">
            <a:avLst/>
          </a:prstGeom>
          <a:noFill/>
          <a:ln>
            <a:noFill/>
          </a:ln>
        </p:spPr>
        <p:txBody>
          <a:bodyPr spcFirstLastPara="1" wrap="square" lIns="91425" tIns="45700" rIns="91425" bIns="45700" anchor="t" anchorCtr="0">
            <a:spAutoFit/>
          </a:bodyPr>
          <a:lstStyle/>
          <a:p>
            <a:pPr lvl="0" algn="just" rtl="1">
              <a:defRPr/>
            </a:pPr>
            <a:r>
              <a:rPr lang="ar-SA" sz="1600" dirty="0">
                <a:solidFill>
                  <a:srgbClr val="002060"/>
                </a:solidFill>
                <a:latin typeface="Gisha" panose="020B0502040204020203" pitchFamily="34" charset="-79"/>
                <a:cs typeface="Gisha" panose="020B0502040204020203" pitchFamily="34" charset="-79"/>
                <a:sym typeface="Gisha"/>
              </a:rPr>
              <a:t>تعلمنا </a:t>
            </a:r>
            <a:r>
              <a:rPr lang="ar-SA" sz="1600" dirty="0" smtClean="0">
                <a:solidFill>
                  <a:srgbClr val="002060"/>
                </a:solidFill>
                <a:latin typeface="Gisha" panose="020B0502040204020203" pitchFamily="34" charset="-79"/>
                <a:cs typeface="Gisha" panose="020B0502040204020203" pitchFamily="34" charset="-79"/>
                <a:sym typeface="Gisha"/>
              </a:rPr>
              <a:t>في هذا </a:t>
            </a:r>
            <a:r>
              <a:rPr lang="ar-SA" sz="1600" dirty="0">
                <a:solidFill>
                  <a:srgbClr val="002060"/>
                </a:solidFill>
                <a:latin typeface="Gisha" panose="020B0502040204020203" pitchFamily="34" charset="-79"/>
                <a:cs typeface="Gisha" panose="020B0502040204020203" pitchFamily="34" charset="-79"/>
                <a:sym typeface="Gisha"/>
              </a:rPr>
              <a:t>الدرس:عن قوة المجموعة ،وكيف اننا ننتمي في حياتنا لعدة مجموعات بنفس الوقت.كذلك تعرفنا </a:t>
            </a:r>
            <a:r>
              <a:rPr lang="ar-SA" sz="1600" dirty="0" smtClean="0">
                <a:solidFill>
                  <a:srgbClr val="002060"/>
                </a:solidFill>
                <a:latin typeface="Gisha" panose="020B0502040204020203" pitchFamily="34" charset="-79"/>
                <a:cs typeface="Gisha" panose="020B0502040204020203" pitchFamily="34" charset="-79"/>
                <a:sym typeface="Gisha"/>
              </a:rPr>
              <a:t>الى </a:t>
            </a:r>
            <a:r>
              <a:rPr lang="ar-SA" sz="1600" dirty="0">
                <a:solidFill>
                  <a:srgbClr val="002060"/>
                </a:solidFill>
                <a:latin typeface="Gisha" panose="020B0502040204020203" pitchFamily="34" charset="-79"/>
                <a:cs typeface="Gisha" panose="020B0502040204020203" pitchFamily="34" charset="-79"/>
                <a:sym typeface="Gisha"/>
              </a:rPr>
              <a:t>الفوائد العديدة </a:t>
            </a:r>
            <a:r>
              <a:rPr lang="ar-SA" sz="1600" dirty="0" smtClean="0">
                <a:solidFill>
                  <a:srgbClr val="002060"/>
                </a:solidFill>
                <a:latin typeface="Gisha" panose="020B0502040204020203" pitchFamily="34" charset="-79"/>
                <a:cs typeface="Gisha" panose="020B0502040204020203" pitchFamily="34" charset="-79"/>
                <a:sym typeface="Gisha"/>
              </a:rPr>
              <a:t>لكل مجموعة في حياتنا. وتطرقنا  لكيفية تحويل الصف لمجموعة ذات أهمية  في حياتنا</a:t>
            </a:r>
          </a:p>
        </p:txBody>
      </p:sp>
      <p:sp>
        <p:nvSpPr>
          <p:cNvPr id="29" name="לחצן פעולה: בית 27">
            <a:hlinkClick r:id="rId6" action="ppaction://hlinksldjump" highlightClick="1"/>
            <a:extLst>
              <a:ext uri="{FF2B5EF4-FFF2-40B4-BE49-F238E27FC236}">
                <a16:creationId xmlns:a16="http://schemas.microsoft.com/office/drawing/2014/main" xmlns="" id="{D3826402-F4E0-4BBF-BD8E-BCD08843991B}"/>
              </a:ext>
            </a:extLst>
          </p:cNvPr>
          <p:cNvSpPr/>
          <p:nvPr/>
        </p:nvSpPr>
        <p:spPr>
          <a:xfrm>
            <a:off x="11770208" y="6436364"/>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grpSp>
        <p:nvGrpSpPr>
          <p:cNvPr id="40" name="קבוצה 39">
            <a:extLst>
              <a:ext uri="{FF2B5EF4-FFF2-40B4-BE49-F238E27FC236}">
                <a16:creationId xmlns:a16="http://schemas.microsoft.com/office/drawing/2014/main" xmlns="" id="{E9413E9A-A1B8-4308-8571-9D8BD18BD5F5}"/>
              </a:ext>
            </a:extLst>
          </p:cNvPr>
          <p:cNvGrpSpPr/>
          <p:nvPr/>
        </p:nvGrpSpPr>
        <p:grpSpPr>
          <a:xfrm>
            <a:off x="121518" y="3474696"/>
            <a:ext cx="3144197" cy="3604667"/>
            <a:chOff x="56988" y="4002469"/>
            <a:chExt cx="3308728" cy="3012196"/>
          </a:xfrm>
        </p:grpSpPr>
        <p:sp>
          <p:nvSpPr>
            <p:cNvPr id="41" name="Google Shape;270;p8">
              <a:extLst>
                <a:ext uri="{FF2B5EF4-FFF2-40B4-BE49-F238E27FC236}">
                  <a16:creationId xmlns:a16="http://schemas.microsoft.com/office/drawing/2014/main" xmlns="" id="{14120C32-69C3-4CA7-A968-8B05B21BC557}"/>
                </a:ext>
              </a:extLst>
            </p:cNvPr>
            <p:cNvSpPr/>
            <p:nvPr/>
          </p:nvSpPr>
          <p:spPr>
            <a:xfrm>
              <a:off x="56988" y="4002469"/>
              <a:ext cx="3308728" cy="3012196"/>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45" name="Google Shape;274;p8">
              <a:extLst>
                <a:ext uri="{FF2B5EF4-FFF2-40B4-BE49-F238E27FC236}">
                  <a16:creationId xmlns:a16="http://schemas.microsoft.com/office/drawing/2014/main" xmlns="" id="{C3473A55-E660-41FA-8B8E-92D33A2BC2C4}"/>
                </a:ext>
              </a:extLst>
            </p:cNvPr>
            <p:cNvPicPr preferRelativeResize="0"/>
            <p:nvPr/>
          </p:nvPicPr>
          <p:blipFill rotWithShape="1">
            <a:blip r:embed="rId7">
              <a:alphaModFix/>
            </a:blip>
            <a:srcRect/>
            <a:stretch/>
          </p:blipFill>
          <p:spPr>
            <a:xfrm>
              <a:off x="2974114" y="5253648"/>
              <a:ext cx="305173" cy="305173"/>
            </a:xfrm>
            <a:prstGeom prst="rect">
              <a:avLst/>
            </a:prstGeom>
            <a:noFill/>
            <a:ln>
              <a:noFill/>
            </a:ln>
          </p:spPr>
        </p:pic>
        <p:sp>
          <p:nvSpPr>
            <p:cNvPr id="46" name="Google Shape;275;p8">
              <a:extLst>
                <a:ext uri="{FF2B5EF4-FFF2-40B4-BE49-F238E27FC236}">
                  <a16:creationId xmlns:a16="http://schemas.microsoft.com/office/drawing/2014/main" xmlns="" id="{0977519C-12E4-4127-86DB-7114F0258A59}"/>
                </a:ext>
              </a:extLst>
            </p:cNvPr>
            <p:cNvSpPr/>
            <p:nvPr/>
          </p:nvSpPr>
          <p:spPr>
            <a:xfrm>
              <a:off x="2200375" y="4234274"/>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مهارات</a:t>
              </a:r>
              <a:r>
                <a:rPr lang="x-none" sz="1000" b="1" smtClean="0">
                  <a:solidFill>
                    <a:srgbClr val="000000"/>
                  </a:solidFill>
                  <a:latin typeface="Calibri"/>
                  <a:ea typeface="Calibri"/>
                  <a:cs typeface="Calibri"/>
                  <a:sym typeface="Calibri"/>
                </a:rPr>
                <a:t>  </a:t>
              </a:r>
              <a:endParaRPr dirty="0"/>
            </a:p>
          </p:txBody>
        </p:sp>
        <p:sp>
          <p:nvSpPr>
            <p:cNvPr id="47" name="Google Shape;276;p8">
              <a:extLst>
                <a:ext uri="{FF2B5EF4-FFF2-40B4-BE49-F238E27FC236}">
                  <a16:creationId xmlns:a16="http://schemas.microsoft.com/office/drawing/2014/main" xmlns="" id="{9EDF2900-EF1F-45EF-B692-4B5B31CB0BC6}"/>
                </a:ext>
              </a:extLst>
            </p:cNvPr>
            <p:cNvSpPr/>
            <p:nvPr/>
          </p:nvSpPr>
          <p:spPr>
            <a:xfrm>
              <a:off x="2244396" y="5213833"/>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cs typeface="Calibri"/>
                  <a:sym typeface="Calibri"/>
                </a:rPr>
                <a:t>قيم</a:t>
              </a:r>
              <a:endParaRPr dirty="0"/>
            </a:p>
          </p:txBody>
        </p:sp>
        <p:sp>
          <p:nvSpPr>
            <p:cNvPr id="48" name="Google Shape;277;p8">
              <a:extLst>
                <a:ext uri="{FF2B5EF4-FFF2-40B4-BE49-F238E27FC236}">
                  <a16:creationId xmlns:a16="http://schemas.microsoft.com/office/drawing/2014/main" xmlns="" id="{97F55403-E806-4465-9A6E-0F58DD1E4BEA}"/>
                </a:ext>
              </a:extLst>
            </p:cNvPr>
            <p:cNvSpPr/>
            <p:nvPr/>
          </p:nvSpPr>
          <p:spPr>
            <a:xfrm>
              <a:off x="2194480" y="6165212"/>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تطبيقات</a:t>
              </a:r>
            </a:p>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عملية</a:t>
              </a:r>
              <a:endParaRPr sz="1000" b="1" dirty="0">
                <a:solidFill>
                  <a:srgbClr val="000000"/>
                </a:solidFill>
                <a:latin typeface="Calibri"/>
                <a:ea typeface="Calibri"/>
                <a:cs typeface="Calibri"/>
                <a:sym typeface="Calibri"/>
              </a:endParaRPr>
            </a:p>
          </p:txBody>
        </p:sp>
        <p:pic>
          <p:nvPicPr>
            <p:cNvPr id="49" name="Google Shape;278;p8">
              <a:extLst>
                <a:ext uri="{FF2B5EF4-FFF2-40B4-BE49-F238E27FC236}">
                  <a16:creationId xmlns:a16="http://schemas.microsoft.com/office/drawing/2014/main" xmlns="" id="{C8CF6072-B2AD-41EE-A338-53FEADE23246}"/>
                </a:ext>
              </a:extLst>
            </p:cNvPr>
            <p:cNvPicPr preferRelativeResize="0"/>
            <p:nvPr/>
          </p:nvPicPr>
          <p:blipFill rotWithShape="1">
            <a:blip r:embed="rId8">
              <a:alphaModFix/>
            </a:blip>
            <a:srcRect/>
            <a:stretch/>
          </p:blipFill>
          <p:spPr>
            <a:xfrm>
              <a:off x="3001315" y="4341647"/>
              <a:ext cx="224063" cy="173342"/>
            </a:xfrm>
            <a:prstGeom prst="rect">
              <a:avLst/>
            </a:prstGeom>
            <a:noFill/>
            <a:ln>
              <a:noFill/>
            </a:ln>
          </p:spPr>
        </p:pic>
        <p:pic>
          <p:nvPicPr>
            <p:cNvPr id="50" name="Google Shape;279;p8">
              <a:extLst>
                <a:ext uri="{FF2B5EF4-FFF2-40B4-BE49-F238E27FC236}">
                  <a16:creationId xmlns:a16="http://schemas.microsoft.com/office/drawing/2014/main" xmlns="" id="{75F3C6E0-6592-438C-BBE2-F65DAF27EE96}"/>
                </a:ext>
              </a:extLst>
            </p:cNvPr>
            <p:cNvPicPr preferRelativeResize="0"/>
            <p:nvPr/>
          </p:nvPicPr>
          <p:blipFill rotWithShape="1">
            <a:blip r:embed="rId9">
              <a:alphaModFix/>
            </a:blip>
            <a:srcRect/>
            <a:stretch/>
          </p:blipFill>
          <p:spPr>
            <a:xfrm>
              <a:off x="3006058" y="6207390"/>
              <a:ext cx="281881" cy="287786"/>
            </a:xfrm>
            <a:prstGeom prst="rect">
              <a:avLst/>
            </a:prstGeom>
            <a:noFill/>
            <a:ln>
              <a:noFill/>
            </a:ln>
          </p:spPr>
        </p:pic>
      </p:grpSp>
      <p:sp>
        <p:nvSpPr>
          <p:cNvPr id="3" name="תיבת טקסט 2">
            <a:extLst>
              <a:ext uri="{FF2B5EF4-FFF2-40B4-BE49-F238E27FC236}">
                <a16:creationId xmlns:a16="http://schemas.microsoft.com/office/drawing/2014/main" xmlns="" id="{B8D3FFFA-5EB2-441D-89DA-E4A613A7DFD8}"/>
              </a:ext>
            </a:extLst>
          </p:cNvPr>
          <p:cNvSpPr txBox="1"/>
          <p:nvPr/>
        </p:nvSpPr>
        <p:spPr>
          <a:xfrm>
            <a:off x="4296999" y="3321050"/>
            <a:ext cx="5557525" cy="977150"/>
          </a:xfrm>
          <a:prstGeom prst="rect">
            <a:avLst/>
          </a:prstGeom>
          <a:noFill/>
        </p:spPr>
        <p:txBody>
          <a:bodyPr wrap="square" rtlCol="1">
            <a:spAutoFit/>
          </a:bodyPr>
          <a:lstStyle/>
          <a:p>
            <a:endParaRPr lang="he-IL" dirty="0"/>
          </a:p>
        </p:txBody>
      </p:sp>
      <p:sp>
        <p:nvSpPr>
          <p:cNvPr id="51" name="TextBox 8">
            <a:extLst>
              <a:ext uri="{FF2B5EF4-FFF2-40B4-BE49-F238E27FC236}">
                <a16:creationId xmlns:a16="http://schemas.microsoft.com/office/drawing/2014/main" xmlns="" id="{A9FAE5A8-33C0-4687-A039-1BEEE277B129}"/>
              </a:ext>
            </a:extLst>
          </p:cNvPr>
          <p:cNvSpPr txBox="1">
            <a:spLocks noChangeArrowheads="1"/>
          </p:cNvSpPr>
          <p:nvPr/>
        </p:nvSpPr>
        <p:spPr bwMode="auto">
          <a:xfrm>
            <a:off x="2728686" y="1864762"/>
            <a:ext cx="7590972" cy="5305042"/>
          </a:xfrm>
          <a:prstGeom prst="rect">
            <a:avLst/>
          </a:prstGeom>
          <a:noFill/>
          <a:ln>
            <a:noFill/>
          </a:ln>
        </p:spPr>
        <p:txBody>
          <a:bodyPr wrap="square">
            <a:spAutoFit/>
          </a:bodyPr>
          <a:lstStyle/>
          <a:p>
            <a:pPr marL="171450" lvl="0" indent="-171450" algn="r" defTabSz="685800" rtl="1">
              <a:lnSpc>
                <a:spcPct val="90000"/>
              </a:lnSpc>
              <a:spcBef>
                <a:spcPts val="750"/>
              </a:spcBef>
              <a:buClrTx/>
              <a:buFont typeface="Arial" panose="020B0604020202020204" pitchFamily="34" charset="0"/>
              <a:buChar char="•"/>
            </a:pPr>
            <a:r>
              <a:rPr lang="ar-SA" sz="1600" b="1" kern="1200" dirty="0">
                <a:solidFill>
                  <a:prstClr val="black"/>
                </a:solidFill>
                <a:latin typeface="Calibri" panose="020F0502020204030204"/>
                <a:ea typeface="+mn-ea"/>
              </a:rPr>
              <a:t>تتمة</a:t>
            </a:r>
            <a:r>
              <a:rPr lang="ar-SA" sz="1600" b="1" kern="1200" dirty="0" smtClean="0">
                <a:solidFill>
                  <a:prstClr val="black"/>
                </a:solidFill>
                <a:latin typeface="Calibri" panose="020F0502020204030204"/>
                <a:ea typeface="+mn-ea"/>
              </a:rPr>
              <a:t>:  الصف </a:t>
            </a:r>
            <a:r>
              <a:rPr lang="ar-SA" sz="1600" b="1" kern="1200" dirty="0">
                <a:solidFill>
                  <a:prstClr val="black"/>
                </a:solidFill>
                <a:latin typeface="Calibri" panose="020F0502020204030204"/>
                <a:ea typeface="+mn-ea"/>
              </a:rPr>
              <a:t>كمجموعة ذات اهمية</a:t>
            </a:r>
          </a:p>
          <a:p>
            <a:pPr marL="171450" lvl="0" indent="-171450" algn="r" defTabSz="685800" rtl="1">
              <a:lnSpc>
                <a:spcPct val="90000"/>
              </a:lnSpc>
              <a:spcBef>
                <a:spcPts val="750"/>
              </a:spcBef>
              <a:buClrTx/>
              <a:buFont typeface="Arial" panose="020B0604020202020204" pitchFamily="34" charset="0"/>
              <a:buChar char="•"/>
            </a:pPr>
            <a:r>
              <a:rPr lang="ar-SA" kern="1200" dirty="0">
                <a:solidFill>
                  <a:prstClr val="black"/>
                </a:solidFill>
                <a:latin typeface="Calibri" panose="020F0502020204030204"/>
                <a:ea typeface="+mn-ea"/>
              </a:rPr>
              <a:t> يقسم </a:t>
            </a:r>
            <a:r>
              <a:rPr lang="ar-SA" kern="1200" dirty="0" smtClean="0">
                <a:solidFill>
                  <a:prstClr val="black"/>
                </a:solidFill>
                <a:latin typeface="Calibri" panose="020F0502020204030204"/>
                <a:ea typeface="+mn-ea"/>
              </a:rPr>
              <a:t>المربي الصف </a:t>
            </a:r>
            <a:r>
              <a:rPr lang="ar-SA" kern="1200" dirty="0">
                <a:solidFill>
                  <a:prstClr val="black"/>
                </a:solidFill>
                <a:latin typeface="Calibri" panose="020F0502020204030204"/>
                <a:ea typeface="+mn-ea"/>
              </a:rPr>
              <a:t>لمجموعات (طواقم)،كل مجموعة تقوم ببناء خطة عمل لمشروع في مجال التداخل </a:t>
            </a:r>
            <a:r>
              <a:rPr lang="ar-SA" kern="1200" dirty="0" smtClean="0">
                <a:solidFill>
                  <a:prstClr val="black"/>
                </a:solidFill>
                <a:latin typeface="Calibri" panose="020F0502020204030204"/>
                <a:ea typeface="+mn-ea"/>
              </a:rPr>
              <a:t>الاجتماعي ،حسب المجالات المقترحة  (إذا </a:t>
            </a:r>
            <a:r>
              <a:rPr lang="ar-SA" kern="1200" dirty="0">
                <a:solidFill>
                  <a:prstClr val="black"/>
                </a:solidFill>
                <a:latin typeface="Calibri" panose="020F0502020204030204"/>
                <a:ea typeface="+mn-ea"/>
              </a:rPr>
              <a:t>كان لديكم </a:t>
            </a:r>
            <a:r>
              <a:rPr lang="ar-SA" kern="1200" dirty="0" smtClean="0">
                <a:solidFill>
                  <a:prstClr val="black"/>
                </a:solidFill>
                <a:latin typeface="Calibri" panose="020F0502020204030204"/>
                <a:ea typeface="+mn-ea"/>
              </a:rPr>
              <a:t>أقتراحات </a:t>
            </a:r>
            <a:r>
              <a:rPr lang="ar-SA" kern="1200" dirty="0">
                <a:solidFill>
                  <a:prstClr val="black"/>
                </a:solidFill>
                <a:latin typeface="Calibri" panose="020F0502020204030204"/>
                <a:ea typeface="+mn-ea"/>
              </a:rPr>
              <a:t>اخرى ملائمة فبإمكانكم </a:t>
            </a:r>
            <a:r>
              <a:rPr lang="ar-SA" kern="1200" dirty="0" smtClean="0">
                <a:solidFill>
                  <a:prstClr val="black"/>
                </a:solidFill>
                <a:latin typeface="Calibri" panose="020F0502020204030204"/>
                <a:ea typeface="+mn-ea"/>
              </a:rPr>
              <a:t>اضافتها )</a:t>
            </a:r>
            <a:endParaRPr lang="ar-SA" kern="1200" dirty="0">
              <a:solidFill>
                <a:prstClr val="black"/>
              </a:solidFill>
              <a:latin typeface="Calibri" panose="020F0502020204030204"/>
              <a:ea typeface="+mn-ea"/>
            </a:endParaRPr>
          </a:p>
          <a:p>
            <a:pPr lvl="0" algn="r" defTabSz="685800" rtl="1">
              <a:lnSpc>
                <a:spcPct val="90000"/>
              </a:lnSpc>
              <a:spcBef>
                <a:spcPts val="750"/>
              </a:spcBef>
              <a:buClrTx/>
            </a:pPr>
            <a:r>
              <a:rPr lang="ar-SA" kern="1200" dirty="0">
                <a:solidFill>
                  <a:prstClr val="black"/>
                </a:solidFill>
                <a:latin typeface="Calibri" panose="020F0502020204030204"/>
                <a:ea typeface="+mn-ea"/>
              </a:rPr>
              <a:t>1-طاقم الدعم الاجتماعي للصف</a:t>
            </a:r>
          </a:p>
          <a:p>
            <a:pPr lvl="0" algn="r" defTabSz="685800" rtl="1">
              <a:lnSpc>
                <a:spcPct val="90000"/>
              </a:lnSpc>
              <a:spcBef>
                <a:spcPts val="750"/>
              </a:spcBef>
              <a:buClrTx/>
            </a:pPr>
            <a:r>
              <a:rPr lang="ar-SA" kern="1200" dirty="0">
                <a:solidFill>
                  <a:prstClr val="black"/>
                </a:solidFill>
                <a:latin typeface="Calibri" panose="020F0502020204030204"/>
                <a:ea typeface="+mn-ea"/>
              </a:rPr>
              <a:t>2-طاقم المساعدة التعليمية</a:t>
            </a:r>
          </a:p>
          <a:p>
            <a:pPr lvl="0" algn="r" defTabSz="685800" rtl="1">
              <a:lnSpc>
                <a:spcPct val="90000"/>
              </a:lnSpc>
              <a:spcBef>
                <a:spcPts val="750"/>
              </a:spcBef>
              <a:buClrTx/>
            </a:pPr>
            <a:r>
              <a:rPr lang="ar-SA" kern="1200" dirty="0">
                <a:solidFill>
                  <a:prstClr val="black"/>
                </a:solidFill>
                <a:latin typeface="Calibri" panose="020F0502020204030204"/>
                <a:ea typeface="+mn-ea"/>
              </a:rPr>
              <a:t>3-طاقم </a:t>
            </a:r>
            <a:r>
              <a:rPr lang="ar-SA" kern="1200" dirty="0" smtClean="0">
                <a:solidFill>
                  <a:prstClr val="black"/>
                </a:solidFill>
                <a:latin typeface="Calibri" panose="020F0502020204030204"/>
                <a:ea typeface="+mn-ea"/>
              </a:rPr>
              <a:t>التسوية والوفاق (الوساطة)</a:t>
            </a:r>
            <a:endParaRPr lang="ar-SA" kern="1200" dirty="0">
              <a:solidFill>
                <a:prstClr val="black"/>
              </a:solidFill>
              <a:latin typeface="Calibri" panose="020F0502020204030204"/>
              <a:ea typeface="+mn-ea"/>
            </a:endParaRPr>
          </a:p>
          <a:p>
            <a:pPr lvl="0" algn="r" defTabSz="685800" rtl="1">
              <a:lnSpc>
                <a:spcPct val="90000"/>
              </a:lnSpc>
              <a:spcBef>
                <a:spcPts val="750"/>
              </a:spcBef>
              <a:buClrTx/>
            </a:pPr>
            <a:r>
              <a:rPr lang="ar-SA" kern="1200" dirty="0">
                <a:solidFill>
                  <a:prstClr val="black"/>
                </a:solidFill>
                <a:latin typeface="Calibri" panose="020F0502020204030204"/>
                <a:ea typeface="+mn-ea"/>
              </a:rPr>
              <a:t>4-طاقم المحافظة على النظافة والتزيين </a:t>
            </a:r>
            <a:r>
              <a:rPr lang="ar-SA" kern="1200" dirty="0" smtClean="0">
                <a:solidFill>
                  <a:prstClr val="black"/>
                </a:solidFill>
                <a:latin typeface="Calibri" panose="020F0502020204030204"/>
                <a:ea typeface="+mn-ea"/>
              </a:rPr>
              <a:t>والمحافظة على البيئة</a:t>
            </a:r>
          </a:p>
          <a:p>
            <a:pPr lvl="0" algn="r" defTabSz="685800" rtl="1">
              <a:lnSpc>
                <a:spcPct val="90000"/>
              </a:lnSpc>
              <a:spcBef>
                <a:spcPts val="750"/>
              </a:spcBef>
              <a:buClrTx/>
            </a:pPr>
            <a:r>
              <a:rPr lang="ar-SA" kern="1200" dirty="0" smtClean="0">
                <a:solidFill>
                  <a:prstClr val="black"/>
                </a:solidFill>
                <a:latin typeface="Calibri" panose="020F0502020204030204"/>
                <a:ea typeface="+mn-ea"/>
              </a:rPr>
              <a:t>5-طاقم  الاحتفالات –اعياد ميلاد ،مناسبات اخرى</a:t>
            </a:r>
            <a:endParaRPr lang="ar-SA" kern="1200" dirty="0">
              <a:solidFill>
                <a:prstClr val="black"/>
              </a:solidFill>
              <a:latin typeface="Calibri" panose="020F0502020204030204"/>
              <a:ea typeface="+mn-ea"/>
            </a:endParaRPr>
          </a:p>
          <a:p>
            <a:pPr lvl="0" algn="r" defTabSz="685800" rtl="1">
              <a:lnSpc>
                <a:spcPct val="90000"/>
              </a:lnSpc>
              <a:spcBef>
                <a:spcPts val="750"/>
              </a:spcBef>
              <a:buClrTx/>
            </a:pPr>
            <a:r>
              <a:rPr lang="ar-SA" b="1" kern="1200" dirty="0" smtClean="0">
                <a:solidFill>
                  <a:prstClr val="black"/>
                </a:solidFill>
                <a:latin typeface="Calibri" panose="020F0502020204030204"/>
                <a:ea typeface="+mn-ea"/>
              </a:rPr>
              <a:t>تعليمات:</a:t>
            </a:r>
            <a:endParaRPr lang="ar-SA" b="1" kern="1200" dirty="0">
              <a:solidFill>
                <a:prstClr val="black"/>
              </a:solidFill>
              <a:latin typeface="Calibri" panose="020F0502020204030204"/>
              <a:ea typeface="+mn-ea"/>
            </a:endParaRPr>
          </a:p>
          <a:p>
            <a:pPr lvl="0" algn="r" defTabSz="685800" rtl="1">
              <a:lnSpc>
                <a:spcPct val="90000"/>
              </a:lnSpc>
              <a:spcBef>
                <a:spcPts val="750"/>
              </a:spcBef>
              <a:buClrTx/>
            </a:pPr>
            <a:r>
              <a:rPr lang="ar-SA" kern="1200" dirty="0" smtClean="0">
                <a:solidFill>
                  <a:prstClr val="black"/>
                </a:solidFill>
                <a:latin typeface="Calibri" panose="020F0502020204030204"/>
                <a:ea typeface="+mn-ea"/>
              </a:rPr>
              <a:t>* أعطوا  اسمًا  </a:t>
            </a:r>
            <a:r>
              <a:rPr lang="ar-SA" kern="1200" dirty="0">
                <a:solidFill>
                  <a:prstClr val="black"/>
                </a:solidFill>
                <a:latin typeface="Calibri" panose="020F0502020204030204"/>
                <a:ea typeface="+mn-ea"/>
              </a:rPr>
              <a:t>لكل طاقم.</a:t>
            </a:r>
          </a:p>
          <a:p>
            <a:pPr lvl="0" algn="r" defTabSz="685800" rtl="1">
              <a:lnSpc>
                <a:spcPct val="90000"/>
              </a:lnSpc>
              <a:spcBef>
                <a:spcPts val="750"/>
              </a:spcBef>
              <a:buClrTx/>
            </a:pPr>
            <a:r>
              <a:rPr lang="ar-SA" kern="1200" dirty="0" smtClean="0">
                <a:solidFill>
                  <a:prstClr val="black"/>
                </a:solidFill>
                <a:latin typeface="Calibri" panose="020F0502020204030204"/>
                <a:ea typeface="+mn-ea"/>
              </a:rPr>
              <a:t>* حددوا الاهداف </a:t>
            </a:r>
            <a:r>
              <a:rPr lang="ar-SA" kern="1200" dirty="0">
                <a:solidFill>
                  <a:prstClr val="black"/>
                </a:solidFill>
                <a:latin typeface="Calibri" panose="020F0502020204030204"/>
                <a:ea typeface="+mn-ea"/>
              </a:rPr>
              <a:t>للطاقم</a:t>
            </a:r>
          </a:p>
          <a:p>
            <a:pPr lvl="0" algn="r" defTabSz="685800" rtl="1">
              <a:lnSpc>
                <a:spcPct val="90000"/>
              </a:lnSpc>
              <a:spcBef>
                <a:spcPts val="750"/>
              </a:spcBef>
              <a:buClrTx/>
            </a:pPr>
            <a:r>
              <a:rPr lang="ar-SA" kern="1200" dirty="0" smtClean="0">
                <a:solidFill>
                  <a:prstClr val="black"/>
                </a:solidFill>
                <a:latin typeface="Calibri" panose="020F0502020204030204"/>
                <a:ea typeface="+mn-ea"/>
              </a:rPr>
              <a:t>* حددوا  طرقًا  لتحقيق الاهداف</a:t>
            </a:r>
          </a:p>
          <a:p>
            <a:pPr lvl="0" algn="r" defTabSz="685800" rtl="1">
              <a:lnSpc>
                <a:spcPct val="90000"/>
              </a:lnSpc>
              <a:spcBef>
                <a:spcPts val="750"/>
              </a:spcBef>
              <a:buClrTx/>
            </a:pPr>
            <a:r>
              <a:rPr lang="ar-SA" kern="1200" dirty="0" smtClean="0">
                <a:solidFill>
                  <a:prstClr val="black"/>
                </a:solidFill>
                <a:latin typeface="Calibri" panose="020F0502020204030204"/>
                <a:ea typeface="+mn-ea"/>
              </a:rPr>
              <a:t> * وزعوا مهام </a:t>
            </a:r>
            <a:r>
              <a:rPr lang="ar-SA" kern="1200" dirty="0">
                <a:solidFill>
                  <a:prstClr val="black"/>
                </a:solidFill>
                <a:latin typeface="Calibri" panose="020F0502020204030204"/>
                <a:ea typeface="+mn-ea"/>
              </a:rPr>
              <a:t>داخل الطاقم </a:t>
            </a:r>
          </a:p>
          <a:p>
            <a:pPr lvl="0" algn="r" defTabSz="685800" rtl="1">
              <a:lnSpc>
                <a:spcPct val="90000"/>
              </a:lnSpc>
              <a:spcBef>
                <a:spcPts val="750"/>
              </a:spcBef>
              <a:buClrTx/>
            </a:pPr>
            <a:r>
              <a:rPr lang="ar-SA" kern="1200" dirty="0" smtClean="0">
                <a:solidFill>
                  <a:prstClr val="black"/>
                </a:solidFill>
                <a:latin typeface="Calibri" panose="020F0502020204030204"/>
                <a:ea typeface="+mn-ea"/>
              </a:rPr>
              <a:t>* حددوا </a:t>
            </a:r>
            <a:r>
              <a:rPr lang="ar-SA" kern="1200" dirty="0">
                <a:solidFill>
                  <a:prstClr val="black"/>
                </a:solidFill>
                <a:latin typeface="Calibri" panose="020F0502020204030204"/>
                <a:ea typeface="+mn-ea"/>
              </a:rPr>
              <a:t>ما هي مواصفات النجاح من وجهة نظركم</a:t>
            </a:r>
            <a:endParaRPr lang="he-IL" kern="1200" dirty="0">
              <a:solidFill>
                <a:prstClr val="black"/>
              </a:solidFill>
              <a:latin typeface="Calibri" panose="020F0502020204030204"/>
              <a:ea typeface="+mn-ea"/>
            </a:endParaRPr>
          </a:p>
          <a:p>
            <a:pPr lvl="0" algn="r" defTabSz="685800" rtl="1">
              <a:lnSpc>
                <a:spcPct val="90000"/>
              </a:lnSpc>
              <a:spcBef>
                <a:spcPts val="750"/>
              </a:spcBef>
              <a:buClrTx/>
            </a:pPr>
            <a:r>
              <a:rPr lang="ar-SA" kern="1200" dirty="0">
                <a:solidFill>
                  <a:prstClr val="black"/>
                </a:solidFill>
                <a:latin typeface="Calibri" panose="020F0502020204030204"/>
                <a:ea typeface="+mn-ea"/>
              </a:rPr>
              <a:t>من الان </a:t>
            </a:r>
            <a:r>
              <a:rPr lang="ar-SA" kern="1200" dirty="0" smtClean="0">
                <a:solidFill>
                  <a:prstClr val="black"/>
                </a:solidFill>
                <a:latin typeface="Calibri" panose="020F0502020204030204"/>
                <a:ea typeface="+mn-ea"/>
              </a:rPr>
              <a:t>على كل </a:t>
            </a:r>
            <a:r>
              <a:rPr lang="ar-SA" kern="1200" dirty="0">
                <a:solidFill>
                  <a:prstClr val="black"/>
                </a:solidFill>
                <a:latin typeface="Calibri" panose="020F0502020204030204"/>
                <a:ea typeface="+mn-ea"/>
              </a:rPr>
              <a:t>طاقم </a:t>
            </a:r>
            <a:r>
              <a:rPr lang="ar-SA" kern="1200" dirty="0" smtClean="0">
                <a:solidFill>
                  <a:prstClr val="black"/>
                </a:solidFill>
                <a:latin typeface="Calibri" panose="020F0502020204030204"/>
                <a:ea typeface="+mn-ea"/>
              </a:rPr>
              <a:t>العمل </a:t>
            </a:r>
            <a:r>
              <a:rPr lang="ar-SA" kern="1200" dirty="0">
                <a:solidFill>
                  <a:prstClr val="black"/>
                </a:solidFill>
                <a:latin typeface="Calibri" panose="020F0502020204030204"/>
                <a:ea typeface="+mn-ea"/>
              </a:rPr>
              <a:t>من أجل تحقيق اهدافه</a:t>
            </a:r>
          </a:p>
          <a:p>
            <a:pPr lvl="0" algn="r" defTabSz="685800" rtl="1">
              <a:lnSpc>
                <a:spcPct val="90000"/>
              </a:lnSpc>
              <a:spcBef>
                <a:spcPts val="750"/>
              </a:spcBef>
              <a:buClrTx/>
            </a:pPr>
            <a:r>
              <a:rPr lang="ar-SA" kern="1200" dirty="0">
                <a:solidFill>
                  <a:prstClr val="black"/>
                </a:solidFill>
                <a:latin typeface="Calibri" panose="020F0502020204030204"/>
                <a:ea typeface="+mn-ea"/>
              </a:rPr>
              <a:t>على المربي ان يقوم بتقييم عمل الطواقم  </a:t>
            </a:r>
            <a:r>
              <a:rPr lang="ar-SA" kern="1200" dirty="0" smtClean="0">
                <a:solidFill>
                  <a:prstClr val="black"/>
                </a:solidFill>
                <a:latin typeface="Calibri" panose="020F0502020204030204"/>
                <a:ea typeface="+mn-ea"/>
              </a:rPr>
              <a:t>مرة </a:t>
            </a:r>
            <a:r>
              <a:rPr lang="ar-SA" kern="1200" dirty="0">
                <a:solidFill>
                  <a:prstClr val="black"/>
                </a:solidFill>
                <a:latin typeface="Calibri" panose="020F0502020204030204"/>
                <a:ea typeface="+mn-ea"/>
              </a:rPr>
              <a:t>كل شهر </a:t>
            </a:r>
            <a:r>
              <a:rPr lang="ar-SA" kern="1200" dirty="0" smtClean="0">
                <a:solidFill>
                  <a:prstClr val="black"/>
                </a:solidFill>
                <a:latin typeface="Calibri" panose="020F0502020204030204"/>
                <a:ea typeface="+mn-ea"/>
              </a:rPr>
              <a:t>على الاقل من </a:t>
            </a:r>
            <a:r>
              <a:rPr lang="ar-SA" kern="1200" dirty="0">
                <a:solidFill>
                  <a:prstClr val="black"/>
                </a:solidFill>
                <a:latin typeface="Calibri" panose="020F0502020204030204"/>
                <a:ea typeface="+mn-ea"/>
              </a:rPr>
              <a:t>خلال عقد اجتماع طاولة مستديره لتقييم اداء الطواقم </a:t>
            </a:r>
            <a:r>
              <a:rPr lang="ar-SA" sz="1200" b="1" kern="1200" dirty="0" smtClean="0">
                <a:solidFill>
                  <a:prstClr val="black"/>
                </a:solidFill>
                <a:latin typeface="Calibri" panose="020F0502020204030204"/>
                <a:ea typeface="+mn-ea"/>
              </a:rPr>
              <a:t>.</a:t>
            </a:r>
            <a:endParaRPr lang="he-IL" altLang="he-IL" sz="1200" b="1" dirty="0">
              <a:solidFill>
                <a:schemeClr val="tx1"/>
              </a:solidFill>
              <a:latin typeface="Gisha" panose="020B0502040204020203" pitchFamily="34" charset="-79"/>
              <a:cs typeface="Gisha" panose="020B0502040204020203" pitchFamily="34" charset="-79"/>
            </a:endParaRPr>
          </a:p>
          <a:p>
            <a:pPr algn="just" rtl="1" eaLnBrk="1" hangingPunct="1">
              <a:defRPr/>
            </a:pPr>
            <a:endParaRPr lang="he-IL" altLang="he-IL" sz="1050" b="1" dirty="0">
              <a:solidFill>
                <a:schemeClr val="tx1"/>
              </a:solidFill>
              <a:latin typeface="Gisha" panose="020B0502040204020203" pitchFamily="34" charset="-79"/>
              <a:cs typeface="Gisha" panose="020B0502040204020203" pitchFamily="34" charset="-79"/>
            </a:endParaRPr>
          </a:p>
          <a:p>
            <a:pPr algn="just" rtl="1" eaLnBrk="1" hangingPunct="1">
              <a:lnSpc>
                <a:spcPct val="150000"/>
              </a:lnSpc>
              <a:defRPr/>
            </a:pPr>
            <a:r>
              <a:rPr lang="ar-SA" altLang="he-IL" sz="1200" dirty="0" smtClean="0">
                <a:solidFill>
                  <a:srgbClr val="002060"/>
                </a:solidFill>
                <a:latin typeface="Gisha" pitchFamily="34" charset="-79"/>
                <a:cs typeface="Gisha" pitchFamily="34" charset="-79"/>
              </a:rPr>
              <a:t>الدرس القادم :سوف نتعلم كيف تساهم الصفات الشخصية لكل فرد   في تحقيق اهداف المجموعة </a:t>
            </a:r>
            <a:endParaRPr lang="he-IL" altLang="he-IL" sz="1200" dirty="0">
              <a:solidFill>
                <a:srgbClr val="002060"/>
              </a:solidFill>
              <a:latin typeface="Gisha" pitchFamily="34" charset="-79"/>
              <a:cs typeface="Gisha" pitchFamily="34" charset="-79"/>
            </a:endParaRPr>
          </a:p>
          <a:p>
            <a:pPr marL="342900" indent="-342900" algn="just" rtl="1" eaLnBrk="1" hangingPunct="1">
              <a:lnSpc>
                <a:spcPct val="150000"/>
              </a:lnSpc>
              <a:buFontTx/>
              <a:buAutoNum type="arabicPeriod"/>
              <a:defRPr/>
            </a:pPr>
            <a:endParaRPr lang="he-IL" altLang="he-IL" sz="900" dirty="0">
              <a:latin typeface="Gisha" pitchFamily="34" charset="-79"/>
              <a:cs typeface="Gisha" pitchFamily="34" charset="-79"/>
            </a:endParaRPr>
          </a:p>
        </p:txBody>
      </p:sp>
      <p:pic>
        <p:nvPicPr>
          <p:cNvPr id="8194"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2411" y="1037263"/>
            <a:ext cx="2337589" cy="2045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תמונה 51"/>
          <p:cNvPicPr>
            <a:picLocks noChangeAspect="1"/>
          </p:cNvPicPr>
          <p:nvPr/>
        </p:nvPicPr>
        <p:blipFill>
          <a:blip r:embed="rId11"/>
          <a:stretch>
            <a:fillRect/>
          </a:stretch>
        </p:blipFill>
        <p:spPr>
          <a:xfrm>
            <a:off x="229032" y="0"/>
            <a:ext cx="11613887" cy="856343"/>
          </a:xfrm>
          <a:prstGeom prst="rect">
            <a:avLst/>
          </a:prstGeom>
        </p:spPr>
      </p:pic>
      <p:sp>
        <p:nvSpPr>
          <p:cNvPr id="30" name="Google Shape;272;p8">
            <a:extLst>
              <a:ext uri="{FF2B5EF4-FFF2-40B4-BE49-F238E27FC236}">
                <a16:creationId xmlns:a16="http://schemas.microsoft.com/office/drawing/2014/main" xmlns="" id="{A78D5F2B-7144-4BD0-B8FB-CC2663F31B11}"/>
              </a:ext>
            </a:extLst>
          </p:cNvPr>
          <p:cNvSpPr/>
          <p:nvPr/>
        </p:nvSpPr>
        <p:spPr>
          <a:xfrm>
            <a:off x="170934" y="3590666"/>
            <a:ext cx="2383580" cy="1015622"/>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200" kern="1200" dirty="0" smtClean="0">
                <a:solidFill>
                  <a:prstClr val="black"/>
                </a:solidFill>
                <a:latin typeface="Calibri" panose="020F0502020204030204"/>
                <a:ea typeface="+mn-ea"/>
              </a:rPr>
              <a:t>الادراكي: التنور اللغوي ،النقد البناء، التفكير الإبداعي ، التنور الرقمي.</a:t>
            </a:r>
            <a:endParaRPr lang="ar-SA" sz="1200" kern="1200" dirty="0">
              <a:solidFill>
                <a:prstClr val="black"/>
              </a:solidFill>
              <a:latin typeface="Calibri" panose="020F0502020204030204"/>
              <a:ea typeface="+mn-ea"/>
            </a:endParaRPr>
          </a:p>
          <a:p>
            <a:pPr lvl="0" algn="r" defTabSz="457200">
              <a:buClrTx/>
            </a:pPr>
            <a:r>
              <a:rPr lang="ar-SA" sz="1200" kern="1200" dirty="0" smtClean="0">
                <a:solidFill>
                  <a:prstClr val="black"/>
                </a:solidFill>
                <a:latin typeface="Calibri" panose="020F0502020204030204"/>
                <a:ea typeface="+mn-ea"/>
              </a:rPr>
              <a:t>شخصية: المعرفة الذاتية والتوجيه الذاتي </a:t>
            </a:r>
            <a:endParaRPr lang="ar-SA" sz="1200" kern="1200" dirty="0">
              <a:solidFill>
                <a:prstClr val="black"/>
              </a:solidFill>
              <a:latin typeface="Calibri" panose="020F0502020204030204"/>
              <a:ea typeface="+mn-ea"/>
            </a:endParaRPr>
          </a:p>
          <a:p>
            <a:pPr lvl="0" algn="r" defTabSz="457200">
              <a:buClrTx/>
            </a:pPr>
            <a:r>
              <a:rPr lang="ar-SA" sz="1200" kern="1200" dirty="0">
                <a:solidFill>
                  <a:prstClr val="black"/>
                </a:solidFill>
                <a:latin typeface="Calibri" panose="020F0502020204030204"/>
                <a:ea typeface="+mn-ea"/>
              </a:rPr>
              <a:t>العلاقات </a:t>
            </a:r>
            <a:r>
              <a:rPr lang="ar-SA" sz="1200" kern="1200" dirty="0" smtClean="0">
                <a:solidFill>
                  <a:prstClr val="black"/>
                </a:solidFill>
                <a:latin typeface="Calibri" panose="020F0502020204030204"/>
                <a:ea typeface="+mn-ea"/>
              </a:rPr>
              <a:t>الشخصية: الوعي الاجتماعي والسلوك الاجتماعي </a:t>
            </a:r>
            <a:endParaRPr lang="he-IL" sz="1200" kern="1200" dirty="0">
              <a:solidFill>
                <a:prstClr val="black"/>
              </a:solidFill>
              <a:latin typeface="Calibri" panose="020F0502020204030204"/>
              <a:ea typeface="+mn-ea"/>
            </a:endParaRPr>
          </a:p>
        </p:txBody>
      </p:sp>
      <p:sp>
        <p:nvSpPr>
          <p:cNvPr id="31" name="Google Shape;273;p8">
            <a:extLst>
              <a:ext uri="{FF2B5EF4-FFF2-40B4-BE49-F238E27FC236}">
                <a16:creationId xmlns:a16="http://schemas.microsoft.com/office/drawing/2014/main" xmlns="" id="{D7AB5E8A-087C-4029-AC39-45E00C564E42}"/>
              </a:ext>
            </a:extLst>
          </p:cNvPr>
          <p:cNvSpPr txBox="1"/>
          <p:nvPr/>
        </p:nvSpPr>
        <p:spPr>
          <a:xfrm>
            <a:off x="190982" y="4695321"/>
            <a:ext cx="2319990" cy="1200288"/>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،المبادرة.</a:t>
            </a:r>
          </a:p>
          <a:p>
            <a:pPr lvl="0" algn="r" defTabSz="457200">
              <a:buClrTx/>
            </a:pPr>
            <a:r>
              <a:rPr lang="ar-SA" sz="1200" kern="1200" dirty="0">
                <a:solidFill>
                  <a:prstClr val="black"/>
                </a:solidFill>
                <a:latin typeface="Calibri" panose="020F0502020204030204"/>
              </a:rPr>
              <a:t>العدالة الاجتماعية والتضامن  الاجتماعي: مساعدة الاخر،المشاركة </a:t>
            </a:r>
            <a:r>
              <a:rPr lang="ar-SA" sz="1200" kern="1200" dirty="0" smtClean="0">
                <a:solidFill>
                  <a:prstClr val="black"/>
                </a:solidFill>
                <a:latin typeface="Calibri" panose="020F0502020204030204"/>
              </a:rPr>
              <a:t>الاجتماعية والمواطنة </a:t>
            </a:r>
            <a:endParaRPr lang="ar-SA" sz="1200" kern="1200" dirty="0">
              <a:solidFill>
                <a:prstClr val="black"/>
              </a:solidFill>
              <a:latin typeface="Calibri" panose="020F0502020204030204"/>
            </a:endParaRPr>
          </a:p>
        </p:txBody>
      </p:sp>
      <p:sp>
        <p:nvSpPr>
          <p:cNvPr id="32" name="Google Shape;271;p8">
            <a:extLst>
              <a:ext uri="{FF2B5EF4-FFF2-40B4-BE49-F238E27FC236}">
                <a16:creationId xmlns:a16="http://schemas.microsoft.com/office/drawing/2014/main" xmlns="" id="{8EEADFF9-0808-4F3B-BEFD-94A8DF5259DE}"/>
              </a:ext>
            </a:extLst>
          </p:cNvPr>
          <p:cNvSpPr txBox="1"/>
          <p:nvPr/>
        </p:nvSpPr>
        <p:spPr>
          <a:xfrm>
            <a:off x="144518" y="6042718"/>
            <a:ext cx="2323936" cy="815282"/>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מלבן 6">
            <a:extLst>
              <a:ext uri="{FF2B5EF4-FFF2-40B4-BE49-F238E27FC236}">
                <a16:creationId xmlns:a16="http://schemas.microsoft.com/office/drawing/2014/main" xmlns="" id="{0195410A-3CEB-4506-B0F1-6DCDF76F8A0A}"/>
              </a:ext>
            </a:extLst>
          </p:cNvPr>
          <p:cNvSpPr/>
          <p:nvPr/>
        </p:nvSpPr>
        <p:spPr>
          <a:xfrm>
            <a:off x="1814150" y="4547134"/>
            <a:ext cx="50091" cy="1904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xmlns="" id="{5FB074C4-B316-43B0-A5D7-4A21A0C99029}"/>
              </a:ext>
            </a:extLst>
          </p:cNvPr>
          <p:cNvSpPr/>
          <p:nvPr/>
        </p:nvSpPr>
        <p:spPr>
          <a:xfrm>
            <a:off x="1603129" y="331106"/>
            <a:ext cx="314272" cy="63365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solidFill>
                <a:prstClr val="white"/>
              </a:solidFill>
              <a:latin typeface="Calibri" panose="020F0502020204030204"/>
              <a:cs typeface="Arial" panose="020B0604020202020204" pitchFamily="34" charset="0"/>
            </a:endParaRPr>
          </a:p>
        </p:txBody>
      </p:sp>
      <p:pic>
        <p:nvPicPr>
          <p:cNvPr id="11" name="תמונה 10"/>
          <p:cNvPicPr>
            <a:picLocks noChangeAspect="1"/>
          </p:cNvPicPr>
          <p:nvPr/>
        </p:nvPicPr>
        <p:blipFill rotWithShape="1">
          <a:blip r:embed="rId2">
            <a:extLst>
              <a:ext uri="{28A0092B-C50C-407E-A947-70E740481C1C}">
                <a14:useLocalDpi xmlns:a14="http://schemas.microsoft.com/office/drawing/2010/main" val="0"/>
              </a:ext>
            </a:extLst>
          </a:blip>
          <a:srcRect t="14027"/>
          <a:stretch/>
        </p:blipFill>
        <p:spPr>
          <a:xfrm>
            <a:off x="1560512" y="188640"/>
            <a:ext cx="9107488" cy="6408712"/>
          </a:xfrm>
          <a:prstGeom prst="rect">
            <a:avLst/>
          </a:prstGeom>
        </p:spPr>
      </p:pic>
      <p:sp>
        <p:nvSpPr>
          <p:cNvPr id="22" name="מלבן 21">
            <a:extLst>
              <a:ext uri="{FF2B5EF4-FFF2-40B4-BE49-F238E27FC236}">
                <a16:creationId xmlns:a16="http://schemas.microsoft.com/office/drawing/2014/main" xmlns="" id="{8AF90EFA-0089-422A-B9AA-E1F03B55C193}"/>
              </a:ext>
            </a:extLst>
          </p:cNvPr>
          <p:cNvSpPr/>
          <p:nvPr/>
        </p:nvSpPr>
        <p:spPr>
          <a:xfrm>
            <a:off x="1867311" y="3749693"/>
            <a:ext cx="50091" cy="1904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solidFill>
                <a:prstClr val="white"/>
              </a:solidFill>
              <a:latin typeface="Calibri" panose="020F0502020204030204"/>
              <a:cs typeface="Arial" panose="020B0604020202020204" pitchFamily="34" charset="0"/>
            </a:endParaRPr>
          </a:p>
        </p:txBody>
      </p:sp>
      <p:sp>
        <p:nvSpPr>
          <p:cNvPr id="24" name="מלבן 23">
            <a:extLst>
              <a:ext uri="{FF2B5EF4-FFF2-40B4-BE49-F238E27FC236}">
                <a16:creationId xmlns:a16="http://schemas.microsoft.com/office/drawing/2014/main" xmlns="" id="{0A16879C-A56D-4E56-A04E-ED1E2B98D831}"/>
              </a:ext>
            </a:extLst>
          </p:cNvPr>
          <p:cNvSpPr/>
          <p:nvPr/>
        </p:nvSpPr>
        <p:spPr>
          <a:xfrm>
            <a:off x="2607623" y="1839623"/>
            <a:ext cx="7263834" cy="2308324"/>
          </a:xfrm>
          <a:prstGeom prst="rect">
            <a:avLst/>
          </a:prstGeom>
          <a:ln>
            <a:noFill/>
          </a:ln>
        </p:spPr>
        <p:txBody>
          <a:bodyPr wrap="square">
            <a:spAutoFit/>
          </a:bodyPr>
          <a:lstStyle/>
          <a:p>
            <a:pPr algn="ctr">
              <a:defRPr/>
            </a:pPr>
            <a:r>
              <a:rPr lang="ar-SA" sz="4800" dirty="0" smtClean="0">
                <a:solidFill>
                  <a:srgbClr val="FF0000"/>
                </a:solidFill>
                <a:latin typeface="Calibri" panose="020F0502020204030204" pitchFamily="34" charset="0"/>
                <a:cs typeface="Calibri" panose="020F0502020204030204" pitchFamily="34" charset="0"/>
              </a:rPr>
              <a:t>الدرس الثاني</a:t>
            </a:r>
          </a:p>
          <a:p>
            <a:pPr algn="ctr">
              <a:defRPr/>
            </a:pPr>
            <a:r>
              <a:rPr lang="ar-SA" sz="4800" dirty="0">
                <a:solidFill>
                  <a:srgbClr val="FF0000"/>
                </a:solidFill>
                <a:latin typeface="Calibri" panose="020F0502020204030204" pitchFamily="34" charset="0"/>
                <a:cs typeface="Calibri" panose="020F0502020204030204" pitchFamily="34" charset="0"/>
              </a:rPr>
              <a:t>أنا للمجموعة والمجموعة لي</a:t>
            </a:r>
          </a:p>
          <a:p>
            <a:pPr algn="ctr">
              <a:defRPr/>
            </a:pPr>
            <a:endParaRPr lang="he-IL" sz="4800" dirty="0">
              <a:solidFill>
                <a:srgbClr val="FF0000"/>
              </a:solidFill>
              <a:latin typeface="Calibri" panose="020F0502020204030204" pitchFamily="34" charset="0"/>
              <a:cs typeface="Calibri" panose="020F0502020204030204" pitchFamily="34" charset="0"/>
            </a:endParaRPr>
          </a:p>
        </p:txBody>
      </p:sp>
      <p:sp>
        <p:nvSpPr>
          <p:cNvPr id="25" name="מלבן 24"/>
          <p:cNvSpPr/>
          <p:nvPr/>
        </p:nvSpPr>
        <p:spPr>
          <a:xfrm>
            <a:off x="2074538" y="548681"/>
            <a:ext cx="8058057" cy="514303"/>
          </a:xfrm>
          <a:prstGeom prst="rect">
            <a:avLst/>
          </a:prstGeom>
          <a:solidFill>
            <a:srgbClr val="066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solidFill>
                <a:prstClr val="white"/>
              </a:solidFill>
              <a:latin typeface="Calibri" panose="020F0502020204030204"/>
              <a:cs typeface="Arial" panose="020B0604020202020204" pitchFamily="34"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8611" y="3544410"/>
            <a:ext cx="2170112" cy="210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336800" y="6154057"/>
            <a:ext cx="1364343" cy="369332"/>
          </a:xfrm>
          <a:prstGeom prst="rect">
            <a:avLst/>
          </a:prstGeom>
          <a:solidFill>
            <a:srgbClr val="0070C0"/>
          </a:solidFill>
        </p:spPr>
        <p:txBody>
          <a:bodyPr wrap="square" rtlCol="1">
            <a:spAutoFit/>
          </a:bodyPr>
          <a:lstStyle/>
          <a:p>
            <a:r>
              <a:rPr lang="ar-SA" sz="1800" b="1" dirty="0" smtClean="0">
                <a:solidFill>
                  <a:schemeClr val="bg1"/>
                </a:solidFill>
              </a:rPr>
              <a:t>التربية للقرن </a:t>
            </a:r>
            <a:endParaRPr lang="he-IL" sz="1600" b="1" dirty="0">
              <a:solidFill>
                <a:srgbClr val="0070C0"/>
              </a:solidFill>
            </a:endParaRPr>
          </a:p>
        </p:txBody>
      </p:sp>
    </p:spTree>
    <p:extLst>
      <p:ext uri="{BB962C8B-B14F-4D97-AF65-F5344CB8AC3E}">
        <p14:creationId xmlns:p14="http://schemas.microsoft.com/office/powerpoint/2010/main" val="3315022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מלבן 11">
            <a:hlinkClick r:id="rId2" action="ppaction://hlinksldjump"/>
          </p:cNvPr>
          <p:cNvSpPr/>
          <p:nvPr/>
        </p:nvSpPr>
        <p:spPr>
          <a:xfrm>
            <a:off x="7608168" y="908721"/>
            <a:ext cx="1008112" cy="716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prstClr val="white"/>
              </a:solidFill>
              <a:latin typeface="Calibri" panose="020F0502020204030204"/>
              <a:cs typeface="Arial" panose="020B0604020202020204" pitchFamily="34" charset="0"/>
            </a:endParaRPr>
          </a:p>
        </p:txBody>
      </p:sp>
      <p:sp>
        <p:nvSpPr>
          <p:cNvPr id="29" name="מלבן 28">
            <a:hlinkClick r:id="" action="ppaction://noaction"/>
          </p:cNvPr>
          <p:cNvSpPr/>
          <p:nvPr/>
        </p:nvSpPr>
        <p:spPr>
          <a:xfrm>
            <a:off x="6616681" y="906110"/>
            <a:ext cx="1008112" cy="716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prstClr val="white"/>
              </a:solidFill>
              <a:latin typeface="Calibri" panose="020F0502020204030204"/>
              <a:cs typeface="Arial" panose="020B0604020202020204" pitchFamily="34" charset="0"/>
            </a:endParaRPr>
          </a:p>
        </p:txBody>
      </p:sp>
      <p:sp>
        <p:nvSpPr>
          <p:cNvPr id="31" name="מלבן 30">
            <a:hlinkClick r:id="" action="ppaction://noaction"/>
          </p:cNvPr>
          <p:cNvSpPr/>
          <p:nvPr/>
        </p:nvSpPr>
        <p:spPr>
          <a:xfrm>
            <a:off x="5600257" y="931429"/>
            <a:ext cx="1008112" cy="716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prstClr val="white"/>
              </a:solidFill>
              <a:latin typeface="Calibri" panose="020F0502020204030204"/>
              <a:cs typeface="Arial" panose="020B0604020202020204" pitchFamily="34" charset="0"/>
            </a:endParaRPr>
          </a:p>
        </p:txBody>
      </p:sp>
      <p:pic>
        <p:nvPicPr>
          <p:cNvPr id="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3499" y="1012649"/>
            <a:ext cx="1928500" cy="583582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מלבן מעוגל 60">
            <a:hlinkClick r:id="" action="ppaction://noaction"/>
          </p:cNvPr>
          <p:cNvSpPr/>
          <p:nvPr/>
        </p:nvSpPr>
        <p:spPr>
          <a:xfrm>
            <a:off x="10370210" y="2850055"/>
            <a:ext cx="1654298" cy="697738"/>
          </a:xfrm>
          <a:prstGeom prst="round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1800" b="1" dirty="0" smtClean="0">
                <a:solidFill>
                  <a:prstClr val="white"/>
                </a:solidFill>
                <a:latin typeface="Gisha" panose="020B0502040204020203" pitchFamily="34" charset="-79"/>
                <a:cs typeface="Gisha" panose="020B0502040204020203" pitchFamily="34" charset="-79"/>
              </a:rPr>
              <a:t>إفتتاحية</a:t>
            </a:r>
            <a:endParaRPr lang="he-IL" sz="1800" b="1" dirty="0">
              <a:solidFill>
                <a:prstClr val="white"/>
              </a:solidFill>
              <a:latin typeface="Gisha" panose="020B0502040204020203" pitchFamily="34" charset="-79"/>
              <a:cs typeface="Gisha" panose="020B0502040204020203" pitchFamily="34" charset="-79"/>
            </a:endParaRPr>
          </a:p>
        </p:txBody>
      </p:sp>
      <p:sp>
        <p:nvSpPr>
          <p:cNvPr id="62" name="מלבן מעוגל 61">
            <a:hlinkClick r:id="rId4" action="ppaction://hlinksldjump"/>
          </p:cNvPr>
          <p:cNvSpPr/>
          <p:nvPr/>
        </p:nvSpPr>
        <p:spPr>
          <a:xfrm>
            <a:off x="10370210" y="3682537"/>
            <a:ext cx="1654298" cy="697738"/>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1800" b="1" dirty="0" smtClean="0">
                <a:solidFill>
                  <a:prstClr val="white"/>
                </a:solidFill>
                <a:latin typeface="Gisha" panose="020B0502040204020203" pitchFamily="34" charset="-79"/>
                <a:cs typeface="Gisha" panose="020B0502040204020203" pitchFamily="34" charset="-79"/>
              </a:rPr>
              <a:t>سير الدرس</a:t>
            </a:r>
            <a:endParaRPr lang="he-IL" sz="1800" b="1" dirty="0">
              <a:solidFill>
                <a:prstClr val="white"/>
              </a:solidFill>
              <a:latin typeface="Gisha" panose="020B0502040204020203" pitchFamily="34" charset="-79"/>
              <a:cs typeface="Gisha" panose="020B0502040204020203" pitchFamily="34" charset="-79"/>
            </a:endParaRPr>
          </a:p>
        </p:txBody>
      </p:sp>
      <p:sp>
        <p:nvSpPr>
          <p:cNvPr id="63" name="מלבן מעוגל 62">
            <a:hlinkClick r:id="rId5" action="ppaction://hlinksldjump"/>
          </p:cNvPr>
          <p:cNvSpPr/>
          <p:nvPr/>
        </p:nvSpPr>
        <p:spPr>
          <a:xfrm>
            <a:off x="10370210" y="4529476"/>
            <a:ext cx="1654298" cy="697738"/>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1800" b="1" dirty="0" smtClean="0">
                <a:solidFill>
                  <a:prstClr val="white"/>
                </a:solidFill>
                <a:latin typeface="Gisha" panose="020B0502040204020203" pitchFamily="34" charset="-79"/>
                <a:cs typeface="Gisha" panose="020B0502040204020203" pitchFamily="34" charset="-79"/>
              </a:rPr>
              <a:t>تلخيص</a:t>
            </a:r>
            <a:endParaRPr lang="he-IL" sz="1800" b="1" dirty="0">
              <a:solidFill>
                <a:prstClr val="white"/>
              </a:solidFill>
              <a:latin typeface="Gisha" panose="020B0502040204020203" pitchFamily="34" charset="-79"/>
              <a:cs typeface="Gisha" panose="020B0502040204020203" pitchFamily="34" charset="-79"/>
            </a:endParaRPr>
          </a:p>
        </p:txBody>
      </p:sp>
      <p:sp>
        <p:nvSpPr>
          <p:cNvPr id="2" name="מלבן 1"/>
          <p:cNvSpPr/>
          <p:nvPr/>
        </p:nvSpPr>
        <p:spPr>
          <a:xfrm>
            <a:off x="10084037" y="2545841"/>
            <a:ext cx="179462" cy="239393"/>
          </a:xfrm>
          <a:prstGeom prst="rect">
            <a:avLst/>
          </a:prstGeom>
          <a:solidFill>
            <a:srgbClr val="EF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p:cNvSpPr/>
          <p:nvPr/>
        </p:nvSpPr>
        <p:spPr>
          <a:xfrm>
            <a:off x="0" y="1048362"/>
            <a:ext cx="10421257" cy="5809638"/>
          </a:xfrm>
          <a:prstGeom prst="rect">
            <a:avLst/>
          </a:prstGeom>
          <a:solidFill>
            <a:srgbClr val="F0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2" name="Picture 3"/>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7366" b="90818" l="7561" r="68052">
                        <a14:foregroundMark x1="48387" y1="54286" x2="48387" y2="54286"/>
                        <a14:foregroundMark x1="61290" y1="40000" x2="61290" y2="40000"/>
                      </a14:backgroundRemoval>
                    </a14:imgEffect>
                  </a14:imgLayer>
                </a14:imgProps>
              </a:ext>
              <a:ext uri="{28A0092B-C50C-407E-A947-70E740481C1C}">
                <a14:useLocalDpi xmlns:a14="http://schemas.microsoft.com/office/drawing/2010/main" val="0"/>
              </a:ext>
            </a:extLst>
          </a:blip>
          <a:srcRect t="8185" r="24387" b="-1"/>
          <a:stretch/>
        </p:blipFill>
        <p:spPr bwMode="auto">
          <a:xfrm>
            <a:off x="10173768" y="2992369"/>
            <a:ext cx="223267" cy="306089"/>
          </a:xfrm>
          <a:prstGeom prst="rect">
            <a:avLst/>
          </a:prstGeom>
          <a:noFill/>
          <a:ln>
            <a:noFill/>
          </a:ln>
        </p:spPr>
      </p:pic>
      <p:sp>
        <p:nvSpPr>
          <p:cNvPr id="10" name="מלבן 9"/>
          <p:cNvSpPr/>
          <p:nvPr/>
        </p:nvSpPr>
        <p:spPr>
          <a:xfrm>
            <a:off x="3454400" y="1888253"/>
            <a:ext cx="6741663" cy="5164502"/>
          </a:xfrm>
          <a:prstGeom prst="rect">
            <a:avLst/>
          </a:prstGeom>
          <a:solidFill>
            <a:srgbClr val="EF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defTabSz="914286" rtl="1">
              <a:defRPr/>
            </a:pPr>
            <a:r>
              <a:rPr lang="ar-SA" sz="2400" b="1" dirty="0" smtClean="0">
                <a:solidFill>
                  <a:srgbClr val="002060"/>
                </a:solidFill>
                <a:latin typeface="Gisha"/>
                <a:ea typeface="Gisha"/>
                <a:cs typeface="Gisha"/>
                <a:sym typeface="Gisha"/>
              </a:rPr>
              <a:t>ملخص</a:t>
            </a:r>
            <a:r>
              <a:rPr lang="he-IL" sz="2400" b="1" dirty="0" smtClean="0">
                <a:solidFill>
                  <a:srgbClr val="002060"/>
                </a:solidFill>
                <a:latin typeface="Gisha"/>
                <a:ea typeface="Gisha"/>
                <a:cs typeface="Gisha"/>
                <a:sym typeface="Gisha"/>
              </a:rPr>
              <a:t>: </a:t>
            </a:r>
            <a:endParaRPr lang="he-IL" sz="2000" dirty="0" smtClean="0">
              <a:solidFill>
                <a:srgbClr val="000000"/>
              </a:solidFill>
              <a:latin typeface="Gisha" panose="020B0502040204020203" pitchFamily="34" charset="-79"/>
              <a:cs typeface="Gisha" panose="020B0502040204020203" pitchFamily="34" charset="-79"/>
            </a:endParaRPr>
          </a:p>
          <a:p>
            <a:pPr marL="171450" lvl="0" indent="-171450" algn="r" defTabSz="685800" rtl="1">
              <a:lnSpc>
                <a:spcPct val="90000"/>
              </a:lnSpc>
              <a:spcBef>
                <a:spcPts val="750"/>
              </a:spcBef>
              <a:buClrTx/>
              <a:buFont typeface="Arial" panose="020B0604020202020204" pitchFamily="34" charset="0"/>
              <a:buChar char="•"/>
            </a:pPr>
            <a:r>
              <a:rPr lang="ar-SA" sz="1900" kern="1200" dirty="0" smtClean="0">
                <a:solidFill>
                  <a:prstClr val="black"/>
                </a:solidFill>
                <a:latin typeface="Calibri" panose="020F0502020204030204"/>
              </a:rPr>
              <a:t>ماذا يستطيع  الفرد </a:t>
            </a:r>
            <a:r>
              <a:rPr lang="ar-SA" sz="1900" kern="1200" dirty="0">
                <a:solidFill>
                  <a:prstClr val="black"/>
                </a:solidFill>
                <a:latin typeface="Calibri" panose="020F0502020204030204"/>
              </a:rPr>
              <a:t>تقديمه للمجموعة؟</a:t>
            </a:r>
          </a:p>
          <a:p>
            <a:pPr marL="171450" lvl="0" indent="-171450" algn="r" defTabSz="685800" rtl="1">
              <a:lnSpc>
                <a:spcPct val="90000"/>
              </a:lnSpc>
              <a:spcBef>
                <a:spcPts val="750"/>
              </a:spcBef>
              <a:buClrTx/>
              <a:buFont typeface="Arial" panose="020B0604020202020204" pitchFamily="34" charset="0"/>
              <a:buChar char="•"/>
            </a:pPr>
            <a:r>
              <a:rPr lang="ar-SA" sz="1900" kern="1200" dirty="0">
                <a:solidFill>
                  <a:prstClr val="black"/>
                </a:solidFill>
                <a:latin typeface="Calibri" panose="020F0502020204030204"/>
              </a:rPr>
              <a:t>كيف </a:t>
            </a:r>
            <a:r>
              <a:rPr lang="ar-SA" sz="1900" kern="1200" dirty="0" smtClean="0">
                <a:solidFill>
                  <a:prstClr val="black"/>
                </a:solidFill>
                <a:latin typeface="Calibri" panose="020F0502020204030204"/>
              </a:rPr>
              <a:t>يمكن  للمجموعة </a:t>
            </a:r>
            <a:r>
              <a:rPr lang="ar-SA" sz="1900" kern="1200" dirty="0">
                <a:solidFill>
                  <a:prstClr val="black"/>
                </a:solidFill>
                <a:latin typeface="Calibri" panose="020F0502020204030204"/>
              </a:rPr>
              <a:t>إستغلال صفات </a:t>
            </a:r>
            <a:r>
              <a:rPr lang="ar-SA" sz="1900" kern="1200" dirty="0" smtClean="0">
                <a:solidFill>
                  <a:prstClr val="black"/>
                </a:solidFill>
                <a:latin typeface="Calibri" panose="020F0502020204030204"/>
              </a:rPr>
              <a:t>ومميزات الفرد </a:t>
            </a:r>
            <a:r>
              <a:rPr lang="ar-SA" sz="1900" kern="1200" dirty="0">
                <a:solidFill>
                  <a:prstClr val="black"/>
                </a:solidFill>
                <a:latin typeface="Calibri" panose="020F0502020204030204"/>
              </a:rPr>
              <a:t>لتحقيق أهدافها</a:t>
            </a:r>
            <a:r>
              <a:rPr lang="ar-SA" sz="1900" kern="1200" dirty="0" smtClean="0">
                <a:solidFill>
                  <a:prstClr val="black"/>
                </a:solidFill>
                <a:latin typeface="Calibri" panose="020F0502020204030204"/>
              </a:rPr>
              <a:t>؟</a:t>
            </a:r>
          </a:p>
          <a:p>
            <a:pPr lvl="0" algn="r" defTabSz="685800" rtl="1">
              <a:lnSpc>
                <a:spcPct val="90000"/>
              </a:lnSpc>
              <a:spcBef>
                <a:spcPts val="750"/>
              </a:spcBef>
              <a:buClrTx/>
            </a:pPr>
            <a:endParaRPr lang="ar-SA" sz="1900" kern="1200" dirty="0">
              <a:solidFill>
                <a:prstClr val="black"/>
              </a:solidFill>
              <a:latin typeface="Calibri" panose="020F0502020204030204"/>
            </a:endParaRPr>
          </a:p>
          <a:p>
            <a:pPr lvl="0" algn="r" defTabSz="685800" rtl="1">
              <a:lnSpc>
                <a:spcPct val="90000"/>
              </a:lnSpc>
              <a:spcBef>
                <a:spcPts val="750"/>
              </a:spcBef>
              <a:buClrTx/>
            </a:pPr>
            <a:r>
              <a:rPr lang="ar-SA" sz="2400" b="1" kern="1200" dirty="0">
                <a:solidFill>
                  <a:prstClr val="black"/>
                </a:solidFill>
                <a:latin typeface="Calibri" panose="020F0502020204030204"/>
              </a:rPr>
              <a:t>أنا للمجموعة والمجموعة </a:t>
            </a:r>
            <a:r>
              <a:rPr lang="ar-SA" sz="2400" b="1" kern="1200" dirty="0" smtClean="0">
                <a:solidFill>
                  <a:prstClr val="black"/>
                </a:solidFill>
                <a:latin typeface="Calibri" panose="020F0502020204030204"/>
              </a:rPr>
              <a:t>لي-</a:t>
            </a:r>
            <a:endParaRPr lang="ar-SA" sz="2400" b="1" kern="1200" dirty="0">
              <a:solidFill>
                <a:prstClr val="black"/>
              </a:solidFill>
              <a:latin typeface="Calibri" panose="020F0502020204030204"/>
            </a:endParaRPr>
          </a:p>
          <a:p>
            <a:pPr lvl="0" algn="r" defTabSz="685800" rtl="1">
              <a:lnSpc>
                <a:spcPct val="90000"/>
              </a:lnSpc>
              <a:spcBef>
                <a:spcPts val="750"/>
              </a:spcBef>
              <a:buClrTx/>
            </a:pPr>
            <a:r>
              <a:rPr lang="ar-SA" sz="1900" kern="1200" dirty="0">
                <a:solidFill>
                  <a:prstClr val="black"/>
                </a:solidFill>
                <a:latin typeface="Calibri" panose="020F0502020204030204"/>
              </a:rPr>
              <a:t>نحن ننضم للمجموعة </a:t>
            </a:r>
            <a:r>
              <a:rPr lang="ar-SA" sz="1900" kern="1200" dirty="0" smtClean="0">
                <a:solidFill>
                  <a:prstClr val="black"/>
                </a:solidFill>
                <a:latin typeface="Calibri" panose="020F0502020204030204"/>
              </a:rPr>
              <a:t>لحاجة اساسية بهدف  التواصل </a:t>
            </a:r>
            <a:r>
              <a:rPr lang="ar-SA" sz="1900" kern="1200" dirty="0">
                <a:solidFill>
                  <a:prstClr val="black"/>
                </a:solidFill>
                <a:latin typeface="Calibri" panose="020F0502020204030204"/>
              </a:rPr>
              <a:t>والانتماء،المجموعة بالنسبة لنا هي </a:t>
            </a:r>
            <a:r>
              <a:rPr lang="ar-SA" sz="1900" kern="1200" dirty="0" smtClean="0">
                <a:solidFill>
                  <a:prstClr val="black"/>
                </a:solidFill>
                <a:latin typeface="Calibri" panose="020F0502020204030204"/>
              </a:rPr>
              <a:t>وسيلة  </a:t>
            </a:r>
            <a:r>
              <a:rPr lang="ar-SA" sz="1900" kern="1200" dirty="0">
                <a:solidFill>
                  <a:prstClr val="black"/>
                </a:solidFill>
                <a:latin typeface="Calibri" panose="020F0502020204030204"/>
              </a:rPr>
              <a:t>لتحقيق ألاهداف،بواسطتها نوحد </a:t>
            </a:r>
            <a:r>
              <a:rPr lang="ar-SA" sz="1900" kern="1200" dirty="0" smtClean="0">
                <a:solidFill>
                  <a:prstClr val="black"/>
                </a:solidFill>
                <a:latin typeface="Calibri" panose="020F0502020204030204"/>
              </a:rPr>
              <a:t>القوى </a:t>
            </a:r>
            <a:r>
              <a:rPr lang="ar-SA" sz="1900" kern="1200" dirty="0">
                <a:solidFill>
                  <a:prstClr val="black"/>
                </a:solidFill>
                <a:latin typeface="Calibri" panose="020F0502020204030204"/>
              </a:rPr>
              <a:t>وننفذ المهام.</a:t>
            </a:r>
          </a:p>
          <a:p>
            <a:pPr lvl="0" algn="r" defTabSz="685800" rtl="1">
              <a:lnSpc>
                <a:spcPct val="90000"/>
              </a:lnSpc>
              <a:spcBef>
                <a:spcPts val="750"/>
              </a:spcBef>
              <a:buClrTx/>
            </a:pPr>
            <a:r>
              <a:rPr lang="ar-SA" sz="1900" kern="1200" dirty="0">
                <a:solidFill>
                  <a:prstClr val="black"/>
                </a:solidFill>
                <a:latin typeface="Calibri" panose="020F0502020204030204"/>
              </a:rPr>
              <a:t>شاهد </a:t>
            </a:r>
            <a:r>
              <a:rPr lang="ar-SA" sz="1900" b="1" kern="1200" dirty="0">
                <a:solidFill>
                  <a:prstClr val="black"/>
                </a:solidFill>
                <a:latin typeface="Calibri" panose="020F0502020204030204"/>
                <a:hlinkClick r:id="rId8"/>
              </a:rPr>
              <a:t>الفيلم </a:t>
            </a:r>
            <a:r>
              <a:rPr lang="ar-SA" sz="1900" b="1" kern="1200" dirty="0" smtClean="0">
                <a:solidFill>
                  <a:prstClr val="black"/>
                </a:solidFill>
                <a:latin typeface="Calibri" panose="020F0502020204030204"/>
                <a:hlinkClick r:id="rId8"/>
              </a:rPr>
              <a:t>عن مساعدة الاخر</a:t>
            </a:r>
            <a:r>
              <a:rPr lang="ar-SA" sz="1900" b="1" kern="1200" dirty="0" smtClean="0">
                <a:solidFill>
                  <a:prstClr val="black"/>
                </a:solidFill>
                <a:latin typeface="Calibri" panose="020F0502020204030204"/>
              </a:rPr>
              <a:t> </a:t>
            </a:r>
          </a:p>
          <a:p>
            <a:pPr lvl="0" algn="r" defTabSz="685800" rtl="1">
              <a:lnSpc>
                <a:spcPct val="90000"/>
              </a:lnSpc>
              <a:spcBef>
                <a:spcPts val="750"/>
              </a:spcBef>
              <a:buClrTx/>
            </a:pPr>
            <a:r>
              <a:rPr lang="ar-SA" sz="1900" kern="1200" dirty="0" smtClean="0">
                <a:solidFill>
                  <a:prstClr val="black"/>
                </a:solidFill>
                <a:latin typeface="Calibri" panose="020F0502020204030204"/>
              </a:rPr>
              <a:t>رأينا في الفيلم ان كل فرد بستطيع ان يساعد فرد اخر</a:t>
            </a:r>
          </a:p>
          <a:p>
            <a:pPr lvl="0" algn="r" defTabSz="685800" rtl="1">
              <a:lnSpc>
                <a:spcPct val="90000"/>
              </a:lnSpc>
              <a:spcBef>
                <a:spcPts val="750"/>
              </a:spcBef>
              <a:buClrTx/>
            </a:pPr>
            <a:r>
              <a:rPr lang="ar-SA" sz="1900" kern="1200" dirty="0" smtClean="0">
                <a:solidFill>
                  <a:prstClr val="black"/>
                </a:solidFill>
                <a:latin typeface="Calibri" panose="020F0502020204030204"/>
              </a:rPr>
              <a:t>في هذه المرحلة نتقدم خطة إلى الامام نتعرف على الصفات الخاصة لكل فرد في المجموعة ونفحص كيف يمكننا استعمال هذه الصفات من أجل تحقيق أهداف المجموعة </a:t>
            </a:r>
            <a:endParaRPr lang="ar-SA" sz="1900" kern="1200" dirty="0">
              <a:solidFill>
                <a:prstClr val="black"/>
              </a:solidFill>
              <a:latin typeface="Calibri" panose="020F0502020204030204"/>
            </a:endParaRPr>
          </a:p>
          <a:p>
            <a:pPr lvl="0" algn="r" defTabSz="685800" rtl="1">
              <a:lnSpc>
                <a:spcPct val="90000"/>
              </a:lnSpc>
              <a:spcBef>
                <a:spcPts val="750"/>
              </a:spcBef>
              <a:buClrTx/>
            </a:pPr>
            <a:r>
              <a:rPr lang="ar-SA" sz="1900" b="1" kern="1200" dirty="0" smtClean="0">
                <a:solidFill>
                  <a:srgbClr val="0070C0"/>
                </a:solidFill>
                <a:latin typeface="Calibri" panose="020F0502020204030204"/>
              </a:rPr>
              <a:t>نقاط للتفكير:</a:t>
            </a:r>
            <a:endParaRPr lang="ar-SA" sz="2000" kern="1200" dirty="0">
              <a:solidFill>
                <a:prstClr val="black"/>
              </a:solidFill>
              <a:latin typeface="Calibri" panose="020F0502020204030204"/>
            </a:endParaRPr>
          </a:p>
          <a:p>
            <a:pPr lvl="0" algn="r" defTabSz="685800" rtl="1">
              <a:lnSpc>
                <a:spcPct val="90000"/>
              </a:lnSpc>
              <a:spcBef>
                <a:spcPts val="750"/>
              </a:spcBef>
              <a:buClrTx/>
            </a:pPr>
            <a:r>
              <a:rPr lang="ar-SA" sz="2000" kern="1200" dirty="0">
                <a:solidFill>
                  <a:prstClr val="black"/>
                </a:solidFill>
                <a:latin typeface="Calibri" panose="020F0502020204030204"/>
              </a:rPr>
              <a:t>*بكل </a:t>
            </a:r>
            <a:r>
              <a:rPr lang="ar-SA" sz="2000" kern="1200" dirty="0" smtClean="0">
                <a:solidFill>
                  <a:prstClr val="black"/>
                </a:solidFill>
                <a:latin typeface="Calibri" panose="020F0502020204030204"/>
              </a:rPr>
              <a:t>فرد </a:t>
            </a:r>
            <a:r>
              <a:rPr lang="ar-SA" sz="2000" kern="1200" dirty="0">
                <a:solidFill>
                  <a:prstClr val="black"/>
                </a:solidFill>
                <a:latin typeface="Calibri" panose="020F0502020204030204"/>
              </a:rPr>
              <a:t>يوجد ميزة او </a:t>
            </a:r>
            <a:r>
              <a:rPr lang="ar-SA" sz="2000" kern="1200" dirty="0" smtClean="0">
                <a:solidFill>
                  <a:prstClr val="black"/>
                </a:solidFill>
                <a:latin typeface="Calibri" panose="020F0502020204030204"/>
              </a:rPr>
              <a:t>موهبة او مهارة </a:t>
            </a:r>
            <a:r>
              <a:rPr lang="ar-SA" sz="2000" kern="1200" dirty="0">
                <a:solidFill>
                  <a:prstClr val="black"/>
                </a:solidFill>
                <a:latin typeface="Calibri" panose="020F0502020204030204"/>
              </a:rPr>
              <a:t>معينة</a:t>
            </a:r>
            <a:r>
              <a:rPr lang="ar-SA" sz="2000" kern="1200" dirty="0" smtClean="0">
                <a:solidFill>
                  <a:prstClr val="black"/>
                </a:solidFill>
                <a:latin typeface="Calibri" panose="020F0502020204030204"/>
              </a:rPr>
              <a:t>، يمكنها ان تدعم المجموعة</a:t>
            </a:r>
            <a:r>
              <a:rPr lang="ar-SA" sz="2000" kern="1200" dirty="0">
                <a:solidFill>
                  <a:prstClr val="black"/>
                </a:solidFill>
                <a:latin typeface="Calibri" panose="020F0502020204030204"/>
              </a:rPr>
              <a:t>.</a:t>
            </a:r>
          </a:p>
          <a:p>
            <a:pPr lvl="0" algn="r" defTabSz="685800" rtl="1">
              <a:lnSpc>
                <a:spcPct val="90000"/>
              </a:lnSpc>
              <a:spcBef>
                <a:spcPts val="750"/>
              </a:spcBef>
              <a:buClrTx/>
            </a:pPr>
            <a:r>
              <a:rPr lang="ar-SA" sz="2000" kern="1200" dirty="0" smtClean="0">
                <a:solidFill>
                  <a:prstClr val="black"/>
                </a:solidFill>
                <a:latin typeface="Calibri" panose="020F0502020204030204"/>
              </a:rPr>
              <a:t>فكروا ماذا بإمكانكم  تقديمه لدعم  </a:t>
            </a:r>
            <a:r>
              <a:rPr lang="ar-SA" sz="2000" kern="1200" dirty="0">
                <a:solidFill>
                  <a:prstClr val="black"/>
                </a:solidFill>
                <a:latin typeface="Calibri" panose="020F0502020204030204"/>
              </a:rPr>
              <a:t>للمجموعة؟</a:t>
            </a:r>
            <a:endParaRPr lang="he-IL" sz="2000" kern="1200" dirty="0">
              <a:solidFill>
                <a:prstClr val="black"/>
              </a:solidFill>
              <a:latin typeface="Calibri" panose="020F0502020204030204"/>
            </a:endParaRPr>
          </a:p>
          <a:p>
            <a:pPr algn="just" defTabSz="914286" rtl="1">
              <a:defRPr/>
            </a:pPr>
            <a:endParaRPr lang="he-IL" sz="1200" dirty="0" smtClean="0">
              <a:solidFill>
                <a:srgbClr val="000000"/>
              </a:solidFill>
              <a:latin typeface="Gisha" panose="020B0502040204020203" pitchFamily="34" charset="-79"/>
              <a:cs typeface="Gisha" panose="020B0502040204020203" pitchFamily="34" charset="-79"/>
            </a:endParaRPr>
          </a:p>
          <a:p>
            <a:pPr algn="just" defTabSz="914286" rtl="1">
              <a:defRPr/>
            </a:pPr>
            <a:endParaRPr lang="he-IL" dirty="0">
              <a:latin typeface="Gisha" panose="020B0502040204020203" pitchFamily="34" charset="-79"/>
              <a:cs typeface="Gisha" panose="020B0502040204020203" pitchFamily="34" charset="-79"/>
            </a:endParaRPr>
          </a:p>
        </p:txBody>
      </p:sp>
      <p:sp>
        <p:nvSpPr>
          <p:cNvPr id="34" name="Google Shape;280;p8">
            <a:extLst>
              <a:ext uri="{FF2B5EF4-FFF2-40B4-BE49-F238E27FC236}">
                <a16:creationId xmlns:a16="http://schemas.microsoft.com/office/drawing/2014/main" xmlns="" id="{718696EC-0D68-4EB1-9C18-368130A9BCE7}"/>
              </a:ext>
            </a:extLst>
          </p:cNvPr>
          <p:cNvSpPr/>
          <p:nvPr/>
        </p:nvSpPr>
        <p:spPr>
          <a:xfrm>
            <a:off x="2407932" y="1063778"/>
            <a:ext cx="7263900" cy="584735"/>
          </a:xfrm>
          <a:prstGeom prst="rect">
            <a:avLst/>
          </a:prstGeom>
          <a:noFill/>
          <a:ln>
            <a:noFill/>
          </a:ln>
        </p:spPr>
        <p:txBody>
          <a:bodyPr spcFirstLastPara="1" wrap="square" lIns="91425" tIns="45700" rIns="91425" bIns="45700" anchor="t" anchorCtr="0">
            <a:spAutoFit/>
          </a:bodyPr>
          <a:lstStyle/>
          <a:p>
            <a:pPr lvl="0" algn="ctr" rtl="1">
              <a:defRPr/>
            </a:pPr>
            <a:r>
              <a:rPr kumimoji="0" lang="ar-SA" sz="3200" b="1" i="0" u="none" strike="noStrike" kern="0" cap="none" spc="0" normalizeH="0" baseline="0" noProof="0" dirty="0" smtClean="0">
                <a:ln>
                  <a:noFill/>
                </a:ln>
                <a:solidFill>
                  <a:srgbClr val="000000"/>
                </a:solidFill>
                <a:effectLst/>
                <a:uLnTx/>
                <a:uFillTx/>
                <a:latin typeface="Arial"/>
                <a:cs typeface="Arial"/>
                <a:sym typeface="Arial"/>
              </a:rPr>
              <a:t>أنا</a:t>
            </a:r>
            <a:r>
              <a:rPr kumimoji="0" lang="ar-SA" sz="3200" b="1" i="0" u="none" strike="noStrike" kern="0" cap="none" spc="0" normalizeH="0" noProof="0" dirty="0" smtClean="0">
                <a:ln>
                  <a:noFill/>
                </a:ln>
                <a:solidFill>
                  <a:srgbClr val="000000"/>
                </a:solidFill>
                <a:effectLst/>
                <a:uLnTx/>
                <a:uFillTx/>
                <a:latin typeface="Arial"/>
                <a:cs typeface="Arial"/>
                <a:sym typeface="Arial"/>
              </a:rPr>
              <a:t> للمجموعة والمجموعة لي</a:t>
            </a:r>
            <a:endParaRPr kumimoji="0" sz="3200" b="1" i="0" u="none" strike="noStrike" kern="0" cap="none" spc="0" normalizeH="0" baseline="0" noProof="0" dirty="0">
              <a:ln>
                <a:noFill/>
              </a:ln>
              <a:solidFill>
                <a:srgbClr val="000000"/>
              </a:solidFill>
              <a:effectLst/>
              <a:uLnTx/>
              <a:uFillTx/>
              <a:latin typeface="Arial"/>
              <a:cs typeface="Arial"/>
              <a:sym typeface="Arial"/>
            </a:endParaRPr>
          </a:p>
        </p:txBody>
      </p:sp>
      <p:sp>
        <p:nvSpPr>
          <p:cNvPr id="33" name="לחצן פעולה: בית 27">
            <a:hlinkClick r:id="rId9" action="ppaction://hlinksldjump" highlightClick="1"/>
            <a:extLst>
              <a:ext uri="{FF2B5EF4-FFF2-40B4-BE49-F238E27FC236}">
                <a16:creationId xmlns:a16="http://schemas.microsoft.com/office/drawing/2014/main" xmlns="" id="{CE37F826-3EF8-4782-A588-77E35285665A}"/>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4" name="Picture 3">
            <a:extLst>
              <a:ext uri="{FF2B5EF4-FFF2-40B4-BE49-F238E27FC236}">
                <a16:creationId xmlns:a16="http://schemas.microsoft.com/office/drawing/2014/main" xmlns="" id="{0F2260B1-5064-4223-8C8F-05EB43E9AB8A}"/>
              </a:ext>
            </a:extLst>
          </p:cNvPr>
          <p:cNvPicPr>
            <a:picLocks noChangeAspect="1"/>
          </p:cNvPicPr>
          <p:nvPr/>
        </p:nvPicPr>
        <p:blipFill>
          <a:blip r:embed="rId10"/>
          <a:stretch>
            <a:fillRect/>
          </a:stretch>
        </p:blipFill>
        <p:spPr>
          <a:xfrm>
            <a:off x="727023" y="1154563"/>
            <a:ext cx="2329538" cy="1516049"/>
          </a:xfrm>
          <a:prstGeom prst="rect">
            <a:avLst/>
          </a:prstGeom>
          <a:ln>
            <a:noFill/>
          </a:ln>
          <a:effectLst>
            <a:outerShdw blurRad="292100" dist="139700" dir="2700000" algn="tl" rotWithShape="0">
              <a:srgbClr val="333333">
                <a:alpha val="65000"/>
              </a:srgbClr>
            </a:outerShdw>
          </a:effectLst>
        </p:spPr>
      </p:pic>
      <p:grpSp>
        <p:nvGrpSpPr>
          <p:cNvPr id="58" name="קבוצה 57">
            <a:extLst>
              <a:ext uri="{FF2B5EF4-FFF2-40B4-BE49-F238E27FC236}">
                <a16:creationId xmlns:a16="http://schemas.microsoft.com/office/drawing/2014/main" xmlns="" id="{03DDCF52-6752-4888-843D-61D43C7EDBE9}"/>
              </a:ext>
            </a:extLst>
          </p:cNvPr>
          <p:cNvGrpSpPr/>
          <p:nvPr/>
        </p:nvGrpSpPr>
        <p:grpSpPr>
          <a:xfrm>
            <a:off x="174171" y="3334609"/>
            <a:ext cx="3308728" cy="3712076"/>
            <a:chOff x="-43447" y="4718110"/>
            <a:chExt cx="3308728" cy="2408259"/>
          </a:xfrm>
        </p:grpSpPr>
        <p:sp>
          <p:nvSpPr>
            <p:cNvPr id="60" name="Google Shape;270;p8">
              <a:extLst>
                <a:ext uri="{FF2B5EF4-FFF2-40B4-BE49-F238E27FC236}">
                  <a16:creationId xmlns:a16="http://schemas.microsoft.com/office/drawing/2014/main" xmlns="" id="{62F74DD3-7A3E-4183-AFB3-2A282537348E}"/>
                </a:ext>
              </a:extLst>
            </p:cNvPr>
            <p:cNvSpPr/>
            <p:nvPr/>
          </p:nvSpPr>
          <p:spPr>
            <a:xfrm>
              <a:off x="-43447" y="4718110"/>
              <a:ext cx="3308728" cy="2408259"/>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68" name="Google Shape;274;p8">
              <a:extLst>
                <a:ext uri="{FF2B5EF4-FFF2-40B4-BE49-F238E27FC236}">
                  <a16:creationId xmlns:a16="http://schemas.microsoft.com/office/drawing/2014/main" xmlns="" id="{A88F69D7-F78F-45F7-AA46-5CC1025FDD7E}"/>
                </a:ext>
              </a:extLst>
            </p:cNvPr>
            <p:cNvPicPr preferRelativeResize="0"/>
            <p:nvPr/>
          </p:nvPicPr>
          <p:blipFill rotWithShape="1">
            <a:blip r:embed="rId11">
              <a:alphaModFix/>
            </a:blip>
            <a:srcRect/>
            <a:stretch/>
          </p:blipFill>
          <p:spPr>
            <a:xfrm>
              <a:off x="2872514" y="5969290"/>
              <a:ext cx="305173" cy="305173"/>
            </a:xfrm>
            <a:prstGeom prst="rect">
              <a:avLst/>
            </a:prstGeom>
            <a:noFill/>
            <a:ln>
              <a:noFill/>
            </a:ln>
          </p:spPr>
        </p:pic>
        <p:sp>
          <p:nvSpPr>
            <p:cNvPr id="69" name="Google Shape;275;p8">
              <a:extLst>
                <a:ext uri="{FF2B5EF4-FFF2-40B4-BE49-F238E27FC236}">
                  <a16:creationId xmlns:a16="http://schemas.microsoft.com/office/drawing/2014/main" xmlns="" id="{002C5A0E-2E94-4F0D-9899-DCBDD3E63382}"/>
                </a:ext>
              </a:extLst>
            </p:cNvPr>
            <p:cNvSpPr/>
            <p:nvPr/>
          </p:nvSpPr>
          <p:spPr>
            <a:xfrm>
              <a:off x="2055232" y="5034662"/>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مهارات</a:t>
              </a:r>
              <a:r>
                <a:rPr lang="x-none" sz="1000" b="1" dirty="0" smtClean="0">
                  <a:solidFill>
                    <a:srgbClr val="000000"/>
                  </a:solidFill>
                  <a:latin typeface="Calibri"/>
                  <a:ea typeface="Calibri"/>
                  <a:cs typeface="Calibri"/>
                  <a:sym typeface="Calibri"/>
                </a:rPr>
                <a:t>  </a:t>
              </a:r>
              <a:endParaRPr dirty="0"/>
            </a:p>
          </p:txBody>
        </p:sp>
        <p:sp>
          <p:nvSpPr>
            <p:cNvPr id="70" name="Google Shape;276;p8">
              <a:extLst>
                <a:ext uri="{FF2B5EF4-FFF2-40B4-BE49-F238E27FC236}">
                  <a16:creationId xmlns:a16="http://schemas.microsoft.com/office/drawing/2014/main" xmlns="" id="{61671E33-7503-45E2-995E-10A343AB70AB}"/>
                </a:ext>
              </a:extLst>
            </p:cNvPr>
            <p:cNvSpPr/>
            <p:nvPr/>
          </p:nvSpPr>
          <p:spPr>
            <a:xfrm>
              <a:off x="2113768" y="5891809"/>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cs typeface="Calibri"/>
                  <a:sym typeface="Calibri"/>
                </a:rPr>
                <a:t>قيم</a:t>
              </a:r>
              <a:endParaRPr dirty="0"/>
            </a:p>
          </p:txBody>
        </p:sp>
        <p:sp>
          <p:nvSpPr>
            <p:cNvPr id="71" name="Google Shape;277;p8">
              <a:extLst>
                <a:ext uri="{FF2B5EF4-FFF2-40B4-BE49-F238E27FC236}">
                  <a16:creationId xmlns:a16="http://schemas.microsoft.com/office/drawing/2014/main" xmlns="" id="{5EB20246-60B1-4C1B-B16B-D9620D9D834F}"/>
                </a:ext>
              </a:extLst>
            </p:cNvPr>
            <p:cNvSpPr/>
            <p:nvPr/>
          </p:nvSpPr>
          <p:spPr>
            <a:xfrm>
              <a:off x="2063852" y="6602087"/>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تطبيقات</a:t>
              </a:r>
            </a:p>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عملية </a:t>
              </a:r>
              <a:endParaRPr sz="1000" b="1" dirty="0">
                <a:solidFill>
                  <a:srgbClr val="000000"/>
                </a:solidFill>
                <a:latin typeface="Calibri"/>
                <a:ea typeface="Calibri"/>
                <a:cs typeface="Calibri"/>
                <a:sym typeface="Calibri"/>
              </a:endParaRPr>
            </a:p>
          </p:txBody>
        </p:sp>
        <p:pic>
          <p:nvPicPr>
            <p:cNvPr id="73" name="Google Shape;278;p8">
              <a:extLst>
                <a:ext uri="{FF2B5EF4-FFF2-40B4-BE49-F238E27FC236}">
                  <a16:creationId xmlns:a16="http://schemas.microsoft.com/office/drawing/2014/main" xmlns="" id="{898EEF69-A5D6-4C44-A8BC-246F67C9CB50}"/>
                </a:ext>
              </a:extLst>
            </p:cNvPr>
            <p:cNvPicPr preferRelativeResize="0"/>
            <p:nvPr/>
          </p:nvPicPr>
          <p:blipFill rotWithShape="1">
            <a:blip r:embed="rId12">
              <a:alphaModFix/>
            </a:blip>
            <a:srcRect/>
            <a:stretch/>
          </p:blipFill>
          <p:spPr>
            <a:xfrm>
              <a:off x="2827144" y="5170285"/>
              <a:ext cx="224063" cy="173342"/>
            </a:xfrm>
            <a:prstGeom prst="rect">
              <a:avLst/>
            </a:prstGeom>
            <a:noFill/>
            <a:ln>
              <a:noFill/>
            </a:ln>
          </p:spPr>
        </p:pic>
        <p:pic>
          <p:nvPicPr>
            <p:cNvPr id="74" name="Google Shape;279;p8">
              <a:extLst>
                <a:ext uri="{FF2B5EF4-FFF2-40B4-BE49-F238E27FC236}">
                  <a16:creationId xmlns:a16="http://schemas.microsoft.com/office/drawing/2014/main" xmlns="" id="{EDBC8271-B8E7-4058-B1AB-CB3D39E3B3F7}"/>
                </a:ext>
              </a:extLst>
            </p:cNvPr>
            <p:cNvPicPr preferRelativeResize="0"/>
            <p:nvPr/>
          </p:nvPicPr>
          <p:blipFill rotWithShape="1">
            <a:blip r:embed="rId13">
              <a:alphaModFix/>
            </a:blip>
            <a:srcRect/>
            <a:stretch/>
          </p:blipFill>
          <p:spPr>
            <a:xfrm>
              <a:off x="2918973" y="6621709"/>
              <a:ext cx="281881" cy="287786"/>
            </a:xfrm>
            <a:prstGeom prst="rect">
              <a:avLst/>
            </a:prstGeom>
            <a:noFill/>
            <a:ln>
              <a:noFill/>
            </a:ln>
          </p:spPr>
        </p:pic>
      </p:grpSp>
      <p:sp>
        <p:nvSpPr>
          <p:cNvPr id="8" name="Rectangle 7"/>
          <p:cNvSpPr/>
          <p:nvPr/>
        </p:nvSpPr>
        <p:spPr>
          <a:xfrm>
            <a:off x="8494162" y="1038375"/>
            <a:ext cx="1801784" cy="660801"/>
          </a:xfrm>
          <a:prstGeom prst="rect">
            <a:avLst/>
          </a:prstGeom>
          <a:solidFill>
            <a:srgbClr val="65D652"/>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800" b="1" dirty="0" smtClean="0">
                <a:solidFill>
                  <a:schemeClr val="bg1"/>
                </a:solidFill>
              </a:rPr>
              <a:t>الدرس الثاني</a:t>
            </a:r>
            <a:endParaRPr lang="he-IL" sz="2800" b="1" dirty="0">
              <a:solidFill>
                <a:schemeClr val="bg1"/>
              </a:solidFill>
            </a:endParaRPr>
          </a:p>
        </p:txBody>
      </p:sp>
      <p:pic>
        <p:nvPicPr>
          <p:cNvPr id="35" name="תמונה 34"/>
          <p:cNvPicPr>
            <a:picLocks noChangeAspect="1"/>
          </p:cNvPicPr>
          <p:nvPr/>
        </p:nvPicPr>
        <p:blipFill>
          <a:blip r:embed="rId14"/>
          <a:stretch>
            <a:fillRect/>
          </a:stretch>
        </p:blipFill>
        <p:spPr>
          <a:xfrm>
            <a:off x="272574" y="130629"/>
            <a:ext cx="11613887" cy="856343"/>
          </a:xfrm>
          <a:prstGeom prst="rect">
            <a:avLst/>
          </a:prstGeom>
        </p:spPr>
      </p:pic>
      <p:sp>
        <p:nvSpPr>
          <p:cNvPr id="30" name="Google Shape;272;p8">
            <a:extLst>
              <a:ext uri="{FF2B5EF4-FFF2-40B4-BE49-F238E27FC236}">
                <a16:creationId xmlns:a16="http://schemas.microsoft.com/office/drawing/2014/main" xmlns="" id="{A78D5F2B-7144-4BD0-B8FB-CC2663F31B11}"/>
              </a:ext>
            </a:extLst>
          </p:cNvPr>
          <p:cNvSpPr/>
          <p:nvPr/>
        </p:nvSpPr>
        <p:spPr>
          <a:xfrm>
            <a:off x="290286" y="3634209"/>
            <a:ext cx="2383580" cy="1015622"/>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200" kern="1200" dirty="0" smtClean="0">
                <a:solidFill>
                  <a:prstClr val="black"/>
                </a:solidFill>
                <a:latin typeface="Calibri" panose="020F0502020204030204"/>
                <a:ea typeface="+mn-ea"/>
              </a:rPr>
              <a:t>الادراكي: التنور اللغوي ،النقد البناء، التفكير الإبداعي ، التنور الرقمي.</a:t>
            </a:r>
            <a:endParaRPr lang="ar-SA" sz="1200" kern="1200" dirty="0">
              <a:solidFill>
                <a:prstClr val="black"/>
              </a:solidFill>
              <a:latin typeface="Calibri" panose="020F0502020204030204"/>
              <a:ea typeface="+mn-ea"/>
            </a:endParaRPr>
          </a:p>
          <a:p>
            <a:pPr lvl="0" algn="r" defTabSz="457200">
              <a:buClrTx/>
            </a:pPr>
            <a:r>
              <a:rPr lang="ar-SA" sz="1200" kern="1200" dirty="0" smtClean="0">
                <a:solidFill>
                  <a:prstClr val="black"/>
                </a:solidFill>
                <a:latin typeface="Calibri" panose="020F0502020204030204"/>
                <a:ea typeface="+mn-ea"/>
              </a:rPr>
              <a:t>شخصية: المعرفة الذاتية والتوجيه الذاتي </a:t>
            </a:r>
            <a:endParaRPr lang="ar-SA" sz="1200" kern="1200" dirty="0">
              <a:solidFill>
                <a:prstClr val="black"/>
              </a:solidFill>
              <a:latin typeface="Calibri" panose="020F0502020204030204"/>
              <a:ea typeface="+mn-ea"/>
            </a:endParaRPr>
          </a:p>
          <a:p>
            <a:pPr lvl="0" algn="r" defTabSz="457200">
              <a:buClrTx/>
            </a:pPr>
            <a:r>
              <a:rPr lang="ar-SA" sz="1200" kern="1200" dirty="0">
                <a:solidFill>
                  <a:prstClr val="black"/>
                </a:solidFill>
                <a:latin typeface="Calibri" panose="020F0502020204030204"/>
                <a:ea typeface="+mn-ea"/>
              </a:rPr>
              <a:t>العلاقات </a:t>
            </a:r>
            <a:r>
              <a:rPr lang="ar-SA" sz="1200" kern="1200" dirty="0" smtClean="0">
                <a:solidFill>
                  <a:prstClr val="black"/>
                </a:solidFill>
                <a:latin typeface="Calibri" panose="020F0502020204030204"/>
                <a:ea typeface="+mn-ea"/>
              </a:rPr>
              <a:t>الشخصية: الوعي الاجتماعي والسلوك الاجتماعي </a:t>
            </a:r>
            <a:endParaRPr lang="he-IL" sz="1200" kern="1200" dirty="0">
              <a:solidFill>
                <a:prstClr val="black"/>
              </a:solidFill>
              <a:latin typeface="Calibri" panose="020F0502020204030204"/>
              <a:ea typeface="+mn-ea"/>
            </a:endParaRPr>
          </a:p>
        </p:txBody>
      </p:sp>
      <p:sp>
        <p:nvSpPr>
          <p:cNvPr id="32" name="Google Shape;273;p8">
            <a:extLst>
              <a:ext uri="{FF2B5EF4-FFF2-40B4-BE49-F238E27FC236}">
                <a16:creationId xmlns:a16="http://schemas.microsoft.com/office/drawing/2014/main" xmlns="" id="{D7AB5E8A-087C-4029-AC39-45E00C564E42}"/>
              </a:ext>
            </a:extLst>
          </p:cNvPr>
          <p:cNvSpPr txBox="1"/>
          <p:nvPr/>
        </p:nvSpPr>
        <p:spPr>
          <a:xfrm>
            <a:off x="278068" y="4796921"/>
            <a:ext cx="2319990" cy="1200288"/>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،المبادرة.</a:t>
            </a:r>
          </a:p>
          <a:p>
            <a:pPr lvl="0" algn="r" defTabSz="457200">
              <a:buClrTx/>
            </a:pPr>
            <a:r>
              <a:rPr lang="ar-SA" sz="1200" kern="1200" dirty="0">
                <a:solidFill>
                  <a:prstClr val="black"/>
                </a:solidFill>
                <a:latin typeface="Calibri" panose="020F0502020204030204"/>
              </a:rPr>
              <a:t>العدالة الاجتماعية والتضامن  الاجتماعي: مساعدة الاخر،المشاركة </a:t>
            </a:r>
            <a:r>
              <a:rPr lang="ar-SA" sz="1200" kern="1200" dirty="0" smtClean="0">
                <a:solidFill>
                  <a:prstClr val="black"/>
                </a:solidFill>
                <a:latin typeface="Calibri" panose="020F0502020204030204"/>
              </a:rPr>
              <a:t>الاجتماعية والمواطنة </a:t>
            </a:r>
            <a:endParaRPr lang="ar-SA" sz="1200" kern="1200" dirty="0">
              <a:solidFill>
                <a:prstClr val="black"/>
              </a:solidFill>
              <a:latin typeface="Calibri" panose="020F0502020204030204"/>
            </a:endParaRPr>
          </a:p>
        </p:txBody>
      </p:sp>
      <p:sp>
        <p:nvSpPr>
          <p:cNvPr id="36" name="Google Shape;271;p8">
            <a:extLst>
              <a:ext uri="{FF2B5EF4-FFF2-40B4-BE49-F238E27FC236}">
                <a16:creationId xmlns:a16="http://schemas.microsoft.com/office/drawing/2014/main" xmlns="" id="{8EEADFF9-0808-4F3B-BEFD-94A8DF5259DE}"/>
              </a:ext>
            </a:extLst>
          </p:cNvPr>
          <p:cNvSpPr txBox="1"/>
          <p:nvPr/>
        </p:nvSpPr>
        <p:spPr>
          <a:xfrm>
            <a:off x="260632" y="6144318"/>
            <a:ext cx="2323936" cy="815282"/>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Tree>
    <p:extLst>
      <p:ext uri="{BB962C8B-B14F-4D97-AF65-F5344CB8AC3E}">
        <p14:creationId xmlns:p14="http://schemas.microsoft.com/office/powerpoint/2010/main" val="1379108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1" name="Google Shape;291;p10">
            <a:hlinkClick r:id="rId3" action="ppaction://hlinksldjump"/>
          </p:cNvPr>
          <p:cNvSpPr/>
          <p:nvPr/>
        </p:nvSpPr>
        <p:spPr>
          <a:xfrm>
            <a:off x="7608168" y="908721"/>
            <a:ext cx="1008000" cy="7167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2" name="Google Shape;292;p10"/>
          <p:cNvSpPr/>
          <p:nvPr/>
        </p:nvSpPr>
        <p:spPr>
          <a:xfrm>
            <a:off x="6616681" y="906110"/>
            <a:ext cx="1008000" cy="7167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3" name="Google Shape;293;p10"/>
          <p:cNvSpPr/>
          <p:nvPr/>
        </p:nvSpPr>
        <p:spPr>
          <a:xfrm>
            <a:off x="5600257" y="931429"/>
            <a:ext cx="1008000" cy="7167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94" name="Google Shape;294;p10"/>
          <p:cNvPicPr preferRelativeResize="0"/>
          <p:nvPr/>
        </p:nvPicPr>
        <p:blipFill rotWithShape="1">
          <a:blip r:embed="rId4">
            <a:alphaModFix/>
          </a:blip>
          <a:srcRect/>
          <a:stretch/>
        </p:blipFill>
        <p:spPr>
          <a:xfrm>
            <a:off x="10263499" y="1012649"/>
            <a:ext cx="1928500" cy="5548003"/>
          </a:xfrm>
          <a:prstGeom prst="rect">
            <a:avLst/>
          </a:prstGeom>
          <a:noFill/>
          <a:ln>
            <a:noFill/>
          </a:ln>
        </p:spPr>
      </p:pic>
      <p:sp>
        <p:nvSpPr>
          <p:cNvPr id="296" name="Google Shape;296;p10">
            <a:hlinkClick r:id="" action="ppaction://noaction"/>
          </p:cNvPr>
          <p:cNvSpPr/>
          <p:nvPr/>
        </p:nvSpPr>
        <p:spPr>
          <a:xfrm>
            <a:off x="10370210" y="2850055"/>
            <a:ext cx="1654200" cy="697800"/>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إفتتاحية</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7" name="Google Shape;297;p10"/>
          <p:cNvSpPr/>
          <p:nvPr/>
        </p:nvSpPr>
        <p:spPr>
          <a:xfrm>
            <a:off x="10370210" y="3682537"/>
            <a:ext cx="1654200" cy="697800"/>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سير الدرس</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8" name="Google Shape;298;p10">
            <a:hlinkClick r:id="rId5" action="ppaction://hlinksldjump"/>
          </p:cNvPr>
          <p:cNvSpPr/>
          <p:nvPr/>
        </p:nvSpPr>
        <p:spPr>
          <a:xfrm>
            <a:off x="10370210" y="4529476"/>
            <a:ext cx="1654200" cy="697800"/>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تلخيص</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00" name="Google Shape;300;p10"/>
          <p:cNvSpPr/>
          <p:nvPr/>
        </p:nvSpPr>
        <p:spPr>
          <a:xfrm>
            <a:off x="10084037" y="2545841"/>
            <a:ext cx="179400" cy="239400"/>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1" name="Google Shape;301;p10"/>
          <p:cNvSpPr/>
          <p:nvPr/>
        </p:nvSpPr>
        <p:spPr>
          <a:xfrm>
            <a:off x="174172" y="438900"/>
            <a:ext cx="10276114" cy="5809500"/>
          </a:xfrm>
          <a:prstGeom prst="rect">
            <a:avLst/>
          </a:prstGeom>
          <a:solidFill>
            <a:srgbClr val="F0EDED"/>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302" name="Google Shape;302;p10"/>
          <p:cNvPicPr preferRelativeResize="0"/>
          <p:nvPr/>
        </p:nvPicPr>
        <p:blipFill rotWithShape="1">
          <a:blip r:embed="rId6">
            <a:alphaModFix/>
          </a:blip>
          <a:srcRect t="8181" r="24385"/>
          <a:stretch/>
        </p:blipFill>
        <p:spPr>
          <a:xfrm>
            <a:off x="10154718" y="3878194"/>
            <a:ext cx="223267" cy="306089"/>
          </a:xfrm>
          <a:prstGeom prst="rect">
            <a:avLst/>
          </a:prstGeom>
          <a:noFill/>
          <a:ln>
            <a:noFill/>
          </a:ln>
        </p:spPr>
      </p:pic>
      <p:sp>
        <p:nvSpPr>
          <p:cNvPr id="303" name="Google Shape;303;p10"/>
          <p:cNvSpPr/>
          <p:nvPr/>
        </p:nvSpPr>
        <p:spPr>
          <a:xfrm>
            <a:off x="428625" y="1780502"/>
            <a:ext cx="9834812" cy="5117609"/>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 name="Google Shape;304;p10">
            <a:extLst>
              <a:ext uri="{FF2B5EF4-FFF2-40B4-BE49-F238E27FC236}">
                <a16:creationId xmlns:a16="http://schemas.microsoft.com/office/drawing/2014/main" xmlns="" id="{DCF869ED-1F5F-4CDD-86AE-420202469E60}"/>
              </a:ext>
            </a:extLst>
          </p:cNvPr>
          <p:cNvSpPr txBox="1"/>
          <p:nvPr/>
        </p:nvSpPr>
        <p:spPr>
          <a:xfrm>
            <a:off x="3765574" y="1859122"/>
            <a:ext cx="6331735" cy="981771"/>
          </a:xfrm>
          <a:prstGeom prst="rect">
            <a:avLst/>
          </a:prstGeom>
          <a:no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dirty="0"/>
          </a:p>
        </p:txBody>
      </p:sp>
      <p:sp>
        <p:nvSpPr>
          <p:cNvPr id="29" name="Google Shape;305;p10">
            <a:extLst>
              <a:ext uri="{FF2B5EF4-FFF2-40B4-BE49-F238E27FC236}">
                <a16:creationId xmlns:a16="http://schemas.microsoft.com/office/drawing/2014/main" xmlns="" id="{2E0E53A4-69B1-41B6-9773-E6B5896B67B3}"/>
              </a:ext>
            </a:extLst>
          </p:cNvPr>
          <p:cNvSpPr/>
          <p:nvPr/>
        </p:nvSpPr>
        <p:spPr>
          <a:xfrm>
            <a:off x="3765574" y="5323447"/>
            <a:ext cx="6389144" cy="1094005"/>
          </a:xfrm>
          <a:prstGeom prst="rect">
            <a:avLst/>
          </a:prstGeom>
          <a:solidFill>
            <a:srgbClr val="DDEAF6"/>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lang="he-IL" dirty="0">
              <a:latin typeface="Gisha" panose="020B0502040204020203" pitchFamily="34" charset="-79"/>
              <a:cs typeface="Gisha" panose="020B0502040204020203" pitchFamily="34" charset="-79"/>
            </a:endParaRPr>
          </a:p>
        </p:txBody>
      </p:sp>
      <p:sp>
        <p:nvSpPr>
          <p:cNvPr id="30" name="Google Shape;316;p10">
            <a:extLst>
              <a:ext uri="{FF2B5EF4-FFF2-40B4-BE49-F238E27FC236}">
                <a16:creationId xmlns:a16="http://schemas.microsoft.com/office/drawing/2014/main" xmlns="" id="{E60BFD27-AB3A-4D6E-8212-045691B0B91D}"/>
              </a:ext>
            </a:extLst>
          </p:cNvPr>
          <p:cNvSpPr txBox="1"/>
          <p:nvPr/>
        </p:nvSpPr>
        <p:spPr>
          <a:xfrm>
            <a:off x="3024129" y="783770"/>
            <a:ext cx="7181046" cy="6074230"/>
          </a:xfrm>
          <a:prstGeom prst="rect">
            <a:avLst/>
          </a:prstGeom>
          <a:noFill/>
          <a:ln>
            <a:noFill/>
          </a:ln>
        </p:spPr>
        <p:txBody>
          <a:bodyPr spcFirstLastPara="1" wrap="square" lIns="91425" tIns="45700" rIns="91425" bIns="45700" anchor="t" anchorCtr="0">
            <a:noAutofit/>
          </a:bodyPr>
          <a:lstStyle/>
          <a:p>
            <a:pPr lvl="0" algn="r" rtl="1"/>
            <a:r>
              <a:rPr lang="ar-SA" sz="2000" b="1" dirty="0" smtClean="0">
                <a:solidFill>
                  <a:srgbClr val="002060"/>
                </a:solidFill>
                <a:latin typeface="Gisha"/>
                <a:ea typeface="Gisha"/>
                <a:cs typeface="Gisha"/>
                <a:sym typeface="Gisha"/>
              </a:rPr>
              <a:t>ملخص:</a:t>
            </a:r>
          </a:p>
          <a:p>
            <a:pPr lvl="0" algn="r" rtl="1"/>
            <a:r>
              <a:rPr lang="ar-SA" sz="2000" dirty="0" smtClean="0">
                <a:solidFill>
                  <a:srgbClr val="002060"/>
                </a:solidFill>
                <a:latin typeface="Gisha"/>
                <a:ea typeface="Gisha"/>
                <a:cs typeface="Gisha"/>
                <a:sym typeface="Gisha"/>
              </a:rPr>
              <a:t>نتعرف </a:t>
            </a:r>
            <a:r>
              <a:rPr lang="ar-SA" sz="2000" dirty="0">
                <a:solidFill>
                  <a:srgbClr val="002060"/>
                </a:solidFill>
                <a:latin typeface="Gisha"/>
                <a:ea typeface="Gisha"/>
                <a:cs typeface="Gisha"/>
                <a:sym typeface="Gisha"/>
              </a:rPr>
              <a:t>على </a:t>
            </a:r>
            <a:r>
              <a:rPr lang="ar-SA" sz="2000" dirty="0" smtClean="0">
                <a:solidFill>
                  <a:srgbClr val="002060"/>
                </a:solidFill>
                <a:latin typeface="Gisha"/>
                <a:ea typeface="Gisha"/>
                <a:cs typeface="Gisha"/>
                <a:sym typeface="Gisha"/>
              </a:rPr>
              <a:t>صفات ، مميزات وقدرات  </a:t>
            </a:r>
            <a:r>
              <a:rPr lang="ar-SA" sz="2000" dirty="0">
                <a:solidFill>
                  <a:srgbClr val="002060"/>
                </a:solidFill>
                <a:latin typeface="Gisha"/>
                <a:ea typeface="Gisha"/>
                <a:cs typeface="Gisha"/>
                <a:sym typeface="Gisha"/>
              </a:rPr>
              <a:t>كل </a:t>
            </a:r>
            <a:r>
              <a:rPr lang="ar-SA" sz="2000" dirty="0" smtClean="0">
                <a:solidFill>
                  <a:srgbClr val="002060"/>
                </a:solidFill>
                <a:latin typeface="Gisha"/>
                <a:ea typeface="Gisha"/>
                <a:cs typeface="Gisha"/>
                <a:sym typeface="Gisha"/>
              </a:rPr>
              <a:t>فرد في لمجموعة، ونناقش أهمية مساهمة كل فرد  للمجموعة كشرط لاستمراريتها.</a:t>
            </a:r>
          </a:p>
          <a:p>
            <a:pPr lvl="0" algn="r" rtl="1"/>
            <a:endParaRPr lang="ar-SA" sz="1800" dirty="0">
              <a:solidFill>
                <a:srgbClr val="002060"/>
              </a:solidFill>
              <a:latin typeface="Gisha"/>
              <a:ea typeface="Gisha"/>
              <a:cs typeface="Gisha"/>
              <a:sym typeface="Gisha"/>
            </a:endParaRPr>
          </a:p>
          <a:p>
            <a:pPr lvl="0" algn="r" rtl="1"/>
            <a:r>
              <a:rPr lang="ar-SA" sz="2000" b="1" dirty="0">
                <a:solidFill>
                  <a:srgbClr val="002060"/>
                </a:solidFill>
                <a:latin typeface="Gisha"/>
                <a:ea typeface="Gisha"/>
                <a:cs typeface="Gisha"/>
                <a:sym typeface="Gisha"/>
              </a:rPr>
              <a:t>سيرورة الفعالية</a:t>
            </a:r>
            <a:r>
              <a:rPr lang="ar-SA" sz="2000" b="1" dirty="0" smtClean="0">
                <a:solidFill>
                  <a:srgbClr val="002060"/>
                </a:solidFill>
                <a:latin typeface="Gisha"/>
                <a:ea typeface="Gisha"/>
                <a:cs typeface="Gisha"/>
                <a:sym typeface="Gisha"/>
              </a:rPr>
              <a:t>:</a:t>
            </a:r>
          </a:p>
          <a:p>
            <a:pPr lvl="0" algn="r" rtl="1"/>
            <a:endParaRPr lang="ar-SA" sz="2000" b="1" dirty="0">
              <a:solidFill>
                <a:srgbClr val="002060"/>
              </a:solidFill>
              <a:latin typeface="Gisha"/>
              <a:ea typeface="Gisha"/>
              <a:cs typeface="Gisha"/>
              <a:sym typeface="Gisha"/>
            </a:endParaRPr>
          </a:p>
          <a:p>
            <a:pPr algn="r" rtl="1"/>
            <a:r>
              <a:rPr lang="ar-SA" sz="1800" dirty="0">
                <a:solidFill>
                  <a:srgbClr val="002060"/>
                </a:solidFill>
                <a:latin typeface="Gisha"/>
                <a:ea typeface="Gisha"/>
                <a:cs typeface="Gisha"/>
                <a:sym typeface="Gisha"/>
              </a:rPr>
              <a:t>بطاقات </a:t>
            </a:r>
            <a:r>
              <a:rPr lang="ar-SA" sz="1800" dirty="0" smtClean="0">
                <a:solidFill>
                  <a:srgbClr val="002060"/>
                </a:solidFill>
                <a:latin typeface="Gisha"/>
                <a:ea typeface="Gisha"/>
                <a:cs typeface="Gisha"/>
                <a:sym typeface="Gisha"/>
              </a:rPr>
              <a:t>تحتوي على </a:t>
            </a:r>
            <a:r>
              <a:rPr lang="ar-SA" altLang="he-IL" sz="1800" b="1" dirty="0" smtClean="0">
                <a:latin typeface="Gisha" panose="020B0502040204020203" pitchFamily="34" charset="-79"/>
                <a:cs typeface="Gisha" panose="020B0502040204020203" pitchFamily="34" charset="-79"/>
                <a:hlinkClick r:id="rId7" action="ppaction://hlinksldjump"/>
              </a:rPr>
              <a:t>اشكال وبطاقات صور رمزية لوجوه (</a:t>
            </a:r>
            <a:r>
              <a:rPr lang="ar-SA" altLang="he-IL" sz="1800" b="1" dirty="0" err="1" smtClean="0">
                <a:latin typeface="Gisha" panose="020B0502040204020203" pitchFamily="34" charset="-79"/>
                <a:cs typeface="Gisha" panose="020B0502040204020203" pitchFamily="34" charset="-79"/>
                <a:hlinkClick r:id="rId7" action="ppaction://hlinksldjump"/>
              </a:rPr>
              <a:t>ايموجيم</a:t>
            </a:r>
            <a:r>
              <a:rPr lang="ar-SA" altLang="he-IL" sz="1800" b="1" dirty="0" smtClean="0">
                <a:latin typeface="Gisha" panose="020B0502040204020203" pitchFamily="34" charset="-79"/>
                <a:cs typeface="Gisha" panose="020B0502040204020203" pitchFamily="34" charset="-79"/>
                <a:hlinkClick r:id="rId7" action="ppaction://hlinksldjump"/>
              </a:rPr>
              <a:t>)</a:t>
            </a:r>
            <a:endParaRPr lang="ar-SA" sz="1800" dirty="0">
              <a:solidFill>
                <a:srgbClr val="002060"/>
              </a:solidFill>
              <a:latin typeface="Gisha"/>
              <a:ea typeface="Gisha"/>
              <a:cs typeface="Gisha"/>
              <a:sym typeface="Gisha"/>
            </a:endParaRPr>
          </a:p>
          <a:p>
            <a:pPr lvl="0" algn="r" rtl="1"/>
            <a:r>
              <a:rPr lang="ar-SA" sz="1800" b="1" dirty="0">
                <a:solidFill>
                  <a:srgbClr val="002060"/>
                </a:solidFill>
                <a:latin typeface="Gisha"/>
                <a:ea typeface="Gisha"/>
                <a:cs typeface="Gisha"/>
                <a:sym typeface="Gisha"/>
              </a:rPr>
              <a:t>إمكانيات:</a:t>
            </a:r>
          </a:p>
          <a:p>
            <a:pPr lvl="0" algn="r" rtl="1"/>
            <a:r>
              <a:rPr lang="ar-SA" sz="1800" dirty="0">
                <a:solidFill>
                  <a:srgbClr val="002060"/>
                </a:solidFill>
                <a:latin typeface="Gisha"/>
                <a:ea typeface="Gisha"/>
                <a:cs typeface="Gisha"/>
                <a:sym typeface="Gisha"/>
              </a:rPr>
              <a:t>-عرض </a:t>
            </a:r>
            <a:r>
              <a:rPr lang="ar-SA" sz="1800" dirty="0" smtClean="0">
                <a:solidFill>
                  <a:srgbClr val="002060"/>
                </a:solidFill>
                <a:latin typeface="Gisha"/>
                <a:ea typeface="Gisha"/>
                <a:cs typeface="Gisha"/>
                <a:sym typeface="Gisha"/>
              </a:rPr>
              <a:t>الصور الرمزية (</a:t>
            </a:r>
            <a:r>
              <a:rPr lang="ar-SA" sz="1800" dirty="0" err="1" smtClean="0">
                <a:solidFill>
                  <a:srgbClr val="002060"/>
                </a:solidFill>
                <a:latin typeface="Gisha"/>
                <a:ea typeface="Gisha"/>
                <a:cs typeface="Gisha"/>
                <a:sym typeface="Gisha"/>
              </a:rPr>
              <a:t>ايموجيم</a:t>
            </a:r>
            <a:r>
              <a:rPr lang="ar-SA" sz="1800" dirty="0" smtClean="0">
                <a:solidFill>
                  <a:srgbClr val="002060"/>
                </a:solidFill>
                <a:latin typeface="Gisha"/>
                <a:ea typeface="Gisha"/>
                <a:cs typeface="Gisha"/>
                <a:sym typeface="Gisha"/>
              </a:rPr>
              <a:t>)بواسطة المسلاط</a:t>
            </a:r>
            <a:endParaRPr lang="ar-SA" sz="1800" dirty="0">
              <a:solidFill>
                <a:srgbClr val="002060"/>
              </a:solidFill>
              <a:latin typeface="Gisha"/>
              <a:ea typeface="Gisha"/>
              <a:cs typeface="Gisha"/>
              <a:sym typeface="Gisha"/>
            </a:endParaRPr>
          </a:p>
          <a:p>
            <a:pPr lvl="0" algn="r" rtl="1"/>
            <a:r>
              <a:rPr lang="ar-SA" sz="1800" dirty="0">
                <a:solidFill>
                  <a:srgbClr val="002060"/>
                </a:solidFill>
                <a:latin typeface="Gisha"/>
                <a:ea typeface="Gisha"/>
                <a:cs typeface="Gisha"/>
                <a:sym typeface="Gisha"/>
              </a:rPr>
              <a:t>-طباعة </a:t>
            </a:r>
            <a:r>
              <a:rPr lang="ar-SA" sz="1800" dirty="0" smtClean="0">
                <a:solidFill>
                  <a:srgbClr val="002060"/>
                </a:solidFill>
                <a:latin typeface="Gisha"/>
                <a:ea typeface="Gisha"/>
                <a:cs typeface="Gisha"/>
                <a:sym typeface="Gisha"/>
              </a:rPr>
              <a:t>الصور الرمزية (</a:t>
            </a:r>
            <a:r>
              <a:rPr lang="ar-SA" sz="1800" dirty="0" err="1" smtClean="0">
                <a:solidFill>
                  <a:srgbClr val="002060"/>
                </a:solidFill>
                <a:latin typeface="Gisha"/>
                <a:ea typeface="Gisha"/>
                <a:cs typeface="Gisha"/>
                <a:sym typeface="Gisha"/>
              </a:rPr>
              <a:t>ايموجيم</a:t>
            </a:r>
            <a:r>
              <a:rPr lang="ar-SA" sz="1800" dirty="0" smtClean="0">
                <a:solidFill>
                  <a:srgbClr val="002060"/>
                </a:solidFill>
                <a:latin typeface="Gisha"/>
                <a:ea typeface="Gisha"/>
                <a:cs typeface="Gisha"/>
                <a:sym typeface="Gisha"/>
              </a:rPr>
              <a:t>) وبعثرتها  </a:t>
            </a:r>
            <a:r>
              <a:rPr lang="ar-SA" sz="1800" dirty="0">
                <a:solidFill>
                  <a:srgbClr val="002060"/>
                </a:solidFill>
                <a:latin typeface="Gisha"/>
                <a:ea typeface="Gisha"/>
                <a:cs typeface="Gisha"/>
                <a:sym typeface="Gisha"/>
              </a:rPr>
              <a:t>على </a:t>
            </a:r>
            <a:r>
              <a:rPr lang="ar-SA" sz="1800" dirty="0" smtClean="0">
                <a:solidFill>
                  <a:srgbClr val="002060"/>
                </a:solidFill>
                <a:latin typeface="Gisha"/>
                <a:ea typeface="Gisha"/>
                <a:cs typeface="Gisha"/>
                <a:sym typeface="Gisha"/>
              </a:rPr>
              <a:t>الأرض.</a:t>
            </a:r>
            <a:endParaRPr lang="ar-SA" sz="1800" dirty="0">
              <a:solidFill>
                <a:srgbClr val="002060"/>
              </a:solidFill>
              <a:latin typeface="Gisha"/>
              <a:ea typeface="Gisha"/>
              <a:cs typeface="Gisha"/>
              <a:sym typeface="Gisha"/>
            </a:endParaRPr>
          </a:p>
          <a:p>
            <a:pPr lvl="0" algn="r" rtl="1"/>
            <a:r>
              <a:rPr lang="ar-SA" sz="1800" dirty="0" smtClean="0">
                <a:solidFill>
                  <a:srgbClr val="002060"/>
                </a:solidFill>
                <a:latin typeface="Gisha"/>
                <a:ea typeface="Gisha"/>
                <a:cs typeface="Gisha"/>
                <a:sym typeface="Gisha"/>
              </a:rPr>
              <a:t>-يستطيع كل طالب اختيار صورة رمزية من تطبيق الوتس اب من تلفونه الخاص . </a:t>
            </a:r>
          </a:p>
          <a:p>
            <a:pPr lvl="0" algn="r" rtl="1"/>
            <a:r>
              <a:rPr lang="ar-SA" sz="1800" dirty="0" smtClean="0">
                <a:solidFill>
                  <a:srgbClr val="002060"/>
                </a:solidFill>
                <a:latin typeface="Gisha"/>
                <a:ea typeface="Gisha"/>
                <a:cs typeface="Gisha"/>
                <a:sym typeface="Gisha"/>
              </a:rPr>
              <a:t>يقوم كل </a:t>
            </a:r>
            <a:r>
              <a:rPr lang="ar-SA" sz="1800" dirty="0">
                <a:solidFill>
                  <a:srgbClr val="002060"/>
                </a:solidFill>
                <a:latin typeface="Gisha"/>
                <a:ea typeface="Gisha"/>
                <a:cs typeface="Gisha"/>
                <a:sym typeface="Gisha"/>
              </a:rPr>
              <a:t>طالب </a:t>
            </a:r>
            <a:r>
              <a:rPr lang="ar-SA" sz="1800" dirty="0" smtClean="0">
                <a:solidFill>
                  <a:srgbClr val="002060"/>
                </a:solidFill>
                <a:latin typeface="Gisha"/>
                <a:ea typeface="Gisha"/>
                <a:cs typeface="Gisha"/>
                <a:sym typeface="Gisha"/>
              </a:rPr>
              <a:t>بإختيار </a:t>
            </a:r>
            <a:r>
              <a:rPr lang="ar-SA" sz="1800" dirty="0">
                <a:solidFill>
                  <a:srgbClr val="002060"/>
                </a:solidFill>
                <a:latin typeface="Gisha"/>
                <a:ea typeface="Gisha"/>
                <a:cs typeface="Gisha"/>
                <a:sym typeface="Gisha"/>
              </a:rPr>
              <a:t>صورة </a:t>
            </a:r>
            <a:r>
              <a:rPr lang="ar-SA" sz="1800" dirty="0" smtClean="0">
                <a:solidFill>
                  <a:srgbClr val="002060"/>
                </a:solidFill>
                <a:latin typeface="Gisha"/>
                <a:ea typeface="Gisha"/>
                <a:cs typeface="Gisha"/>
                <a:sym typeface="Gisha"/>
              </a:rPr>
              <a:t> </a:t>
            </a:r>
            <a:r>
              <a:rPr lang="ar-SA" sz="1800" dirty="0">
                <a:solidFill>
                  <a:srgbClr val="002060"/>
                </a:solidFill>
                <a:latin typeface="Gisha"/>
                <a:ea typeface="Gisha"/>
                <a:cs typeface="Gisha"/>
                <a:sym typeface="Gisha"/>
              </a:rPr>
              <a:t>التي تمثل إ</a:t>
            </a:r>
            <a:r>
              <a:rPr lang="ar-SA" sz="1800" dirty="0" smtClean="0">
                <a:solidFill>
                  <a:srgbClr val="002060"/>
                </a:solidFill>
                <a:latin typeface="Gisha"/>
                <a:ea typeface="Gisha"/>
                <a:cs typeface="Gisha"/>
                <a:sym typeface="Gisha"/>
              </a:rPr>
              <a:t>حدى صفاته، ممكن  </a:t>
            </a:r>
            <a:r>
              <a:rPr lang="ar-SA" sz="1800" dirty="0">
                <a:solidFill>
                  <a:srgbClr val="002060"/>
                </a:solidFill>
                <a:latin typeface="Gisha"/>
                <a:ea typeface="Gisha"/>
                <a:cs typeface="Gisha"/>
                <a:sym typeface="Gisha"/>
              </a:rPr>
              <a:t>إختيار أكثر من صورة </a:t>
            </a:r>
            <a:r>
              <a:rPr lang="ar-SA" sz="1800" dirty="0" smtClean="0">
                <a:solidFill>
                  <a:srgbClr val="002060"/>
                </a:solidFill>
                <a:latin typeface="Gisha"/>
                <a:ea typeface="Gisha"/>
                <a:cs typeface="Gisha"/>
                <a:sym typeface="Gisha"/>
              </a:rPr>
              <a:t>واحد</a:t>
            </a:r>
            <a:r>
              <a:rPr lang="ar-SA" sz="1800" dirty="0">
                <a:solidFill>
                  <a:srgbClr val="002060"/>
                </a:solidFill>
                <a:latin typeface="Gisha"/>
                <a:ea typeface="Gisha"/>
                <a:cs typeface="Gisha"/>
                <a:sym typeface="Gisha"/>
              </a:rPr>
              <a:t>.</a:t>
            </a:r>
          </a:p>
          <a:p>
            <a:pPr lvl="0" algn="r" rtl="1"/>
            <a:r>
              <a:rPr lang="ar-SA" sz="1800" dirty="0" smtClean="0">
                <a:solidFill>
                  <a:srgbClr val="002060"/>
                </a:solidFill>
                <a:latin typeface="Gisha"/>
                <a:ea typeface="Gisha"/>
                <a:cs typeface="Gisha"/>
                <a:sym typeface="Gisha"/>
              </a:rPr>
              <a:t>مثال: </a:t>
            </a:r>
            <a:r>
              <a:rPr lang="ar-SA" sz="1800" dirty="0" err="1" smtClean="0">
                <a:solidFill>
                  <a:srgbClr val="002060"/>
                </a:solidFill>
                <a:latin typeface="Gisha"/>
                <a:ea typeface="Gisha"/>
                <a:cs typeface="Gisha"/>
                <a:sym typeface="Gisha"/>
              </a:rPr>
              <a:t>إخترت</a:t>
            </a:r>
            <a:r>
              <a:rPr lang="ar-SA" sz="1800" dirty="0" smtClean="0">
                <a:solidFill>
                  <a:srgbClr val="002060"/>
                </a:solidFill>
                <a:latin typeface="Gisha"/>
                <a:ea typeface="Gisha"/>
                <a:cs typeface="Gisha"/>
                <a:sym typeface="Gisha"/>
              </a:rPr>
              <a:t> </a:t>
            </a:r>
            <a:r>
              <a:rPr lang="ar-SA" sz="1800" dirty="0">
                <a:solidFill>
                  <a:srgbClr val="002060"/>
                </a:solidFill>
                <a:latin typeface="Gisha"/>
                <a:ea typeface="Gisha"/>
                <a:cs typeface="Gisha"/>
                <a:sym typeface="Gisha"/>
              </a:rPr>
              <a:t>النملة لانها تمثل الاجتهاد</a:t>
            </a:r>
            <a:r>
              <a:rPr lang="ar-SA" sz="1800" dirty="0" smtClean="0">
                <a:solidFill>
                  <a:srgbClr val="002060"/>
                </a:solidFill>
                <a:latin typeface="Gisha"/>
                <a:ea typeface="Gisha"/>
                <a:cs typeface="Gisha"/>
                <a:sym typeface="Gisha"/>
              </a:rPr>
              <a:t>.</a:t>
            </a:r>
          </a:p>
          <a:p>
            <a:pPr lvl="0" algn="r" rtl="1"/>
            <a:endParaRPr lang="ar-SA" sz="1800" dirty="0">
              <a:solidFill>
                <a:srgbClr val="002060"/>
              </a:solidFill>
              <a:latin typeface="Gisha"/>
              <a:ea typeface="Gisha"/>
              <a:cs typeface="Gisha"/>
              <a:sym typeface="Gisha"/>
            </a:endParaRPr>
          </a:p>
          <a:p>
            <a:pPr lvl="0" algn="r" rtl="1"/>
            <a:r>
              <a:rPr lang="ar-SA" sz="2000" b="1" dirty="0" smtClean="0">
                <a:solidFill>
                  <a:srgbClr val="002060"/>
                </a:solidFill>
                <a:latin typeface="Gisha"/>
                <a:ea typeface="Gisha"/>
                <a:cs typeface="Gisha"/>
                <a:sym typeface="Gisha"/>
              </a:rPr>
              <a:t>يقسم المربي الصف </a:t>
            </a:r>
            <a:r>
              <a:rPr lang="ar-SA" sz="2000" b="1" dirty="0">
                <a:solidFill>
                  <a:srgbClr val="002060"/>
                </a:solidFill>
                <a:latin typeface="Gisha"/>
                <a:ea typeface="Gisha"/>
                <a:cs typeface="Gisha"/>
                <a:sym typeface="Gisha"/>
              </a:rPr>
              <a:t>الى </a:t>
            </a:r>
            <a:r>
              <a:rPr lang="ar-SA" sz="2000" b="1" dirty="0" smtClean="0">
                <a:solidFill>
                  <a:srgbClr val="002060"/>
                </a:solidFill>
                <a:latin typeface="Gisha"/>
                <a:ea typeface="Gisha"/>
                <a:cs typeface="Gisha"/>
                <a:sym typeface="Gisha"/>
              </a:rPr>
              <a:t>مجموعات:</a:t>
            </a:r>
            <a:endParaRPr lang="ar-SA" sz="2000" b="1" dirty="0">
              <a:solidFill>
                <a:srgbClr val="002060"/>
              </a:solidFill>
              <a:latin typeface="Gisha"/>
              <a:ea typeface="Gisha"/>
              <a:cs typeface="Gisha"/>
              <a:sym typeface="Gisha"/>
            </a:endParaRPr>
          </a:p>
          <a:p>
            <a:pPr lvl="0" algn="r" rtl="1"/>
            <a:r>
              <a:rPr lang="ar-SA" sz="1800" dirty="0" err="1" smtClean="0">
                <a:solidFill>
                  <a:srgbClr val="002060"/>
                </a:solidFill>
                <a:latin typeface="Gisha"/>
                <a:ea typeface="Gisha"/>
                <a:cs typeface="Gisha"/>
                <a:sym typeface="Gisha"/>
              </a:rPr>
              <a:t>ثكوّن</a:t>
            </a:r>
            <a:r>
              <a:rPr lang="ar-SA" sz="1800" dirty="0" smtClean="0">
                <a:solidFill>
                  <a:srgbClr val="002060"/>
                </a:solidFill>
                <a:latin typeface="Gisha"/>
                <a:ea typeface="Gisha"/>
                <a:cs typeface="Gisha"/>
                <a:sym typeface="Gisha"/>
              </a:rPr>
              <a:t> كل </a:t>
            </a:r>
            <a:r>
              <a:rPr lang="ar-SA" sz="1800" dirty="0">
                <a:solidFill>
                  <a:srgbClr val="002060"/>
                </a:solidFill>
                <a:latin typeface="Gisha"/>
                <a:ea typeface="Gisha"/>
                <a:cs typeface="Gisha"/>
                <a:sym typeface="Gisha"/>
              </a:rPr>
              <a:t>مجموعة </a:t>
            </a:r>
            <a:r>
              <a:rPr lang="ar-SA" sz="1800" dirty="0" smtClean="0">
                <a:solidFill>
                  <a:srgbClr val="002060"/>
                </a:solidFill>
                <a:latin typeface="Gisha"/>
                <a:ea typeface="Gisha"/>
                <a:cs typeface="Gisha"/>
                <a:sym typeface="Gisha"/>
              </a:rPr>
              <a:t>مخزن </a:t>
            </a:r>
            <a:r>
              <a:rPr lang="ar-SA" sz="1800" dirty="0">
                <a:solidFill>
                  <a:srgbClr val="002060"/>
                </a:solidFill>
                <a:latin typeface="Gisha"/>
                <a:ea typeface="Gisha"/>
                <a:cs typeface="Gisha"/>
                <a:sym typeface="Gisha"/>
              </a:rPr>
              <a:t>صفات من </a:t>
            </a:r>
            <a:r>
              <a:rPr lang="ar-SA" sz="1800" dirty="0" smtClean="0">
                <a:solidFill>
                  <a:srgbClr val="002060"/>
                </a:solidFill>
                <a:latin typeface="Gisha"/>
                <a:ea typeface="Gisha"/>
                <a:cs typeface="Gisha"/>
                <a:sym typeface="Gisha"/>
              </a:rPr>
              <a:t>مجموعة الصور التي تم اختيارها بالمجموعة ،هذا المخزن ممكن ان يساهم في تحقيق الأهداف التي اختارتها المجموعة</a:t>
            </a:r>
            <a:r>
              <a:rPr lang="ar-SA" sz="1800" b="1" dirty="0" smtClean="0">
                <a:solidFill>
                  <a:srgbClr val="002060"/>
                </a:solidFill>
                <a:latin typeface="Gisha"/>
                <a:ea typeface="Gisha"/>
                <a:cs typeface="Gisha"/>
                <a:sym typeface="Gisha"/>
              </a:rPr>
              <a:t>.</a:t>
            </a:r>
          </a:p>
          <a:p>
            <a:pPr lvl="0" algn="r" rtl="1"/>
            <a:endParaRPr lang="ar-SA" sz="1600" b="1" dirty="0">
              <a:solidFill>
                <a:srgbClr val="002060"/>
              </a:solidFill>
              <a:latin typeface="Gisha"/>
              <a:ea typeface="Gisha"/>
              <a:cs typeface="Gisha"/>
              <a:sym typeface="Gisha"/>
            </a:endParaRPr>
          </a:p>
          <a:p>
            <a:pPr lvl="0" algn="r" rtl="1"/>
            <a:r>
              <a:rPr lang="ar-SA" sz="2000" b="1" dirty="0" smtClean="0">
                <a:solidFill>
                  <a:srgbClr val="002060"/>
                </a:solidFill>
                <a:latin typeface="Gisha"/>
                <a:ea typeface="Gisha"/>
                <a:cs typeface="Gisha"/>
                <a:sym typeface="Gisha"/>
              </a:rPr>
              <a:t>أسئلة للنقاش بكامل الهيئة:</a:t>
            </a:r>
            <a:endParaRPr lang="ar-SA" sz="2000" b="1" dirty="0">
              <a:solidFill>
                <a:srgbClr val="002060"/>
              </a:solidFill>
              <a:latin typeface="Gisha"/>
              <a:ea typeface="Gisha"/>
              <a:cs typeface="Gisha"/>
              <a:sym typeface="Gisha"/>
            </a:endParaRPr>
          </a:p>
          <a:p>
            <a:pPr lvl="0" algn="r" rtl="1"/>
            <a:r>
              <a:rPr lang="ar-SA" sz="1800" dirty="0">
                <a:solidFill>
                  <a:srgbClr val="002060"/>
                </a:solidFill>
                <a:latin typeface="Gisha"/>
                <a:ea typeface="Gisha"/>
                <a:cs typeface="Gisha"/>
                <a:sym typeface="Gisha"/>
              </a:rPr>
              <a:t>-حسب رأيكم ،ما هي الصفات </a:t>
            </a:r>
            <a:r>
              <a:rPr lang="ar-SA" sz="1800" dirty="0" smtClean="0">
                <a:solidFill>
                  <a:srgbClr val="002060"/>
                </a:solidFill>
                <a:latin typeface="Gisha"/>
                <a:ea typeface="Gisha"/>
                <a:cs typeface="Gisha"/>
                <a:sym typeface="Gisha"/>
              </a:rPr>
              <a:t>المميزة للكائنات الحية التي اخترتموها؟</a:t>
            </a:r>
          </a:p>
          <a:p>
            <a:pPr lvl="0" algn="r" rtl="1"/>
            <a:r>
              <a:rPr lang="ar-SA" sz="1800" dirty="0" smtClean="0">
                <a:solidFill>
                  <a:srgbClr val="002060"/>
                </a:solidFill>
                <a:latin typeface="Gisha"/>
                <a:ea typeface="Gisha"/>
                <a:cs typeface="Gisha"/>
                <a:sym typeface="Gisha"/>
              </a:rPr>
              <a:t>-كيف تساهم </a:t>
            </a:r>
            <a:r>
              <a:rPr lang="ar-SA" sz="1800" dirty="0">
                <a:solidFill>
                  <a:srgbClr val="002060"/>
                </a:solidFill>
                <a:latin typeface="Gisha"/>
                <a:ea typeface="Gisha"/>
                <a:cs typeface="Gisha"/>
                <a:sym typeface="Gisha"/>
              </a:rPr>
              <a:t>هذه </a:t>
            </a:r>
            <a:r>
              <a:rPr lang="ar-SA" sz="1800" dirty="0" smtClean="0">
                <a:solidFill>
                  <a:srgbClr val="002060"/>
                </a:solidFill>
                <a:latin typeface="Gisha"/>
                <a:ea typeface="Gisha"/>
                <a:cs typeface="Gisha"/>
                <a:sym typeface="Gisha"/>
              </a:rPr>
              <a:t>الصفات في تقدم المجموعة</a:t>
            </a:r>
            <a:r>
              <a:rPr lang="ar-SA" sz="1800" dirty="0">
                <a:solidFill>
                  <a:srgbClr val="002060"/>
                </a:solidFill>
                <a:latin typeface="Gisha"/>
                <a:ea typeface="Gisha"/>
                <a:cs typeface="Gisha"/>
                <a:sym typeface="Gisha"/>
              </a:rPr>
              <a:t>؟</a:t>
            </a:r>
          </a:p>
        </p:txBody>
      </p:sp>
      <p:sp>
        <p:nvSpPr>
          <p:cNvPr id="34" name="לחצן פעולה: בית 27">
            <a:hlinkClick r:id="rId3" action="ppaction://hlinksldjump" highlightClick="1"/>
            <a:extLst>
              <a:ext uri="{FF2B5EF4-FFF2-40B4-BE49-F238E27FC236}">
                <a16:creationId xmlns:a16="http://schemas.microsoft.com/office/drawing/2014/main" xmlns="" id="{0824009F-5D25-406D-A68E-A3492E15D746}"/>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grpSp>
        <p:nvGrpSpPr>
          <p:cNvPr id="46" name="קבוצה 45">
            <a:extLst>
              <a:ext uri="{FF2B5EF4-FFF2-40B4-BE49-F238E27FC236}">
                <a16:creationId xmlns:a16="http://schemas.microsoft.com/office/drawing/2014/main" xmlns="" id="{04CB9FCF-E959-4E2F-9D64-1C2159EC4A59}"/>
              </a:ext>
            </a:extLst>
          </p:cNvPr>
          <p:cNvGrpSpPr/>
          <p:nvPr/>
        </p:nvGrpSpPr>
        <p:grpSpPr>
          <a:xfrm>
            <a:off x="194089" y="3570514"/>
            <a:ext cx="3059750" cy="3233077"/>
            <a:chOff x="56988" y="4205402"/>
            <a:chExt cx="3308728" cy="2809263"/>
          </a:xfrm>
        </p:grpSpPr>
        <p:sp>
          <p:nvSpPr>
            <p:cNvPr id="47" name="Google Shape;270;p8">
              <a:extLst>
                <a:ext uri="{FF2B5EF4-FFF2-40B4-BE49-F238E27FC236}">
                  <a16:creationId xmlns:a16="http://schemas.microsoft.com/office/drawing/2014/main" xmlns="" id="{03464E0B-12F6-4919-9C4A-3D9CED68FC12}"/>
                </a:ext>
              </a:extLst>
            </p:cNvPr>
            <p:cNvSpPr/>
            <p:nvPr/>
          </p:nvSpPr>
          <p:spPr>
            <a:xfrm>
              <a:off x="56988" y="4205402"/>
              <a:ext cx="3308728" cy="2809263"/>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51" name="Google Shape;274;p8">
              <a:extLst>
                <a:ext uri="{FF2B5EF4-FFF2-40B4-BE49-F238E27FC236}">
                  <a16:creationId xmlns:a16="http://schemas.microsoft.com/office/drawing/2014/main" xmlns="" id="{9FAF4F9D-E650-468C-BF2C-166B4A46C594}"/>
                </a:ext>
              </a:extLst>
            </p:cNvPr>
            <p:cNvPicPr preferRelativeResize="0"/>
            <p:nvPr/>
          </p:nvPicPr>
          <p:blipFill rotWithShape="1">
            <a:blip r:embed="rId8">
              <a:alphaModFix/>
            </a:blip>
            <a:srcRect/>
            <a:stretch/>
          </p:blipFill>
          <p:spPr>
            <a:xfrm>
              <a:off x="2887028" y="5606775"/>
              <a:ext cx="305173" cy="305173"/>
            </a:xfrm>
            <a:prstGeom prst="rect">
              <a:avLst/>
            </a:prstGeom>
            <a:noFill/>
            <a:ln>
              <a:noFill/>
            </a:ln>
          </p:spPr>
        </p:pic>
        <p:sp>
          <p:nvSpPr>
            <p:cNvPr id="52" name="Google Shape;275;p8">
              <a:extLst>
                <a:ext uri="{FF2B5EF4-FFF2-40B4-BE49-F238E27FC236}">
                  <a16:creationId xmlns:a16="http://schemas.microsoft.com/office/drawing/2014/main" xmlns="" id="{1CC3361F-6056-4CD8-B115-6F2C8F45702A}"/>
                </a:ext>
              </a:extLst>
            </p:cNvPr>
            <p:cNvSpPr/>
            <p:nvPr/>
          </p:nvSpPr>
          <p:spPr>
            <a:xfrm>
              <a:off x="2171346" y="4524343"/>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مهارات</a:t>
              </a:r>
              <a:r>
                <a:rPr lang="x-none" sz="1000" b="1" dirty="0" smtClean="0">
                  <a:solidFill>
                    <a:srgbClr val="000000"/>
                  </a:solidFill>
                  <a:latin typeface="Calibri"/>
                  <a:ea typeface="Calibri"/>
                  <a:cs typeface="Calibri"/>
                  <a:sym typeface="Calibri"/>
                </a:rPr>
                <a:t>  </a:t>
              </a:r>
              <a:endParaRPr dirty="0"/>
            </a:p>
          </p:txBody>
        </p:sp>
        <p:sp>
          <p:nvSpPr>
            <p:cNvPr id="53" name="Google Shape;276;p8">
              <a:extLst>
                <a:ext uri="{FF2B5EF4-FFF2-40B4-BE49-F238E27FC236}">
                  <a16:creationId xmlns:a16="http://schemas.microsoft.com/office/drawing/2014/main" xmlns="" id="{D17AB40F-A664-48CC-BDA6-9EC0B065E60C}"/>
                </a:ext>
              </a:extLst>
            </p:cNvPr>
            <p:cNvSpPr/>
            <p:nvPr/>
          </p:nvSpPr>
          <p:spPr>
            <a:xfrm>
              <a:off x="2113768" y="5516513"/>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cs typeface="Calibri"/>
                  <a:sym typeface="Calibri"/>
                </a:rPr>
                <a:t>قيم</a:t>
              </a:r>
              <a:endParaRPr dirty="0"/>
            </a:p>
          </p:txBody>
        </p:sp>
        <p:sp>
          <p:nvSpPr>
            <p:cNvPr id="54" name="Google Shape;277;p8">
              <a:extLst>
                <a:ext uri="{FF2B5EF4-FFF2-40B4-BE49-F238E27FC236}">
                  <a16:creationId xmlns:a16="http://schemas.microsoft.com/office/drawing/2014/main" xmlns="" id="{78E2A8E7-32DD-42D2-99B8-4E6239FC4C43}"/>
                </a:ext>
              </a:extLst>
            </p:cNvPr>
            <p:cNvSpPr/>
            <p:nvPr/>
          </p:nvSpPr>
          <p:spPr>
            <a:xfrm>
              <a:off x="2092879" y="6404833"/>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تطبيقات</a:t>
              </a:r>
            </a:p>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عملية </a:t>
              </a:r>
              <a:endParaRPr sz="1000" b="1" dirty="0">
                <a:solidFill>
                  <a:srgbClr val="000000"/>
                </a:solidFill>
                <a:latin typeface="Calibri"/>
                <a:ea typeface="Calibri"/>
                <a:cs typeface="Calibri"/>
                <a:sym typeface="Calibri"/>
              </a:endParaRPr>
            </a:p>
          </p:txBody>
        </p:sp>
        <p:pic>
          <p:nvPicPr>
            <p:cNvPr id="55" name="Google Shape;278;p8">
              <a:extLst>
                <a:ext uri="{FF2B5EF4-FFF2-40B4-BE49-F238E27FC236}">
                  <a16:creationId xmlns:a16="http://schemas.microsoft.com/office/drawing/2014/main" xmlns="" id="{CD51910D-6CAB-45AC-9828-39C76058FFCC}"/>
                </a:ext>
              </a:extLst>
            </p:cNvPr>
            <p:cNvPicPr preferRelativeResize="0"/>
            <p:nvPr/>
          </p:nvPicPr>
          <p:blipFill rotWithShape="1">
            <a:blip r:embed="rId9">
              <a:alphaModFix/>
            </a:blip>
            <a:srcRect/>
            <a:stretch/>
          </p:blipFill>
          <p:spPr>
            <a:xfrm>
              <a:off x="3001315" y="4669549"/>
              <a:ext cx="224063" cy="173342"/>
            </a:xfrm>
            <a:prstGeom prst="rect">
              <a:avLst/>
            </a:prstGeom>
            <a:noFill/>
            <a:ln>
              <a:noFill/>
            </a:ln>
          </p:spPr>
        </p:pic>
        <p:pic>
          <p:nvPicPr>
            <p:cNvPr id="56" name="Google Shape;279;p8">
              <a:extLst>
                <a:ext uri="{FF2B5EF4-FFF2-40B4-BE49-F238E27FC236}">
                  <a16:creationId xmlns:a16="http://schemas.microsoft.com/office/drawing/2014/main" xmlns="" id="{E9C3BD4A-59A4-40B9-B22C-AD779EEB85D7}"/>
                </a:ext>
              </a:extLst>
            </p:cNvPr>
            <p:cNvPicPr preferRelativeResize="0"/>
            <p:nvPr/>
          </p:nvPicPr>
          <p:blipFill rotWithShape="1">
            <a:blip r:embed="rId10">
              <a:alphaModFix/>
            </a:blip>
            <a:srcRect/>
            <a:stretch/>
          </p:blipFill>
          <p:spPr>
            <a:xfrm>
              <a:off x="2991544" y="6421789"/>
              <a:ext cx="281881" cy="287786"/>
            </a:xfrm>
            <a:prstGeom prst="rect">
              <a:avLst/>
            </a:prstGeom>
            <a:noFill/>
            <a:ln>
              <a:noFill/>
            </a:ln>
          </p:spPr>
        </p:pic>
      </p:grpSp>
      <p:pic>
        <p:nvPicPr>
          <p:cNvPr id="57" name="Picture 3">
            <a:extLst>
              <a:ext uri="{FF2B5EF4-FFF2-40B4-BE49-F238E27FC236}">
                <a16:creationId xmlns:a16="http://schemas.microsoft.com/office/drawing/2014/main" xmlns="" id="{F8EDC8D4-8905-4158-BF56-5077CEAB7266}"/>
              </a:ext>
            </a:extLst>
          </p:cNvPr>
          <p:cNvPicPr>
            <a:picLocks noChangeAspect="1"/>
          </p:cNvPicPr>
          <p:nvPr/>
        </p:nvPicPr>
        <p:blipFill>
          <a:blip r:embed="rId11"/>
          <a:stretch>
            <a:fillRect/>
          </a:stretch>
        </p:blipFill>
        <p:spPr>
          <a:xfrm>
            <a:off x="428235" y="1669143"/>
            <a:ext cx="2329538" cy="1465943"/>
          </a:xfrm>
          <a:prstGeom prst="rect">
            <a:avLst/>
          </a:prstGeom>
          <a:ln>
            <a:noFill/>
          </a:ln>
          <a:effectLst>
            <a:outerShdw blurRad="292100" dist="139700" dir="2700000" algn="tl" rotWithShape="0">
              <a:srgbClr val="333333">
                <a:alpha val="65000"/>
              </a:srgbClr>
            </a:outerShdw>
          </a:effectLst>
        </p:spPr>
      </p:pic>
      <p:pic>
        <p:nvPicPr>
          <p:cNvPr id="37" name="תמונה 36"/>
          <p:cNvPicPr>
            <a:picLocks noChangeAspect="1"/>
          </p:cNvPicPr>
          <p:nvPr/>
        </p:nvPicPr>
        <p:blipFill>
          <a:blip r:embed="rId12"/>
          <a:stretch>
            <a:fillRect/>
          </a:stretch>
        </p:blipFill>
        <p:spPr>
          <a:xfrm>
            <a:off x="272574" y="130629"/>
            <a:ext cx="11613887" cy="856343"/>
          </a:xfrm>
          <a:prstGeom prst="rect">
            <a:avLst/>
          </a:prstGeom>
        </p:spPr>
      </p:pic>
      <p:sp>
        <p:nvSpPr>
          <p:cNvPr id="31" name="Google Shape;272;p8">
            <a:extLst>
              <a:ext uri="{FF2B5EF4-FFF2-40B4-BE49-F238E27FC236}">
                <a16:creationId xmlns:a16="http://schemas.microsoft.com/office/drawing/2014/main" xmlns="" id="{4BB08BAA-FA1C-4E09-B165-A76EB035F4C3}"/>
              </a:ext>
            </a:extLst>
          </p:cNvPr>
          <p:cNvSpPr/>
          <p:nvPr/>
        </p:nvSpPr>
        <p:spPr>
          <a:xfrm>
            <a:off x="246744" y="3716689"/>
            <a:ext cx="2128322" cy="900206"/>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050" kern="1200" dirty="0" smtClean="0">
                <a:solidFill>
                  <a:prstClr val="black"/>
                </a:solidFill>
                <a:latin typeface="Calibri" panose="020F0502020204030204"/>
                <a:ea typeface="+mn-ea"/>
              </a:rPr>
              <a:t>الادراكي:ثنور </a:t>
            </a:r>
            <a:r>
              <a:rPr lang="ar-SA" sz="1050" kern="1200" dirty="0">
                <a:solidFill>
                  <a:prstClr val="black"/>
                </a:solidFill>
                <a:latin typeface="Calibri" panose="020F0502020204030204"/>
                <a:ea typeface="+mn-ea"/>
              </a:rPr>
              <a:t>لغوي\ النقد بناء\التفكير إالبداعي\تنور رقمي.</a:t>
            </a:r>
          </a:p>
          <a:p>
            <a:pPr lvl="0" algn="r" defTabSz="457200">
              <a:buClrTx/>
            </a:pPr>
            <a:r>
              <a:rPr lang="ar-SA" sz="1050" kern="1200" dirty="0">
                <a:solidFill>
                  <a:prstClr val="black"/>
                </a:solidFill>
                <a:latin typeface="Calibri" panose="020F0502020204030204"/>
                <a:ea typeface="+mn-ea"/>
              </a:rPr>
              <a:t>شخصية:معرفة ذاتية \وتوجيه ذاتي </a:t>
            </a:r>
          </a:p>
          <a:p>
            <a:pPr lvl="0" algn="r" defTabSz="457200">
              <a:buClrTx/>
            </a:pPr>
            <a:r>
              <a:rPr lang="ar-SA" sz="1050" kern="1200" dirty="0">
                <a:solidFill>
                  <a:prstClr val="black"/>
                </a:solidFill>
                <a:latin typeface="Calibri" panose="020F0502020204030204"/>
                <a:ea typeface="+mn-ea"/>
              </a:rPr>
              <a:t>العلاقات الشخصية:الوعي </a:t>
            </a:r>
            <a:r>
              <a:rPr lang="ar-SA" sz="1050" kern="1200" dirty="0" err="1">
                <a:solidFill>
                  <a:prstClr val="black"/>
                </a:solidFill>
                <a:latin typeface="Calibri" panose="020F0502020204030204"/>
                <a:ea typeface="+mn-ea"/>
              </a:rPr>
              <a:t>إجتماعي</a:t>
            </a:r>
            <a:r>
              <a:rPr lang="ar-SA" sz="1050" kern="1200" dirty="0">
                <a:solidFill>
                  <a:prstClr val="black"/>
                </a:solidFill>
                <a:latin typeface="Calibri" panose="020F0502020204030204"/>
                <a:ea typeface="+mn-ea"/>
              </a:rPr>
              <a:t>\السلوك </a:t>
            </a:r>
            <a:r>
              <a:rPr lang="ar-SA" sz="1050" kern="1200" dirty="0" smtClean="0">
                <a:solidFill>
                  <a:prstClr val="black"/>
                </a:solidFill>
                <a:latin typeface="Calibri" panose="020F0502020204030204"/>
                <a:ea typeface="+mn-ea"/>
              </a:rPr>
              <a:t>الاجتماعي</a:t>
            </a:r>
            <a:endParaRPr lang="he-IL" sz="1050" kern="1200" dirty="0">
              <a:solidFill>
                <a:prstClr val="black"/>
              </a:solidFill>
              <a:latin typeface="Calibri" panose="020F0502020204030204"/>
              <a:ea typeface="+mn-ea"/>
            </a:endParaRPr>
          </a:p>
        </p:txBody>
      </p:sp>
      <p:sp>
        <p:nvSpPr>
          <p:cNvPr id="32" name="Google Shape;273;p8">
            <a:extLst>
              <a:ext uri="{FF2B5EF4-FFF2-40B4-BE49-F238E27FC236}">
                <a16:creationId xmlns:a16="http://schemas.microsoft.com/office/drawing/2014/main" xmlns="" id="{D7AB5E8A-087C-4029-AC39-45E00C564E42}"/>
              </a:ext>
            </a:extLst>
          </p:cNvPr>
          <p:cNvSpPr txBox="1"/>
          <p:nvPr/>
        </p:nvSpPr>
        <p:spPr>
          <a:xfrm>
            <a:off x="304800" y="4796921"/>
            <a:ext cx="2070266" cy="1015622"/>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a:t>
            </a:r>
            <a:r>
              <a:rPr lang="ar-SA" sz="1200" kern="1200" dirty="0" smtClean="0">
                <a:solidFill>
                  <a:prstClr val="black"/>
                </a:solidFill>
                <a:latin typeface="Calibri" panose="020F0502020204030204"/>
              </a:rPr>
              <a:t>المبادرة. العدالة </a:t>
            </a:r>
            <a:r>
              <a:rPr lang="ar-SA" sz="1200" kern="1200" dirty="0">
                <a:solidFill>
                  <a:prstClr val="black"/>
                </a:solidFill>
                <a:latin typeface="Calibri" panose="020F0502020204030204"/>
              </a:rPr>
              <a:t>الاجتماعية والتضامن  </a:t>
            </a:r>
            <a:r>
              <a:rPr lang="ar-SA" sz="1200" kern="1200" dirty="0" err="1" smtClean="0">
                <a:solidFill>
                  <a:prstClr val="black"/>
                </a:solidFill>
                <a:latin typeface="Calibri" panose="020F0502020204030204"/>
              </a:rPr>
              <a:t>الاجتماعي:ساعدة</a:t>
            </a:r>
            <a:r>
              <a:rPr lang="ar-SA" sz="1200" kern="1200" dirty="0" smtClean="0">
                <a:solidFill>
                  <a:prstClr val="black"/>
                </a:solidFill>
                <a:latin typeface="Calibri" panose="020F0502020204030204"/>
              </a:rPr>
              <a:t> </a:t>
            </a:r>
            <a:r>
              <a:rPr lang="ar-SA" sz="1200" kern="1200" dirty="0">
                <a:solidFill>
                  <a:prstClr val="black"/>
                </a:solidFill>
                <a:latin typeface="Calibri" panose="020F0502020204030204"/>
              </a:rPr>
              <a:t>الاخر،المشاركة </a:t>
            </a:r>
            <a:r>
              <a:rPr lang="ar-SA" sz="1200" kern="1200" dirty="0" smtClean="0">
                <a:solidFill>
                  <a:prstClr val="black"/>
                </a:solidFill>
                <a:latin typeface="Calibri" panose="020F0502020204030204"/>
              </a:rPr>
              <a:t>الاجتماعية والمواطنة </a:t>
            </a:r>
            <a:endParaRPr lang="ar-SA" sz="1200" kern="1200" dirty="0">
              <a:solidFill>
                <a:prstClr val="black"/>
              </a:solidFill>
              <a:latin typeface="Calibri" panose="020F0502020204030204"/>
            </a:endParaRPr>
          </a:p>
        </p:txBody>
      </p:sp>
      <p:sp>
        <p:nvSpPr>
          <p:cNvPr id="33" name="Google Shape;271;p8">
            <a:extLst>
              <a:ext uri="{FF2B5EF4-FFF2-40B4-BE49-F238E27FC236}">
                <a16:creationId xmlns:a16="http://schemas.microsoft.com/office/drawing/2014/main" xmlns="" id="{8EEADFF9-0808-4F3B-BEFD-94A8DF5259DE}"/>
              </a:ext>
            </a:extLst>
          </p:cNvPr>
          <p:cNvSpPr txBox="1"/>
          <p:nvPr/>
        </p:nvSpPr>
        <p:spPr>
          <a:xfrm>
            <a:off x="246117" y="5926604"/>
            <a:ext cx="2128949" cy="861734"/>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Tree>
    <p:extLst>
      <p:ext uri="{BB962C8B-B14F-4D97-AF65-F5344CB8AC3E}">
        <p14:creationId xmlns:p14="http://schemas.microsoft.com/office/powerpoint/2010/main" val="30553275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77165E38-F708-4C45-A5DF-C37962AC0470}"/>
              </a:ext>
            </a:extLst>
          </p:cNvPr>
          <p:cNvSpPr/>
          <p:nvPr/>
        </p:nvSpPr>
        <p:spPr>
          <a:xfrm>
            <a:off x="56319" y="-34461"/>
            <a:ext cx="12192000" cy="6873411"/>
          </a:xfrm>
          <a:prstGeom prst="rect">
            <a:avLst/>
          </a:prstGeom>
          <a:gradFill flip="none" rotWithShape="1">
            <a:gsLst>
              <a:gs pos="67000">
                <a:schemeClr val="accent3">
                  <a:alpha val="70000"/>
                </a:schemeClr>
              </a:gs>
              <a:gs pos="33000">
                <a:schemeClr val="accent2">
                  <a:alpha val="40000"/>
                </a:schemeClr>
              </a:gs>
              <a:gs pos="0">
                <a:schemeClr val="accent1">
                  <a:alpha val="20000"/>
                </a:schemeClr>
              </a:gs>
              <a:gs pos="100000">
                <a:schemeClr val="accent5">
                  <a:lumMod val="100000"/>
                  <a:alpha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86" eaLnBrk="1" fontAlgn="auto" hangingPunct="1">
              <a:spcBef>
                <a:spcPts val="0"/>
              </a:spcBef>
              <a:spcAft>
                <a:spcPts val="0"/>
              </a:spcAft>
              <a:defRPr/>
            </a:pPr>
            <a:endParaRPr lang="en-US"/>
          </a:p>
        </p:txBody>
      </p:sp>
      <p:sp>
        <p:nvSpPr>
          <p:cNvPr id="26629" name="AutoShape 2" descr="תוצאת תמונה עבור ‪emoji animal‬‏">
            <a:extLst>
              <a:ext uri="{FF2B5EF4-FFF2-40B4-BE49-F238E27FC236}">
                <a16:creationId xmlns:a16="http://schemas.microsoft.com/office/drawing/2014/main" xmlns="" id="{828F033F-F498-4FF7-879A-DD6FE559DF3A}"/>
              </a:ext>
            </a:extLst>
          </p:cNvPr>
          <p:cNvSpPr>
            <a:spLocks noChangeAspect="1" noChangeArrowheads="1"/>
          </p:cNvSpPr>
          <p:nvPr/>
        </p:nvSpPr>
        <p:spPr bwMode="auto">
          <a:xfrm>
            <a:off x="158563" y="133329"/>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26630" name="AutoShape 4" descr="תוצאת תמונה עבור ‪emoji animal‬‏">
            <a:extLst>
              <a:ext uri="{FF2B5EF4-FFF2-40B4-BE49-F238E27FC236}">
                <a16:creationId xmlns:a16="http://schemas.microsoft.com/office/drawing/2014/main" xmlns="" id="{64875C7F-D2F7-48B7-B194-73234C12A6E3}"/>
              </a:ext>
            </a:extLst>
          </p:cNvPr>
          <p:cNvSpPr>
            <a:spLocks noChangeAspect="1" noChangeArrowheads="1"/>
          </p:cNvSpPr>
          <p:nvPr/>
        </p:nvSpPr>
        <p:spPr bwMode="auto">
          <a:xfrm>
            <a:off x="310963" y="28573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pic>
        <p:nvPicPr>
          <p:cNvPr id="26631" name="Picture 5">
            <a:extLst>
              <a:ext uri="{FF2B5EF4-FFF2-40B4-BE49-F238E27FC236}">
                <a16:creationId xmlns:a16="http://schemas.microsoft.com/office/drawing/2014/main" xmlns="" id="{A247FD6F-E82F-4B0E-93FE-39C0A24DC8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363" y="362837"/>
            <a:ext cx="193465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32" name="AutoShape 7" descr="תוצאת תמונה עבור ‪emoji animal‬‏">
            <a:extLst>
              <a:ext uri="{FF2B5EF4-FFF2-40B4-BE49-F238E27FC236}">
                <a16:creationId xmlns:a16="http://schemas.microsoft.com/office/drawing/2014/main" xmlns="" id="{5245F151-C419-405A-8C4C-A51DFEEC89D7}"/>
              </a:ext>
            </a:extLst>
          </p:cNvPr>
          <p:cNvSpPr>
            <a:spLocks noChangeAspect="1" noChangeArrowheads="1"/>
          </p:cNvSpPr>
          <p:nvPr/>
        </p:nvSpPr>
        <p:spPr bwMode="auto">
          <a:xfrm>
            <a:off x="463363" y="43813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pic>
        <p:nvPicPr>
          <p:cNvPr id="26633" name="Picture 8">
            <a:extLst>
              <a:ext uri="{FF2B5EF4-FFF2-40B4-BE49-F238E27FC236}">
                <a16:creationId xmlns:a16="http://schemas.microsoft.com/office/drawing/2014/main" xmlns="" id="{C7F1C3A4-39B1-480B-A938-413880F5FD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04" y="2509302"/>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4" name="Picture 9">
            <a:extLst>
              <a:ext uri="{FF2B5EF4-FFF2-40B4-BE49-F238E27FC236}">
                <a16:creationId xmlns:a16="http://schemas.microsoft.com/office/drawing/2014/main" xmlns="" id="{E1B97451-2155-44F1-BB9D-9A1E6034B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791" y="4778518"/>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5" name="Picture 10">
            <a:extLst>
              <a:ext uri="{FF2B5EF4-FFF2-40B4-BE49-F238E27FC236}">
                <a16:creationId xmlns:a16="http://schemas.microsoft.com/office/drawing/2014/main" xmlns="" id="{693648FE-9A5E-40BF-AE9F-771D63ED27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7418" y="362837"/>
            <a:ext cx="18573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6" name="Picture 13">
            <a:extLst>
              <a:ext uri="{FF2B5EF4-FFF2-40B4-BE49-F238E27FC236}">
                <a16:creationId xmlns:a16="http://schemas.microsoft.com/office/drawing/2014/main" xmlns="" id="{BB4B54BA-3C9F-493A-9345-FB781DB082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9102" y="4778518"/>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7" name="Picture 14">
            <a:extLst>
              <a:ext uri="{FF2B5EF4-FFF2-40B4-BE49-F238E27FC236}">
                <a16:creationId xmlns:a16="http://schemas.microsoft.com/office/drawing/2014/main" xmlns="" id="{A4BAD398-96CB-47D3-B7C3-AA4EC539DE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4123" y="362837"/>
            <a:ext cx="193465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8" name="Picture 16">
            <a:extLst>
              <a:ext uri="{FF2B5EF4-FFF2-40B4-BE49-F238E27FC236}">
                <a16:creationId xmlns:a16="http://schemas.microsoft.com/office/drawing/2014/main" xmlns="" id="{71FA58E9-208E-439C-9B03-D6CBB1345C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1413" y="4778518"/>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9" name="Picture 17">
            <a:extLst>
              <a:ext uri="{FF2B5EF4-FFF2-40B4-BE49-F238E27FC236}">
                <a16:creationId xmlns:a16="http://schemas.microsoft.com/office/drawing/2014/main" xmlns="" id="{14336B47-FA85-4C82-8F6A-22F28C5CD85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28178" y="362837"/>
            <a:ext cx="193465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0" name="Picture 20">
            <a:extLst>
              <a:ext uri="{FF2B5EF4-FFF2-40B4-BE49-F238E27FC236}">
                <a16:creationId xmlns:a16="http://schemas.microsoft.com/office/drawing/2014/main" xmlns="" id="{CE082C92-7A06-4149-B7AE-245B921A90F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27953" y="2509302"/>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1" name="Picture 21">
            <a:extLst>
              <a:ext uri="{FF2B5EF4-FFF2-40B4-BE49-F238E27FC236}">
                <a16:creationId xmlns:a16="http://schemas.microsoft.com/office/drawing/2014/main" xmlns="" id="{1E4CCEA8-06A7-4C4F-95D0-DCDB85E90F5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63724" y="4778518"/>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2" name="Picture 22">
            <a:extLst>
              <a:ext uri="{FF2B5EF4-FFF2-40B4-BE49-F238E27FC236}">
                <a16:creationId xmlns:a16="http://schemas.microsoft.com/office/drawing/2014/main" xmlns="" id="{1194C423-44F9-4A1F-AFCC-43203FE5942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42235" y="362837"/>
            <a:ext cx="19978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3" name="Picture 23">
            <a:extLst>
              <a:ext uri="{FF2B5EF4-FFF2-40B4-BE49-F238E27FC236}">
                <a16:creationId xmlns:a16="http://schemas.microsoft.com/office/drawing/2014/main" xmlns="" id="{DD1CED28-B950-4F26-85EE-C3D425392DE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74085" y="2509302"/>
            <a:ext cx="19341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4" name="Picture 24">
            <a:extLst>
              <a:ext uri="{FF2B5EF4-FFF2-40B4-BE49-F238E27FC236}">
                <a16:creationId xmlns:a16="http://schemas.microsoft.com/office/drawing/2014/main" xmlns="" id="{B9BEDE3D-2293-4139-9810-43A88C96E3B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36035" y="4778518"/>
            <a:ext cx="1904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5" name="Picture 26">
            <a:extLst>
              <a:ext uri="{FF2B5EF4-FFF2-40B4-BE49-F238E27FC236}">
                <a16:creationId xmlns:a16="http://schemas.microsoft.com/office/drawing/2014/main" xmlns="" id="{7A9DBA09-FECF-4750-86DF-E0507E918E5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62037" y="2509302"/>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6" name="Picture 29">
            <a:extLst>
              <a:ext uri="{FF2B5EF4-FFF2-40B4-BE49-F238E27FC236}">
                <a16:creationId xmlns:a16="http://schemas.microsoft.com/office/drawing/2014/main" xmlns="" id="{6AA679CF-C37A-46AF-8679-96CC643EB9F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08170" y="2509302"/>
            <a:ext cx="187365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לחצן פעולה: בית 27">
            <a:hlinkClick r:id="rId17" action="ppaction://hlinksldjump" highlightClick="1"/>
            <a:extLst>
              <a:ext uri="{FF2B5EF4-FFF2-40B4-BE49-F238E27FC236}">
                <a16:creationId xmlns:a16="http://schemas.microsoft.com/office/drawing/2014/main" xmlns="" id="{15D3DCFF-306B-4831-BEC2-D8BE235995E5}"/>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CC1B7BE3-C5EE-4963-8231-708A5B6C6BD7}"/>
              </a:ext>
            </a:extLst>
          </p:cNvPr>
          <p:cNvSpPr/>
          <p:nvPr/>
        </p:nvSpPr>
        <p:spPr>
          <a:xfrm>
            <a:off x="0" y="0"/>
            <a:ext cx="12192000" cy="6873411"/>
          </a:xfrm>
          <a:prstGeom prst="rect">
            <a:avLst/>
          </a:prstGeom>
          <a:gradFill flip="none" rotWithShape="1">
            <a:gsLst>
              <a:gs pos="67000">
                <a:schemeClr val="accent3">
                  <a:alpha val="70000"/>
                </a:schemeClr>
              </a:gs>
              <a:gs pos="33000">
                <a:schemeClr val="accent2">
                  <a:alpha val="40000"/>
                </a:schemeClr>
              </a:gs>
              <a:gs pos="0">
                <a:schemeClr val="accent1">
                  <a:alpha val="20000"/>
                </a:schemeClr>
              </a:gs>
              <a:gs pos="100000">
                <a:schemeClr val="accent5">
                  <a:lumMod val="100000"/>
                  <a:alpha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86" eaLnBrk="1" fontAlgn="auto" hangingPunct="1">
              <a:spcBef>
                <a:spcPts val="0"/>
              </a:spcBef>
              <a:spcAft>
                <a:spcPts val="0"/>
              </a:spcAft>
              <a:defRPr/>
            </a:pPr>
            <a:endParaRPr lang="en-US"/>
          </a:p>
        </p:txBody>
      </p:sp>
      <p:sp>
        <p:nvSpPr>
          <p:cNvPr id="27653" name="AutoShape 2" descr="תוצאת תמונה עבור ‪emoji animal‬‏">
            <a:extLst>
              <a:ext uri="{FF2B5EF4-FFF2-40B4-BE49-F238E27FC236}">
                <a16:creationId xmlns:a16="http://schemas.microsoft.com/office/drawing/2014/main" xmlns="" id="{56796C13-15C8-41A3-A761-D1E03F2A932D}"/>
              </a:ext>
            </a:extLst>
          </p:cNvPr>
          <p:cNvSpPr>
            <a:spLocks noChangeAspect="1" noChangeArrowheads="1"/>
          </p:cNvSpPr>
          <p:nvPr/>
        </p:nvSpPr>
        <p:spPr bwMode="auto">
          <a:xfrm>
            <a:off x="132426" y="19050"/>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27654" name="AutoShape 4" descr="תוצאת תמונה עבור ‪emoji animal‬‏">
            <a:extLst>
              <a:ext uri="{FF2B5EF4-FFF2-40B4-BE49-F238E27FC236}">
                <a16:creationId xmlns:a16="http://schemas.microsoft.com/office/drawing/2014/main" xmlns="" id="{5C53D54D-ABBC-4798-B7CC-FE1000F54D13}"/>
              </a:ext>
            </a:extLst>
          </p:cNvPr>
          <p:cNvSpPr>
            <a:spLocks noChangeAspect="1" noChangeArrowheads="1"/>
          </p:cNvSpPr>
          <p:nvPr/>
        </p:nvSpPr>
        <p:spPr bwMode="auto">
          <a:xfrm>
            <a:off x="284826" y="171451"/>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27655" name="AutoShape 7" descr="תוצאת תמונה עבור ‪emoji animal‬‏">
            <a:extLst>
              <a:ext uri="{FF2B5EF4-FFF2-40B4-BE49-F238E27FC236}">
                <a16:creationId xmlns:a16="http://schemas.microsoft.com/office/drawing/2014/main" xmlns="" id="{0A1007CD-DFBC-4941-B081-CD3CE247B546}"/>
              </a:ext>
            </a:extLst>
          </p:cNvPr>
          <p:cNvSpPr>
            <a:spLocks noChangeAspect="1" noChangeArrowheads="1"/>
          </p:cNvSpPr>
          <p:nvPr/>
        </p:nvSpPr>
        <p:spPr bwMode="auto">
          <a:xfrm>
            <a:off x="437226" y="323851"/>
            <a:ext cx="1800000"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pic>
        <p:nvPicPr>
          <p:cNvPr id="27656" name="Picture 2">
            <a:extLst>
              <a:ext uri="{FF2B5EF4-FFF2-40B4-BE49-F238E27FC236}">
                <a16:creationId xmlns:a16="http://schemas.microsoft.com/office/drawing/2014/main" xmlns="" id="{0424F4E9-2AA8-4741-A137-CF9A04BF3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489" y="476251"/>
            <a:ext cx="20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7" name="Picture 3">
            <a:extLst>
              <a:ext uri="{FF2B5EF4-FFF2-40B4-BE49-F238E27FC236}">
                <a16:creationId xmlns:a16="http://schemas.microsoft.com/office/drawing/2014/main" xmlns="" id="{13F4D01F-23FE-4EB2-8CA9-078A12C24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202" y="2665413"/>
            <a:ext cx="21395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8" name="Picture 4">
            <a:extLst>
              <a:ext uri="{FF2B5EF4-FFF2-40B4-BE49-F238E27FC236}">
                <a16:creationId xmlns:a16="http://schemas.microsoft.com/office/drawing/2014/main" xmlns="" id="{1DF1E229-62B5-4AC2-B1A8-70759B4313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626" y="4664076"/>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9" name="Picture 5">
            <a:extLst>
              <a:ext uri="{FF2B5EF4-FFF2-40B4-BE49-F238E27FC236}">
                <a16:creationId xmlns:a16="http://schemas.microsoft.com/office/drawing/2014/main" xmlns="" id="{6EDA15D8-51DC-41F3-A928-68038B7A6B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7798" y="476251"/>
            <a:ext cx="19014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0" name="Picture 6">
            <a:extLst>
              <a:ext uri="{FF2B5EF4-FFF2-40B4-BE49-F238E27FC236}">
                <a16:creationId xmlns:a16="http://schemas.microsoft.com/office/drawing/2014/main" xmlns="" id="{404BCB02-5918-4C79-B23A-5BDD85BDD2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1642" y="2665413"/>
            <a:ext cx="22027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1" name="Picture 7">
            <a:extLst>
              <a:ext uri="{FF2B5EF4-FFF2-40B4-BE49-F238E27FC236}">
                <a16:creationId xmlns:a16="http://schemas.microsoft.com/office/drawing/2014/main" xmlns="" id="{14128360-3310-48E8-BE6A-658859A052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3422" y="4664076"/>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2" name="Picture 8">
            <a:extLst>
              <a:ext uri="{FF2B5EF4-FFF2-40B4-BE49-F238E27FC236}">
                <a16:creationId xmlns:a16="http://schemas.microsoft.com/office/drawing/2014/main" xmlns="" id="{8608BFE7-E52B-44F4-85A5-0CD2498892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8507" y="476251"/>
            <a:ext cx="19014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3" name="Picture 10">
            <a:extLst>
              <a:ext uri="{FF2B5EF4-FFF2-40B4-BE49-F238E27FC236}">
                <a16:creationId xmlns:a16="http://schemas.microsoft.com/office/drawing/2014/main" xmlns="" id="{694F0E55-AC53-4B9D-AD7B-378BC4975DC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2282" y="2665413"/>
            <a:ext cx="21469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4" name="Picture 13">
            <a:extLst>
              <a:ext uri="{FF2B5EF4-FFF2-40B4-BE49-F238E27FC236}">
                <a16:creationId xmlns:a16="http://schemas.microsoft.com/office/drawing/2014/main" xmlns="" id="{35E64F74-F4D2-40D1-902E-57E2C359D97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9216" y="476251"/>
            <a:ext cx="18573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5" name="Picture 14">
            <a:extLst>
              <a:ext uri="{FF2B5EF4-FFF2-40B4-BE49-F238E27FC236}">
                <a16:creationId xmlns:a16="http://schemas.microsoft.com/office/drawing/2014/main" xmlns="" id="{638C6FF0-38B6-412E-87DA-9464DD78B4E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17122" y="2665413"/>
            <a:ext cx="214285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6" name="Picture 15">
            <a:extLst>
              <a:ext uri="{FF2B5EF4-FFF2-40B4-BE49-F238E27FC236}">
                <a16:creationId xmlns:a16="http://schemas.microsoft.com/office/drawing/2014/main" xmlns="" id="{608BB864-86E8-4299-B861-91654DA5A96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69064" y="4664076"/>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7" name="Picture 18">
            <a:extLst>
              <a:ext uri="{FF2B5EF4-FFF2-40B4-BE49-F238E27FC236}">
                <a16:creationId xmlns:a16="http://schemas.microsoft.com/office/drawing/2014/main" xmlns="" id="{04EF0341-A4AB-43FF-9B9E-55C4A5EF550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55826" y="476251"/>
            <a:ext cx="220395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8" name="Picture 19">
            <a:extLst>
              <a:ext uri="{FF2B5EF4-FFF2-40B4-BE49-F238E27FC236}">
                <a16:creationId xmlns:a16="http://schemas.microsoft.com/office/drawing/2014/main" xmlns="" id="{5C8AAFD8-7756-44F9-99DF-4C99A9A1BE8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47914" y="2665413"/>
            <a:ext cx="22594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9" name="Picture 20">
            <a:extLst>
              <a:ext uri="{FF2B5EF4-FFF2-40B4-BE49-F238E27FC236}">
                <a16:creationId xmlns:a16="http://schemas.microsoft.com/office/drawing/2014/main" xmlns="" id="{FC02049E-EEED-48BC-AA74-B2F99FCD853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892861" y="4664076"/>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70" name="Picture 22" descr="תוצאת תמונה עבור ‪emoji animal‬‏">
            <a:extLst>
              <a:ext uri="{FF2B5EF4-FFF2-40B4-BE49-F238E27FC236}">
                <a16:creationId xmlns:a16="http://schemas.microsoft.com/office/drawing/2014/main" xmlns="" id="{00238FA4-A625-4C97-BBE7-6A6FC4E22EF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37218" y="4664076"/>
            <a:ext cx="1808050"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לחצן פעולה: בית 27">
            <a:hlinkClick r:id="rId17" action="ppaction://hlinksldjump" highlightClick="1"/>
            <a:extLst>
              <a:ext uri="{FF2B5EF4-FFF2-40B4-BE49-F238E27FC236}">
                <a16:creationId xmlns:a16="http://schemas.microsoft.com/office/drawing/2014/main" xmlns="" id="{15CEA287-7593-4FF2-B72F-8D1D4C4DD6F7}"/>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1" name="Google Shape;291;p10">
            <a:hlinkClick r:id="rId3" action="ppaction://hlinksldjump"/>
          </p:cNvPr>
          <p:cNvSpPr/>
          <p:nvPr/>
        </p:nvSpPr>
        <p:spPr>
          <a:xfrm>
            <a:off x="7608168" y="908721"/>
            <a:ext cx="1008000" cy="7167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2" name="Google Shape;292;p10"/>
          <p:cNvSpPr/>
          <p:nvPr/>
        </p:nvSpPr>
        <p:spPr>
          <a:xfrm>
            <a:off x="6616681" y="906110"/>
            <a:ext cx="1008000" cy="7167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3" name="Google Shape;293;p10"/>
          <p:cNvSpPr/>
          <p:nvPr/>
        </p:nvSpPr>
        <p:spPr>
          <a:xfrm>
            <a:off x="5600257" y="931429"/>
            <a:ext cx="1008000" cy="7167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94" name="Google Shape;294;p10"/>
          <p:cNvPicPr preferRelativeResize="0"/>
          <p:nvPr/>
        </p:nvPicPr>
        <p:blipFill rotWithShape="1">
          <a:blip r:embed="rId4">
            <a:alphaModFix/>
          </a:blip>
          <a:srcRect/>
          <a:stretch/>
        </p:blipFill>
        <p:spPr>
          <a:xfrm>
            <a:off x="10263499" y="1012649"/>
            <a:ext cx="1928500" cy="5548003"/>
          </a:xfrm>
          <a:prstGeom prst="rect">
            <a:avLst/>
          </a:prstGeom>
          <a:noFill/>
          <a:ln>
            <a:noFill/>
          </a:ln>
        </p:spPr>
      </p:pic>
      <p:sp>
        <p:nvSpPr>
          <p:cNvPr id="296" name="Google Shape;296;p10">
            <a:hlinkClick r:id="" action="ppaction://noaction"/>
          </p:cNvPr>
          <p:cNvSpPr/>
          <p:nvPr/>
        </p:nvSpPr>
        <p:spPr>
          <a:xfrm>
            <a:off x="10370210" y="2850055"/>
            <a:ext cx="1654200" cy="697800"/>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إفتتاحية</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7" name="Google Shape;297;p10"/>
          <p:cNvSpPr/>
          <p:nvPr/>
        </p:nvSpPr>
        <p:spPr>
          <a:xfrm>
            <a:off x="10370210" y="3682537"/>
            <a:ext cx="1654200" cy="697800"/>
          </a:xfrm>
          <a:prstGeom prst="roundRect">
            <a:avLst>
              <a:gd name="adj" fmla="val 16667"/>
            </a:avLst>
          </a:prstGeom>
          <a:solidFill>
            <a:srgbClr val="65D65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سير الدرس</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8" name="Google Shape;298;p10">
            <a:hlinkClick r:id="rId5" action="ppaction://hlinksldjump"/>
          </p:cNvPr>
          <p:cNvSpPr/>
          <p:nvPr/>
        </p:nvSpPr>
        <p:spPr>
          <a:xfrm>
            <a:off x="10370210" y="4529476"/>
            <a:ext cx="1654200" cy="697800"/>
          </a:xfrm>
          <a:prstGeom prst="roundRect">
            <a:avLst>
              <a:gd name="adj" fmla="val 16667"/>
            </a:avLst>
          </a:prstGeom>
          <a:solidFill>
            <a:srgbClr val="FF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تلخيص</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00" name="Google Shape;300;p10"/>
          <p:cNvSpPr/>
          <p:nvPr/>
        </p:nvSpPr>
        <p:spPr>
          <a:xfrm>
            <a:off x="10084037" y="2545841"/>
            <a:ext cx="179400" cy="239400"/>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1" name="Google Shape;301;p10"/>
          <p:cNvSpPr/>
          <p:nvPr/>
        </p:nvSpPr>
        <p:spPr>
          <a:xfrm>
            <a:off x="174172" y="438900"/>
            <a:ext cx="10276114" cy="5809500"/>
          </a:xfrm>
          <a:prstGeom prst="rect">
            <a:avLst/>
          </a:prstGeom>
          <a:solidFill>
            <a:srgbClr val="F0EDED"/>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302" name="Google Shape;302;p10"/>
          <p:cNvPicPr preferRelativeResize="0"/>
          <p:nvPr/>
        </p:nvPicPr>
        <p:blipFill rotWithShape="1">
          <a:blip r:embed="rId6">
            <a:alphaModFix/>
          </a:blip>
          <a:srcRect t="8181" r="24385"/>
          <a:stretch/>
        </p:blipFill>
        <p:spPr>
          <a:xfrm>
            <a:off x="10154718" y="4690994"/>
            <a:ext cx="223267" cy="306089"/>
          </a:xfrm>
          <a:prstGeom prst="rect">
            <a:avLst/>
          </a:prstGeom>
          <a:noFill/>
          <a:ln>
            <a:noFill/>
          </a:ln>
        </p:spPr>
      </p:pic>
      <p:sp>
        <p:nvSpPr>
          <p:cNvPr id="303" name="Google Shape;303;p10"/>
          <p:cNvSpPr/>
          <p:nvPr/>
        </p:nvSpPr>
        <p:spPr>
          <a:xfrm>
            <a:off x="428625" y="1088572"/>
            <a:ext cx="9992632" cy="5809540"/>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4" name="לחצן פעולה: בית 27">
            <a:hlinkClick r:id="rId3" action="ppaction://hlinksldjump" highlightClick="1"/>
            <a:extLst>
              <a:ext uri="{FF2B5EF4-FFF2-40B4-BE49-F238E27FC236}">
                <a16:creationId xmlns:a16="http://schemas.microsoft.com/office/drawing/2014/main" xmlns="" id="{0824009F-5D25-406D-A68E-A3492E15D746}"/>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57" name="Picture 3">
            <a:extLst>
              <a:ext uri="{FF2B5EF4-FFF2-40B4-BE49-F238E27FC236}">
                <a16:creationId xmlns:a16="http://schemas.microsoft.com/office/drawing/2014/main" xmlns="" id="{F8EDC8D4-8905-4158-BF56-5077CEAB7266}"/>
              </a:ext>
            </a:extLst>
          </p:cNvPr>
          <p:cNvPicPr>
            <a:picLocks noChangeAspect="1"/>
          </p:cNvPicPr>
          <p:nvPr/>
        </p:nvPicPr>
        <p:blipFill>
          <a:blip r:embed="rId7"/>
          <a:stretch>
            <a:fillRect/>
          </a:stretch>
        </p:blipFill>
        <p:spPr>
          <a:xfrm>
            <a:off x="428235" y="1669143"/>
            <a:ext cx="2329538" cy="1465943"/>
          </a:xfrm>
          <a:prstGeom prst="rect">
            <a:avLst/>
          </a:prstGeom>
          <a:ln>
            <a:noFill/>
          </a:ln>
          <a:effectLst>
            <a:outerShdw blurRad="292100" dist="139700" dir="2700000" algn="tl" rotWithShape="0">
              <a:srgbClr val="333333">
                <a:alpha val="65000"/>
              </a:srgbClr>
            </a:outerShdw>
          </a:effectLst>
        </p:spPr>
      </p:pic>
      <p:pic>
        <p:nvPicPr>
          <p:cNvPr id="37" name="תמונה 36"/>
          <p:cNvPicPr>
            <a:picLocks noChangeAspect="1"/>
          </p:cNvPicPr>
          <p:nvPr/>
        </p:nvPicPr>
        <p:blipFill>
          <a:blip r:embed="rId8"/>
          <a:stretch>
            <a:fillRect/>
          </a:stretch>
        </p:blipFill>
        <p:spPr>
          <a:xfrm>
            <a:off x="272574" y="130629"/>
            <a:ext cx="11613887" cy="856343"/>
          </a:xfrm>
          <a:prstGeom prst="rect">
            <a:avLst/>
          </a:prstGeom>
        </p:spPr>
      </p:pic>
      <p:grpSp>
        <p:nvGrpSpPr>
          <p:cNvPr id="2" name="קבוצה 1"/>
          <p:cNvGrpSpPr/>
          <p:nvPr/>
        </p:nvGrpSpPr>
        <p:grpSpPr>
          <a:xfrm>
            <a:off x="237632" y="1420584"/>
            <a:ext cx="10250913" cy="5437416"/>
            <a:chOff x="194089" y="1366175"/>
            <a:chExt cx="10250913" cy="5437416"/>
          </a:xfrm>
        </p:grpSpPr>
        <p:grpSp>
          <p:nvGrpSpPr>
            <p:cNvPr id="46" name="קבוצה 45">
              <a:extLst>
                <a:ext uri="{FF2B5EF4-FFF2-40B4-BE49-F238E27FC236}">
                  <a16:creationId xmlns:a16="http://schemas.microsoft.com/office/drawing/2014/main" xmlns="" id="{04CB9FCF-E959-4E2F-9D64-1C2159EC4A59}"/>
                </a:ext>
              </a:extLst>
            </p:cNvPr>
            <p:cNvGrpSpPr/>
            <p:nvPr/>
          </p:nvGrpSpPr>
          <p:grpSpPr>
            <a:xfrm>
              <a:off x="194089" y="3570514"/>
              <a:ext cx="3308728" cy="3233077"/>
              <a:chOff x="56988" y="4205402"/>
              <a:chExt cx="3308728" cy="2809263"/>
            </a:xfrm>
          </p:grpSpPr>
          <p:sp>
            <p:nvSpPr>
              <p:cNvPr id="47" name="Google Shape;270;p8">
                <a:extLst>
                  <a:ext uri="{FF2B5EF4-FFF2-40B4-BE49-F238E27FC236}">
                    <a16:creationId xmlns:a16="http://schemas.microsoft.com/office/drawing/2014/main" xmlns="" id="{03464E0B-12F6-4919-9C4A-3D9CED68FC12}"/>
                  </a:ext>
                </a:extLst>
              </p:cNvPr>
              <p:cNvSpPr/>
              <p:nvPr/>
            </p:nvSpPr>
            <p:spPr>
              <a:xfrm>
                <a:off x="56988" y="4205402"/>
                <a:ext cx="3308728" cy="2809263"/>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51" name="Google Shape;274;p8">
                <a:extLst>
                  <a:ext uri="{FF2B5EF4-FFF2-40B4-BE49-F238E27FC236}">
                    <a16:creationId xmlns:a16="http://schemas.microsoft.com/office/drawing/2014/main" xmlns="" id="{9FAF4F9D-E650-468C-BF2C-166B4A46C594}"/>
                  </a:ext>
                </a:extLst>
              </p:cNvPr>
              <p:cNvPicPr preferRelativeResize="0"/>
              <p:nvPr/>
            </p:nvPicPr>
            <p:blipFill rotWithShape="1">
              <a:blip r:embed="rId9">
                <a:alphaModFix/>
              </a:blip>
              <a:srcRect/>
              <a:stretch/>
            </p:blipFill>
            <p:spPr>
              <a:xfrm>
                <a:off x="2887028" y="5606775"/>
                <a:ext cx="305173" cy="305173"/>
              </a:xfrm>
              <a:prstGeom prst="rect">
                <a:avLst/>
              </a:prstGeom>
              <a:noFill/>
              <a:ln>
                <a:noFill/>
              </a:ln>
            </p:spPr>
          </p:pic>
          <p:sp>
            <p:nvSpPr>
              <p:cNvPr id="52" name="Google Shape;275;p8">
                <a:extLst>
                  <a:ext uri="{FF2B5EF4-FFF2-40B4-BE49-F238E27FC236}">
                    <a16:creationId xmlns:a16="http://schemas.microsoft.com/office/drawing/2014/main" xmlns="" id="{1CC3361F-6056-4CD8-B115-6F2C8F45702A}"/>
                  </a:ext>
                </a:extLst>
              </p:cNvPr>
              <p:cNvSpPr/>
              <p:nvPr/>
            </p:nvSpPr>
            <p:spPr>
              <a:xfrm>
                <a:off x="2171346" y="4524343"/>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مهارات</a:t>
                </a:r>
                <a:r>
                  <a:rPr lang="x-none" sz="1000" b="1" dirty="0" smtClean="0">
                    <a:solidFill>
                      <a:srgbClr val="000000"/>
                    </a:solidFill>
                    <a:latin typeface="Calibri"/>
                    <a:ea typeface="Calibri"/>
                    <a:cs typeface="Calibri"/>
                    <a:sym typeface="Calibri"/>
                  </a:rPr>
                  <a:t>  </a:t>
                </a:r>
                <a:endParaRPr dirty="0"/>
              </a:p>
            </p:txBody>
          </p:sp>
          <p:sp>
            <p:nvSpPr>
              <p:cNvPr id="53" name="Google Shape;276;p8">
                <a:extLst>
                  <a:ext uri="{FF2B5EF4-FFF2-40B4-BE49-F238E27FC236}">
                    <a16:creationId xmlns:a16="http://schemas.microsoft.com/office/drawing/2014/main" xmlns="" id="{D17AB40F-A664-48CC-BDA6-9EC0B065E60C}"/>
                  </a:ext>
                </a:extLst>
              </p:cNvPr>
              <p:cNvSpPr/>
              <p:nvPr/>
            </p:nvSpPr>
            <p:spPr>
              <a:xfrm>
                <a:off x="2113768" y="5516513"/>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cs typeface="Calibri"/>
                    <a:sym typeface="Calibri"/>
                  </a:rPr>
                  <a:t>قيم</a:t>
                </a:r>
                <a:endParaRPr dirty="0"/>
              </a:p>
            </p:txBody>
          </p:sp>
          <p:sp>
            <p:nvSpPr>
              <p:cNvPr id="54" name="Google Shape;277;p8">
                <a:extLst>
                  <a:ext uri="{FF2B5EF4-FFF2-40B4-BE49-F238E27FC236}">
                    <a16:creationId xmlns:a16="http://schemas.microsoft.com/office/drawing/2014/main" xmlns="" id="{78E2A8E7-32DD-42D2-99B8-4E6239FC4C43}"/>
                  </a:ext>
                </a:extLst>
              </p:cNvPr>
              <p:cNvSpPr/>
              <p:nvPr/>
            </p:nvSpPr>
            <p:spPr>
              <a:xfrm>
                <a:off x="2092879" y="6404833"/>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latin typeface="Calibri"/>
                    <a:ea typeface="Calibri"/>
                    <a:cs typeface="Calibri"/>
                    <a:sym typeface="Calibri"/>
                  </a:rPr>
                  <a:t>تطبيقات</a:t>
                </a:r>
              </a:p>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عملية</a:t>
                </a:r>
                <a:endParaRPr sz="1000" b="1" dirty="0">
                  <a:solidFill>
                    <a:srgbClr val="000000"/>
                  </a:solidFill>
                  <a:latin typeface="Calibri"/>
                  <a:ea typeface="Calibri"/>
                  <a:cs typeface="Calibri"/>
                  <a:sym typeface="Calibri"/>
                </a:endParaRPr>
              </a:p>
            </p:txBody>
          </p:sp>
          <p:pic>
            <p:nvPicPr>
              <p:cNvPr id="55" name="Google Shape;278;p8">
                <a:extLst>
                  <a:ext uri="{FF2B5EF4-FFF2-40B4-BE49-F238E27FC236}">
                    <a16:creationId xmlns:a16="http://schemas.microsoft.com/office/drawing/2014/main" xmlns="" id="{CD51910D-6CAB-45AC-9828-39C76058FFCC}"/>
                  </a:ext>
                </a:extLst>
              </p:cNvPr>
              <p:cNvPicPr preferRelativeResize="0"/>
              <p:nvPr/>
            </p:nvPicPr>
            <p:blipFill rotWithShape="1">
              <a:blip r:embed="rId10">
                <a:alphaModFix/>
              </a:blip>
              <a:srcRect/>
              <a:stretch/>
            </p:blipFill>
            <p:spPr>
              <a:xfrm>
                <a:off x="3001315" y="4669549"/>
                <a:ext cx="224063" cy="173342"/>
              </a:xfrm>
              <a:prstGeom prst="rect">
                <a:avLst/>
              </a:prstGeom>
              <a:noFill/>
              <a:ln>
                <a:noFill/>
              </a:ln>
            </p:spPr>
          </p:pic>
          <p:pic>
            <p:nvPicPr>
              <p:cNvPr id="56" name="Google Shape;279;p8">
                <a:extLst>
                  <a:ext uri="{FF2B5EF4-FFF2-40B4-BE49-F238E27FC236}">
                    <a16:creationId xmlns:a16="http://schemas.microsoft.com/office/drawing/2014/main" xmlns="" id="{E9C3BD4A-59A4-40B9-B22C-AD779EEB85D7}"/>
                  </a:ext>
                </a:extLst>
              </p:cNvPr>
              <p:cNvPicPr preferRelativeResize="0"/>
              <p:nvPr/>
            </p:nvPicPr>
            <p:blipFill rotWithShape="1">
              <a:blip r:embed="rId11">
                <a:alphaModFix/>
              </a:blip>
              <a:srcRect/>
              <a:stretch/>
            </p:blipFill>
            <p:spPr>
              <a:xfrm>
                <a:off x="2991544" y="6421789"/>
                <a:ext cx="281881" cy="287786"/>
              </a:xfrm>
              <a:prstGeom prst="rect">
                <a:avLst/>
              </a:prstGeom>
              <a:noFill/>
              <a:ln>
                <a:noFill/>
              </a:ln>
            </p:spPr>
          </p:pic>
        </p:grpSp>
        <p:sp>
          <p:nvSpPr>
            <p:cNvPr id="31" name="Google Shape;304;p10">
              <a:extLst>
                <a:ext uri="{FF2B5EF4-FFF2-40B4-BE49-F238E27FC236}">
                  <a16:creationId xmlns:a16="http://schemas.microsoft.com/office/drawing/2014/main" xmlns="" id="{DCF869ED-1F5F-4CDD-86AE-420202469E60}"/>
                </a:ext>
              </a:extLst>
            </p:cNvPr>
            <p:cNvSpPr txBox="1"/>
            <p:nvPr/>
          </p:nvSpPr>
          <p:spPr>
            <a:xfrm>
              <a:off x="3294741" y="1366175"/>
              <a:ext cx="7150261" cy="2102739"/>
            </a:xfrm>
            <a:prstGeom prst="rect">
              <a:avLst/>
            </a:prstGeom>
            <a:noFill/>
            <a:ln>
              <a:noFill/>
            </a:ln>
          </p:spPr>
          <p:txBody>
            <a:bodyPr spcFirstLastPara="1" wrap="square" lIns="91425" tIns="45700" rIns="91425" bIns="45700" anchor="t" anchorCtr="0">
              <a:noAutofit/>
            </a:bodyPr>
            <a:lstStyle/>
            <a:p>
              <a:pPr marL="171450" lvl="0" indent="-171450" algn="r" defTabSz="685800" rtl="1">
                <a:lnSpc>
                  <a:spcPct val="90000"/>
                </a:lnSpc>
                <a:spcBef>
                  <a:spcPts val="750"/>
                </a:spcBef>
                <a:buClrTx/>
                <a:buFont typeface="Arial" panose="020B0604020202020204" pitchFamily="34" charset="0"/>
                <a:buChar char="•"/>
              </a:pPr>
              <a:r>
                <a:rPr lang="ar-SA" sz="2000" kern="1200" dirty="0">
                  <a:solidFill>
                    <a:prstClr val="black"/>
                  </a:solidFill>
                  <a:latin typeface="Calibri" panose="020F0502020204030204"/>
                  <a:ea typeface="+mn-ea"/>
                </a:rPr>
                <a:t>تعلمنا من هذا الدرس اهمية </a:t>
              </a:r>
              <a:r>
                <a:rPr lang="ar-SA" sz="2000" kern="1200" dirty="0" smtClean="0">
                  <a:solidFill>
                    <a:prstClr val="black"/>
                  </a:solidFill>
                  <a:latin typeface="Calibri" panose="020F0502020204030204"/>
                  <a:ea typeface="+mn-ea"/>
                </a:rPr>
                <a:t>المساهمة الخاصة لكل </a:t>
              </a:r>
              <a:r>
                <a:rPr lang="ar-SA" sz="2000" kern="1200" dirty="0">
                  <a:solidFill>
                    <a:prstClr val="black"/>
                  </a:solidFill>
                  <a:latin typeface="Calibri" panose="020F0502020204030204"/>
                  <a:ea typeface="+mn-ea"/>
                </a:rPr>
                <a:t>فرد في المجموعة</a:t>
              </a:r>
              <a:r>
                <a:rPr lang="ar-SA" sz="2000" kern="1200" dirty="0" smtClean="0">
                  <a:solidFill>
                    <a:prstClr val="black"/>
                  </a:solidFill>
                  <a:latin typeface="Calibri" panose="020F0502020204030204"/>
                  <a:ea typeface="+mn-ea"/>
                </a:rPr>
                <a:t>، كيف يعود مردود هذه المساهمة اليه،  تطرقنا الى  </a:t>
              </a:r>
              <a:r>
                <a:rPr lang="ar-SA" sz="2000" kern="1200" dirty="0">
                  <a:solidFill>
                    <a:prstClr val="black"/>
                  </a:solidFill>
                  <a:latin typeface="Calibri" panose="020F0502020204030204"/>
                  <a:ea typeface="+mn-ea"/>
                </a:rPr>
                <a:t>عدة </a:t>
              </a:r>
              <a:r>
                <a:rPr lang="ar-SA" sz="2000" kern="1200" dirty="0" smtClean="0">
                  <a:solidFill>
                    <a:prstClr val="black"/>
                  </a:solidFill>
                  <a:latin typeface="Calibri" panose="020F0502020204030204"/>
                  <a:ea typeface="+mn-ea"/>
                </a:rPr>
                <a:t>صفات </a:t>
              </a:r>
              <a:r>
                <a:rPr lang="ar-SA" sz="2000" kern="1200" dirty="0">
                  <a:solidFill>
                    <a:prstClr val="black"/>
                  </a:solidFill>
                  <a:latin typeface="Calibri" panose="020F0502020204030204"/>
                  <a:ea typeface="+mn-ea"/>
                </a:rPr>
                <a:t>لكل شخص والتي </a:t>
              </a:r>
              <a:r>
                <a:rPr lang="ar-SA" sz="2000" kern="1200" dirty="0" smtClean="0">
                  <a:solidFill>
                    <a:prstClr val="black"/>
                  </a:solidFill>
                  <a:latin typeface="Calibri" panose="020F0502020204030204"/>
                  <a:ea typeface="+mn-ea"/>
                </a:rPr>
                <a:t>تساهم  </a:t>
              </a:r>
              <a:r>
                <a:rPr lang="ar-SA" sz="2000" kern="1200" dirty="0">
                  <a:solidFill>
                    <a:prstClr val="black"/>
                  </a:solidFill>
                  <a:latin typeface="Calibri" panose="020F0502020204030204"/>
                  <a:ea typeface="+mn-ea"/>
                </a:rPr>
                <a:t>في </a:t>
              </a:r>
              <a:r>
                <a:rPr lang="ar-SA" sz="2000" kern="1200" dirty="0" smtClean="0">
                  <a:solidFill>
                    <a:prstClr val="black"/>
                  </a:solidFill>
                  <a:latin typeface="Calibri" panose="020F0502020204030204"/>
                  <a:ea typeface="+mn-ea"/>
                </a:rPr>
                <a:t>تحقيق  </a:t>
              </a:r>
              <a:r>
                <a:rPr lang="ar-SA" sz="2000" kern="1200" dirty="0">
                  <a:solidFill>
                    <a:prstClr val="black"/>
                  </a:solidFill>
                  <a:latin typeface="Calibri" panose="020F0502020204030204"/>
                  <a:ea typeface="+mn-ea"/>
                </a:rPr>
                <a:t>أهداف المجموعة.</a:t>
              </a:r>
            </a:p>
            <a:p>
              <a:pPr lvl="0" algn="r" defTabSz="685800" rtl="1">
                <a:lnSpc>
                  <a:spcPct val="90000"/>
                </a:lnSpc>
                <a:spcBef>
                  <a:spcPts val="750"/>
                </a:spcBef>
                <a:buClrTx/>
              </a:pPr>
              <a:r>
                <a:rPr lang="ar-SA" sz="2000" kern="1200" dirty="0">
                  <a:solidFill>
                    <a:prstClr val="black"/>
                  </a:solidFill>
                  <a:latin typeface="Calibri" panose="020F0502020204030204"/>
                  <a:ea typeface="+mn-ea"/>
                </a:rPr>
                <a:t>وننهي فعاليتنا بفيلم </a:t>
              </a:r>
              <a:r>
                <a:rPr lang="ar-SA" sz="2000" kern="1200" dirty="0" smtClean="0">
                  <a:solidFill>
                    <a:prstClr val="black"/>
                  </a:solidFill>
                  <a:latin typeface="Calibri" panose="020F0502020204030204"/>
                  <a:ea typeface="+mn-ea"/>
                </a:rPr>
                <a:t>"</a:t>
              </a:r>
              <a:r>
                <a:rPr lang="ar-SA" sz="1800" b="1" dirty="0" smtClean="0">
                  <a:solidFill>
                    <a:srgbClr val="002060"/>
                  </a:solidFill>
                  <a:latin typeface="Gisha"/>
                  <a:cs typeface="Gisha"/>
                  <a:sym typeface="Gisha"/>
                  <a:hlinkClick r:id="rId12"/>
                </a:rPr>
                <a:t>رقص </a:t>
              </a:r>
              <a:r>
                <a:rPr lang="ar-SA" sz="1800" b="1" dirty="0" err="1" smtClean="0">
                  <a:solidFill>
                    <a:srgbClr val="002060"/>
                  </a:solidFill>
                  <a:latin typeface="Gisha"/>
                  <a:cs typeface="Gisha"/>
                  <a:sym typeface="Gisha"/>
                  <a:hlinkClick r:id="rId12"/>
                </a:rPr>
                <a:t>الزرازير</a:t>
              </a:r>
              <a:r>
                <a:rPr lang="ar-SA" sz="1800" b="1" dirty="0" smtClean="0">
                  <a:solidFill>
                    <a:srgbClr val="002060"/>
                  </a:solidFill>
                  <a:latin typeface="Gisha"/>
                  <a:cs typeface="Gisha"/>
                  <a:sym typeface="Gisha"/>
                  <a:hlinkClick r:id="rId12"/>
                </a:rPr>
                <a:t>" </a:t>
              </a:r>
              <a:r>
                <a:rPr lang="ar-SA" sz="2000" kern="1200" dirty="0" smtClean="0">
                  <a:solidFill>
                    <a:prstClr val="black"/>
                  </a:solidFill>
                  <a:latin typeface="Calibri" panose="020F0502020204030204"/>
                  <a:ea typeface="+mn-ea"/>
                </a:rPr>
                <a:t>والذي </a:t>
              </a:r>
              <a:r>
                <a:rPr lang="ar-SA" sz="2000" kern="1200" dirty="0">
                  <a:solidFill>
                    <a:prstClr val="black"/>
                  </a:solidFill>
                  <a:latin typeface="Calibri" panose="020F0502020204030204"/>
                  <a:ea typeface="+mn-ea"/>
                </a:rPr>
                <a:t>يوضح أهمية </a:t>
              </a:r>
              <a:r>
                <a:rPr lang="ar-SA" sz="2000" kern="1200" dirty="0" smtClean="0">
                  <a:solidFill>
                    <a:prstClr val="black"/>
                  </a:solidFill>
                  <a:latin typeface="Calibri" panose="020F0502020204030204"/>
                  <a:ea typeface="+mn-ea"/>
                </a:rPr>
                <a:t>مساهمة  كل</a:t>
              </a:r>
            </a:p>
            <a:p>
              <a:pPr lvl="0" algn="r" defTabSz="685800" rtl="1">
                <a:lnSpc>
                  <a:spcPct val="150000"/>
                </a:lnSpc>
                <a:spcBef>
                  <a:spcPts val="750"/>
                </a:spcBef>
                <a:buClrTx/>
              </a:pPr>
              <a:r>
                <a:rPr lang="ar-SA" sz="2000" kern="1200" dirty="0" smtClean="0">
                  <a:solidFill>
                    <a:prstClr val="black"/>
                  </a:solidFill>
                  <a:latin typeface="Calibri" panose="020F0502020204030204"/>
                  <a:ea typeface="+mn-ea"/>
                </a:rPr>
                <a:t> فرد في </a:t>
              </a:r>
              <a:r>
                <a:rPr lang="ar-SA" sz="2000" kern="1200" dirty="0">
                  <a:solidFill>
                    <a:prstClr val="black"/>
                  </a:solidFill>
                  <a:latin typeface="Calibri" panose="020F0502020204030204"/>
                  <a:ea typeface="+mn-ea"/>
                </a:rPr>
                <a:t>المجموعة</a:t>
              </a:r>
              <a:r>
                <a:rPr lang="ar-SA" sz="2000" kern="1200" dirty="0" smtClean="0">
                  <a:solidFill>
                    <a:prstClr val="black"/>
                  </a:solidFill>
                  <a:latin typeface="Calibri" panose="020F0502020204030204"/>
                  <a:ea typeface="+mn-ea"/>
                </a:rPr>
                <a:t>، وكيف </a:t>
              </a:r>
              <a:r>
                <a:rPr lang="ar-SA" sz="2000" kern="1200" dirty="0">
                  <a:solidFill>
                    <a:prstClr val="black"/>
                  </a:solidFill>
                  <a:latin typeface="Calibri" panose="020F0502020204030204"/>
                  <a:ea typeface="+mn-ea"/>
                </a:rPr>
                <a:t>ان </a:t>
              </a:r>
              <a:r>
                <a:rPr lang="ar-SA" sz="2000" kern="1200" dirty="0" smtClean="0">
                  <a:solidFill>
                    <a:prstClr val="black"/>
                  </a:solidFill>
                  <a:latin typeface="Calibri" panose="020F0502020204030204"/>
                  <a:ea typeface="+mn-ea"/>
                </a:rPr>
                <a:t>اتحاد وتعاون المجموعة </a:t>
              </a:r>
              <a:r>
                <a:rPr lang="ar-SA" sz="2000" kern="1200" dirty="0">
                  <a:solidFill>
                    <a:prstClr val="black"/>
                  </a:solidFill>
                  <a:latin typeface="Calibri" panose="020F0502020204030204"/>
                  <a:ea typeface="+mn-ea"/>
                </a:rPr>
                <a:t>وإتفاقها يخلق </a:t>
              </a:r>
              <a:r>
                <a:rPr lang="ar-SA" sz="2000" kern="1200" dirty="0" smtClean="0">
                  <a:solidFill>
                    <a:prstClr val="black"/>
                  </a:solidFill>
                  <a:latin typeface="Calibri" panose="020F0502020204030204"/>
                  <a:ea typeface="+mn-ea"/>
                </a:rPr>
                <a:t>شيء مبهر ،مميز، متقن بشكل كبير</a:t>
              </a:r>
              <a:r>
                <a:rPr lang="ar-SA" sz="1900" kern="1200" dirty="0" smtClean="0">
                  <a:solidFill>
                    <a:prstClr val="black"/>
                  </a:solidFill>
                  <a:latin typeface="Calibri" panose="020F0502020204030204"/>
                  <a:ea typeface="+mn-ea"/>
                </a:rPr>
                <a:t>.</a:t>
              </a:r>
              <a:endParaRPr lang="ar-SA" sz="1900" kern="1200" dirty="0">
                <a:solidFill>
                  <a:prstClr val="black"/>
                </a:solidFill>
                <a:latin typeface="Calibri" panose="020F0502020204030204"/>
                <a:ea typeface="+mn-ea"/>
              </a:endParaRPr>
            </a:p>
            <a:p>
              <a:pPr lvl="0" algn="r" defTabSz="685800" rtl="1">
                <a:lnSpc>
                  <a:spcPct val="90000"/>
                </a:lnSpc>
                <a:spcBef>
                  <a:spcPts val="750"/>
                </a:spcBef>
                <a:buClrTx/>
              </a:pPr>
              <a:r>
                <a:rPr lang="ar-SA" sz="2000" kern="1200" dirty="0" smtClean="0">
                  <a:solidFill>
                    <a:prstClr val="black"/>
                  </a:solidFill>
                  <a:latin typeface="Calibri" panose="020F0502020204030204"/>
                  <a:ea typeface="+mn-ea"/>
                </a:rPr>
                <a:t>وهناك أقوال مشهورة:</a:t>
              </a:r>
              <a:endParaRPr lang="ar-SA" sz="2000" kern="1200" dirty="0">
                <a:solidFill>
                  <a:prstClr val="black"/>
                </a:solidFill>
                <a:latin typeface="Calibri" panose="020F0502020204030204"/>
                <a:ea typeface="+mn-ea"/>
              </a:endParaRPr>
            </a:p>
            <a:p>
              <a:pPr lvl="0" algn="r" defTabSz="685800" rtl="1">
                <a:lnSpc>
                  <a:spcPct val="90000"/>
                </a:lnSpc>
                <a:spcBef>
                  <a:spcPts val="750"/>
                </a:spcBef>
                <a:buClrTx/>
              </a:pPr>
              <a:r>
                <a:rPr lang="ar-SA" sz="2000" kern="1200" dirty="0">
                  <a:solidFill>
                    <a:prstClr val="black"/>
                  </a:solidFill>
                  <a:latin typeface="Calibri" panose="020F0502020204030204"/>
                  <a:ea typeface="+mn-ea"/>
                </a:rPr>
                <a:t>«نحلة واحدة لا تجني العسل</a:t>
              </a:r>
              <a:r>
                <a:rPr lang="ar-SA" sz="2000" kern="1200" dirty="0" smtClean="0">
                  <a:solidFill>
                    <a:prstClr val="black"/>
                  </a:solidFill>
                  <a:latin typeface="Calibri" panose="020F0502020204030204"/>
                  <a:ea typeface="+mn-ea"/>
                </a:rPr>
                <a:t>».</a:t>
              </a:r>
            </a:p>
            <a:p>
              <a:pPr lvl="0" algn="r" defTabSz="685800" rtl="1">
                <a:lnSpc>
                  <a:spcPct val="90000"/>
                </a:lnSpc>
                <a:spcBef>
                  <a:spcPts val="750"/>
                </a:spcBef>
                <a:buClrTx/>
              </a:pPr>
              <a:r>
                <a:rPr lang="ar-SA" sz="2000" kern="1200" dirty="0" smtClean="0">
                  <a:solidFill>
                    <a:prstClr val="black"/>
                  </a:solidFill>
                  <a:latin typeface="Calibri" panose="020F0502020204030204"/>
                  <a:ea typeface="+mn-ea"/>
                </a:rPr>
                <a:t>و «يدا واحدة لا تصفق»</a:t>
              </a:r>
            </a:p>
            <a:p>
              <a:pPr lvl="0" algn="r" defTabSz="685800" rtl="1">
                <a:lnSpc>
                  <a:spcPct val="90000"/>
                </a:lnSpc>
                <a:spcBef>
                  <a:spcPts val="750"/>
                </a:spcBef>
                <a:buClrTx/>
              </a:pPr>
              <a:r>
                <a:rPr lang="ar-SA" sz="2000" kern="1200" dirty="0">
                  <a:solidFill>
                    <a:prstClr val="black"/>
                  </a:solidFill>
                  <a:latin typeface="Calibri" panose="020F0502020204030204"/>
                  <a:ea typeface="+mn-ea"/>
                </a:rPr>
                <a:t>و" نَداف الثلج هي اكثر الابداعات في الطبيعة </a:t>
              </a:r>
              <a:r>
                <a:rPr lang="ar-SA" sz="2000" kern="1200" dirty="0" smtClean="0">
                  <a:solidFill>
                    <a:prstClr val="black"/>
                  </a:solidFill>
                  <a:latin typeface="Calibri" panose="020F0502020204030204"/>
                  <a:ea typeface="+mn-ea"/>
                </a:rPr>
                <a:t>، </a:t>
              </a:r>
              <a:r>
                <a:rPr lang="ar-SA" sz="2000" kern="1200" dirty="0">
                  <a:solidFill>
                    <a:prstClr val="black"/>
                  </a:solidFill>
                  <a:latin typeface="Calibri" panose="020F0502020204030204"/>
                  <a:ea typeface="+mn-ea"/>
                </a:rPr>
                <a:t>انظروا ماذا تستطيع ان تفعل عندما </a:t>
              </a:r>
              <a:r>
                <a:rPr lang="ar-SA" sz="2000" kern="1200" dirty="0" smtClean="0">
                  <a:solidFill>
                    <a:prstClr val="black"/>
                  </a:solidFill>
                  <a:latin typeface="Calibri" panose="020F0502020204030204"/>
                  <a:ea typeface="+mn-ea"/>
                </a:rPr>
                <a:t>تتحد"</a:t>
              </a:r>
              <a:endParaRPr lang="ar-SA" sz="2000" kern="1200" dirty="0">
                <a:solidFill>
                  <a:prstClr val="black"/>
                </a:solidFill>
                <a:latin typeface="Calibri" panose="020F0502020204030204"/>
                <a:ea typeface="+mn-ea"/>
              </a:endParaRPr>
            </a:p>
            <a:p>
              <a:pPr lvl="0" algn="r" defTabSz="685800" rtl="1">
                <a:lnSpc>
                  <a:spcPct val="90000"/>
                </a:lnSpc>
                <a:spcBef>
                  <a:spcPts val="750"/>
                </a:spcBef>
                <a:buClrTx/>
              </a:pPr>
              <a:endParaRPr lang="he-IL" dirty="0">
                <a:solidFill>
                  <a:srgbClr val="002060"/>
                </a:solidFill>
                <a:latin typeface="Gisha"/>
                <a:cs typeface="Gisha"/>
              </a:endParaRPr>
            </a:p>
            <a:p>
              <a:pPr lvl="0" algn="r" defTabSz="685800" rtl="1">
                <a:lnSpc>
                  <a:spcPct val="90000"/>
                </a:lnSpc>
                <a:spcBef>
                  <a:spcPts val="750"/>
                </a:spcBef>
                <a:buClrTx/>
              </a:pPr>
              <a:r>
                <a:rPr lang="ar-SA" sz="2000" b="1" kern="1200" dirty="0">
                  <a:solidFill>
                    <a:prstClr val="black"/>
                  </a:solidFill>
                  <a:latin typeface="Calibri" panose="020F0502020204030204"/>
                  <a:ea typeface="+mn-ea"/>
                </a:rPr>
                <a:t>سؤال تحضيري للدرس للفعالية القادمة:</a:t>
              </a:r>
            </a:p>
            <a:p>
              <a:pPr lvl="0" algn="r" defTabSz="685800" rtl="1">
                <a:lnSpc>
                  <a:spcPct val="90000"/>
                </a:lnSpc>
                <a:spcBef>
                  <a:spcPts val="750"/>
                </a:spcBef>
                <a:buClrTx/>
              </a:pPr>
              <a:r>
                <a:rPr lang="ar-SA" sz="1900" kern="1200" dirty="0">
                  <a:solidFill>
                    <a:prstClr val="black"/>
                  </a:solidFill>
                  <a:latin typeface="Calibri" panose="020F0502020204030204"/>
                  <a:ea typeface="+mn-ea"/>
                </a:rPr>
                <a:t>*كيف حسب رأيكم تستطيع المجموعة ان تساهم </a:t>
              </a:r>
              <a:r>
                <a:rPr lang="ar-SA" sz="1900" kern="1200" dirty="0" smtClean="0">
                  <a:solidFill>
                    <a:prstClr val="black"/>
                  </a:solidFill>
                  <a:latin typeface="Calibri" panose="020F0502020204030204"/>
                  <a:ea typeface="+mn-ea"/>
                </a:rPr>
                <a:t>بعطائها للجميع و </a:t>
              </a:r>
              <a:r>
                <a:rPr lang="ar-SA" sz="1900" kern="1200" dirty="0">
                  <a:solidFill>
                    <a:prstClr val="black"/>
                  </a:solidFill>
                  <a:latin typeface="Calibri" panose="020F0502020204030204"/>
                  <a:ea typeface="+mn-ea"/>
                </a:rPr>
                <a:t>ليس فقط </a:t>
              </a:r>
              <a:r>
                <a:rPr lang="ar-SA" sz="1900" kern="1200" dirty="0" smtClean="0">
                  <a:solidFill>
                    <a:prstClr val="black"/>
                  </a:solidFill>
                  <a:latin typeface="Calibri" panose="020F0502020204030204"/>
                  <a:ea typeface="+mn-ea"/>
                </a:rPr>
                <a:t>لأعضائها ؟</a:t>
              </a:r>
              <a:endParaRPr lang="ar-SA" sz="1900" kern="1200" dirty="0">
                <a:solidFill>
                  <a:prstClr val="black"/>
                </a:solidFill>
                <a:latin typeface="Calibri" panose="020F0502020204030204"/>
                <a:ea typeface="+mn-ea"/>
              </a:endParaRPr>
            </a:p>
            <a:p>
              <a:pPr algn="just" rtl="1"/>
              <a:endParaRPr lang="en-US" dirty="0">
                <a:solidFill>
                  <a:srgbClr val="002060"/>
                </a:solidFill>
                <a:latin typeface="Gisha"/>
                <a:cs typeface="Gisha"/>
              </a:endParaRPr>
            </a:p>
            <a:p>
              <a:pPr marL="0" marR="0" lvl="0" indent="0" algn="just" rtl="1">
                <a:spcBef>
                  <a:spcPts val="0"/>
                </a:spcBef>
                <a:spcAft>
                  <a:spcPts val="0"/>
                </a:spcAft>
                <a:buNone/>
              </a:pPr>
              <a:endParaRPr dirty="0"/>
            </a:p>
          </p:txBody>
        </p:sp>
        <p:sp>
          <p:nvSpPr>
            <p:cNvPr id="28" name="Google Shape;271;p8">
              <a:extLst>
                <a:ext uri="{FF2B5EF4-FFF2-40B4-BE49-F238E27FC236}">
                  <a16:creationId xmlns:a16="http://schemas.microsoft.com/office/drawing/2014/main" xmlns="" id="{8EEADFF9-0808-4F3B-BEFD-94A8DF5259DE}"/>
                </a:ext>
              </a:extLst>
            </p:cNvPr>
            <p:cNvSpPr txBox="1"/>
            <p:nvPr/>
          </p:nvSpPr>
          <p:spPr>
            <a:xfrm>
              <a:off x="246118" y="5941118"/>
              <a:ext cx="2323936" cy="815282"/>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
          <p:nvSpPr>
            <p:cNvPr id="29" name="Google Shape;273;p8">
              <a:extLst>
                <a:ext uri="{FF2B5EF4-FFF2-40B4-BE49-F238E27FC236}">
                  <a16:creationId xmlns:a16="http://schemas.microsoft.com/office/drawing/2014/main" xmlns="" id="{D7AB5E8A-087C-4029-AC39-45E00C564E42}"/>
                </a:ext>
              </a:extLst>
            </p:cNvPr>
            <p:cNvSpPr txBox="1"/>
            <p:nvPr/>
          </p:nvSpPr>
          <p:spPr>
            <a:xfrm>
              <a:off x="232229" y="4869493"/>
              <a:ext cx="2293258" cy="1015622"/>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a:t>
              </a:r>
              <a:r>
                <a:rPr lang="ar-SA" sz="1200" kern="1200" dirty="0" smtClean="0">
                  <a:solidFill>
                    <a:prstClr val="black"/>
                  </a:solidFill>
                  <a:latin typeface="Calibri" panose="020F0502020204030204"/>
                </a:rPr>
                <a:t>المبادرة. العدالة </a:t>
              </a:r>
              <a:r>
                <a:rPr lang="ar-SA" sz="1200" kern="1200" dirty="0">
                  <a:solidFill>
                    <a:prstClr val="black"/>
                  </a:solidFill>
                  <a:latin typeface="Calibri" panose="020F0502020204030204"/>
                </a:rPr>
                <a:t>الاجتماعية والتضامن  </a:t>
              </a:r>
              <a:r>
                <a:rPr lang="ar-SA" sz="1200" kern="1200" dirty="0" smtClean="0">
                  <a:solidFill>
                    <a:prstClr val="black"/>
                  </a:solidFill>
                  <a:latin typeface="Calibri" panose="020F0502020204030204"/>
                </a:rPr>
                <a:t>الاجتماعي: مساعدة </a:t>
              </a:r>
              <a:r>
                <a:rPr lang="ar-SA" sz="1200" kern="1200" dirty="0">
                  <a:solidFill>
                    <a:prstClr val="black"/>
                  </a:solidFill>
                  <a:latin typeface="Calibri" panose="020F0502020204030204"/>
                </a:rPr>
                <a:t>الاخر،المشاركة </a:t>
              </a:r>
              <a:r>
                <a:rPr lang="ar-SA" sz="1200" kern="1200" dirty="0" smtClean="0">
                  <a:solidFill>
                    <a:prstClr val="black"/>
                  </a:solidFill>
                  <a:latin typeface="Calibri" panose="020F0502020204030204"/>
                </a:rPr>
                <a:t>الاجتماعية والمواطنة </a:t>
              </a:r>
              <a:endParaRPr lang="ar-SA" sz="1200" kern="1200" dirty="0">
                <a:solidFill>
                  <a:prstClr val="black"/>
                </a:solidFill>
                <a:latin typeface="Calibri" panose="020F0502020204030204"/>
              </a:endParaRPr>
            </a:p>
          </p:txBody>
        </p:sp>
        <p:sp>
          <p:nvSpPr>
            <p:cNvPr id="30" name="Google Shape;272;p8">
              <a:extLst>
                <a:ext uri="{FF2B5EF4-FFF2-40B4-BE49-F238E27FC236}">
                  <a16:creationId xmlns:a16="http://schemas.microsoft.com/office/drawing/2014/main" xmlns="" id="{4BB08BAA-FA1C-4E09-B165-A76EB035F4C3}"/>
                </a:ext>
              </a:extLst>
            </p:cNvPr>
            <p:cNvSpPr/>
            <p:nvPr/>
          </p:nvSpPr>
          <p:spPr>
            <a:xfrm>
              <a:off x="203201" y="3803775"/>
              <a:ext cx="2438401" cy="900206"/>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050" kern="1200" dirty="0" smtClean="0">
                  <a:solidFill>
                    <a:prstClr val="black"/>
                  </a:solidFill>
                  <a:latin typeface="Calibri" panose="020F0502020204030204"/>
                  <a:ea typeface="+mn-ea"/>
                </a:rPr>
                <a:t>الادراكي:ثنور </a:t>
              </a:r>
              <a:r>
                <a:rPr lang="ar-SA" sz="1050" kern="1200" dirty="0">
                  <a:solidFill>
                    <a:prstClr val="black"/>
                  </a:solidFill>
                  <a:latin typeface="Calibri" panose="020F0502020204030204"/>
                  <a:ea typeface="+mn-ea"/>
                </a:rPr>
                <a:t>لغوي\ النقد بناء\التفكير إالبداعي\تنور رقمي.</a:t>
              </a:r>
            </a:p>
            <a:p>
              <a:pPr lvl="0" algn="r" defTabSz="457200">
                <a:buClrTx/>
              </a:pPr>
              <a:r>
                <a:rPr lang="ar-SA" sz="1050" kern="1200" dirty="0">
                  <a:solidFill>
                    <a:prstClr val="black"/>
                  </a:solidFill>
                  <a:latin typeface="Calibri" panose="020F0502020204030204"/>
                  <a:ea typeface="+mn-ea"/>
                </a:rPr>
                <a:t>شخصية:معرفة ذاتية \وتوجيه ذاتي </a:t>
              </a:r>
            </a:p>
            <a:p>
              <a:pPr lvl="0" algn="r" defTabSz="457200">
                <a:buClrTx/>
              </a:pPr>
              <a:r>
                <a:rPr lang="ar-SA" sz="1050" kern="1200" dirty="0">
                  <a:solidFill>
                    <a:prstClr val="black"/>
                  </a:solidFill>
                  <a:latin typeface="Calibri" panose="020F0502020204030204"/>
                  <a:ea typeface="+mn-ea"/>
                </a:rPr>
                <a:t>العلاقات الشخصية:الوعي </a:t>
              </a:r>
              <a:r>
                <a:rPr lang="ar-SA" sz="1050" kern="1200" dirty="0" err="1">
                  <a:solidFill>
                    <a:prstClr val="black"/>
                  </a:solidFill>
                  <a:latin typeface="Calibri" panose="020F0502020204030204"/>
                  <a:ea typeface="+mn-ea"/>
                </a:rPr>
                <a:t>إجتماعي</a:t>
              </a:r>
              <a:r>
                <a:rPr lang="ar-SA" sz="1050" kern="1200" dirty="0">
                  <a:solidFill>
                    <a:prstClr val="black"/>
                  </a:solidFill>
                  <a:latin typeface="Calibri" panose="020F0502020204030204"/>
                  <a:ea typeface="+mn-ea"/>
                </a:rPr>
                <a:t>\السلوك </a:t>
              </a:r>
              <a:r>
                <a:rPr lang="ar-SA" sz="1050" kern="1200" dirty="0" smtClean="0">
                  <a:solidFill>
                    <a:prstClr val="black"/>
                  </a:solidFill>
                  <a:latin typeface="Calibri" panose="020F0502020204030204"/>
                  <a:ea typeface="+mn-ea"/>
                </a:rPr>
                <a:t>الاجتماعي</a:t>
              </a:r>
              <a:endParaRPr lang="he-IL" sz="1050" kern="1200" dirty="0">
                <a:solidFill>
                  <a:prstClr val="black"/>
                </a:solidFill>
                <a:latin typeface="Calibri" panose="020F0502020204030204"/>
                <a:ea typeface="+mn-ea"/>
              </a:endParaRPr>
            </a:p>
          </p:txBody>
        </p:sp>
      </p:grpSp>
    </p:spTree>
    <p:extLst>
      <p:ext uri="{BB962C8B-B14F-4D97-AF65-F5344CB8AC3E}">
        <p14:creationId xmlns:p14="http://schemas.microsoft.com/office/powerpoint/2010/main" val="30880014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415"/>
        <p:cNvGrpSpPr/>
        <p:nvPr/>
      </p:nvGrpSpPr>
      <p:grpSpPr>
        <a:xfrm>
          <a:off x="0" y="0"/>
          <a:ext cx="0" cy="0"/>
          <a:chOff x="0" y="0"/>
          <a:chExt cx="0" cy="0"/>
        </a:xfrm>
      </p:grpSpPr>
      <p:sp>
        <p:nvSpPr>
          <p:cNvPr id="416" name="Google Shape;416;p16"/>
          <p:cNvSpPr/>
          <p:nvPr/>
        </p:nvSpPr>
        <p:spPr>
          <a:xfrm>
            <a:off x="1814150" y="4547134"/>
            <a:ext cx="50091" cy="1904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sp>
        <p:nvSpPr>
          <p:cNvPr id="417" name="Google Shape;417;p16"/>
          <p:cNvSpPr/>
          <p:nvPr/>
        </p:nvSpPr>
        <p:spPr>
          <a:xfrm>
            <a:off x="1603129" y="331106"/>
            <a:ext cx="314272" cy="633658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pic>
        <p:nvPicPr>
          <p:cNvPr id="418" name="Google Shape;418;p16"/>
          <p:cNvPicPr preferRelativeResize="0"/>
          <p:nvPr/>
        </p:nvPicPr>
        <p:blipFill rotWithShape="1">
          <a:blip r:embed="rId3">
            <a:alphaModFix/>
          </a:blip>
          <a:srcRect t="14027"/>
          <a:stretch/>
        </p:blipFill>
        <p:spPr>
          <a:xfrm>
            <a:off x="1560512" y="188640"/>
            <a:ext cx="9107488" cy="6408712"/>
          </a:xfrm>
          <a:prstGeom prst="rect">
            <a:avLst/>
          </a:prstGeom>
          <a:noFill/>
          <a:ln>
            <a:noFill/>
          </a:ln>
        </p:spPr>
      </p:pic>
      <p:sp>
        <p:nvSpPr>
          <p:cNvPr id="419" name="Google Shape;419;p16"/>
          <p:cNvSpPr/>
          <p:nvPr/>
        </p:nvSpPr>
        <p:spPr>
          <a:xfrm>
            <a:off x="1867311" y="3749693"/>
            <a:ext cx="50091" cy="1904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sp>
        <p:nvSpPr>
          <p:cNvPr id="420" name="Google Shape;420;p16"/>
          <p:cNvSpPr/>
          <p:nvPr/>
        </p:nvSpPr>
        <p:spPr>
          <a:xfrm>
            <a:off x="2607623" y="1162730"/>
            <a:ext cx="7263834" cy="1938952"/>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SA" sz="6000" b="1" dirty="0" smtClean="0">
                <a:solidFill>
                  <a:srgbClr val="FF0000"/>
                </a:solidFill>
                <a:latin typeface="Calibri"/>
                <a:ea typeface="Calibri"/>
                <a:cs typeface="Calibri"/>
                <a:sym typeface="Calibri"/>
              </a:rPr>
              <a:t>الدرس الثالث</a:t>
            </a:r>
          </a:p>
          <a:p>
            <a:pPr marL="0" marR="0" lvl="0" indent="0" algn="ctr" rtl="1">
              <a:spcBef>
                <a:spcPts val="0"/>
              </a:spcBef>
              <a:spcAft>
                <a:spcPts val="0"/>
              </a:spcAft>
              <a:buNone/>
            </a:pPr>
            <a:r>
              <a:rPr lang="ar-SA" sz="6000" b="1" dirty="0" smtClean="0">
                <a:solidFill>
                  <a:srgbClr val="FF0000"/>
                </a:solidFill>
                <a:latin typeface="Calibri"/>
                <a:cs typeface="Calibri"/>
                <a:sym typeface="Calibri"/>
              </a:rPr>
              <a:t>التكافل</a:t>
            </a:r>
            <a:endParaRPr dirty="0"/>
          </a:p>
        </p:txBody>
      </p:sp>
      <p:sp>
        <p:nvSpPr>
          <p:cNvPr id="421" name="Google Shape;421;p16"/>
          <p:cNvSpPr/>
          <p:nvPr/>
        </p:nvSpPr>
        <p:spPr>
          <a:xfrm>
            <a:off x="2074538" y="548681"/>
            <a:ext cx="8058057" cy="514303"/>
          </a:xfrm>
          <a:prstGeom prst="rect">
            <a:avLst/>
          </a:prstGeom>
          <a:solidFill>
            <a:srgbClr val="066E9E"/>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FFFF"/>
              </a:solidFill>
              <a:latin typeface="Calibri"/>
              <a:ea typeface="Calibri"/>
              <a:cs typeface="Calibri"/>
              <a:sym typeface="Calibri"/>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740" y="3105737"/>
            <a:ext cx="3657600" cy="239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30" name="מלבן 29">
            <a:extLst>
              <a:ext uri="{FF2B5EF4-FFF2-40B4-BE49-F238E27FC236}">
                <a16:creationId xmlns:a16="http://schemas.microsoft.com/office/drawing/2014/main" xmlns="" id="{54A04130-22D8-4300-8D3B-66F1D2325FD8}"/>
              </a:ext>
            </a:extLst>
          </p:cNvPr>
          <p:cNvSpPr/>
          <p:nvPr/>
        </p:nvSpPr>
        <p:spPr>
          <a:xfrm>
            <a:off x="0" y="1798024"/>
            <a:ext cx="10319339" cy="5164502"/>
          </a:xfrm>
          <a:prstGeom prst="rect">
            <a:avLst/>
          </a:prstGeom>
          <a:solidFill>
            <a:srgbClr val="EF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a:t>מהי מנהיגות נוער? במה היא שונה ממנהיגות מבוגרים? מה הביטויים של מנהיגות הנוער? </a:t>
            </a:r>
          </a:p>
        </p:txBody>
      </p:sp>
      <p:sp>
        <p:nvSpPr>
          <p:cNvPr id="257" name="Google Shape;257;p8">
            <a:hlinkClick r:id="rId3" action="ppaction://hlinksldjump"/>
          </p:cNvPr>
          <p:cNvSpPr/>
          <p:nvPr/>
        </p:nvSpPr>
        <p:spPr>
          <a:xfrm>
            <a:off x="7608168" y="908721"/>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8" name="Google Shape;258;p8"/>
          <p:cNvSpPr/>
          <p:nvPr/>
        </p:nvSpPr>
        <p:spPr>
          <a:xfrm>
            <a:off x="6616681" y="906110"/>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9" name="Google Shape;259;p8"/>
          <p:cNvSpPr/>
          <p:nvPr/>
        </p:nvSpPr>
        <p:spPr>
          <a:xfrm>
            <a:off x="5600257" y="931429"/>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60" name="Google Shape;260;p8"/>
          <p:cNvPicPr preferRelativeResize="0"/>
          <p:nvPr/>
        </p:nvPicPr>
        <p:blipFill rotWithShape="1">
          <a:blip r:embed="rId4">
            <a:alphaModFix/>
          </a:blip>
          <a:srcRect/>
          <a:stretch/>
        </p:blipFill>
        <p:spPr>
          <a:xfrm>
            <a:off x="10263499" y="1012649"/>
            <a:ext cx="1928500" cy="5835826"/>
          </a:xfrm>
          <a:prstGeom prst="rect">
            <a:avLst/>
          </a:prstGeom>
          <a:noFill/>
          <a:ln>
            <a:noFill/>
          </a:ln>
        </p:spPr>
      </p:pic>
      <p:sp>
        <p:nvSpPr>
          <p:cNvPr id="262" name="Google Shape;262;p8"/>
          <p:cNvSpPr/>
          <p:nvPr/>
        </p:nvSpPr>
        <p:spPr>
          <a:xfrm>
            <a:off x="10386686" y="2850055"/>
            <a:ext cx="1654298" cy="697738"/>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إفتتاحية</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3" name="Google Shape;263;p8">
            <a:hlinkClick r:id="rId5" action="ppaction://hlinksldjump"/>
          </p:cNvPr>
          <p:cNvSpPr/>
          <p:nvPr/>
        </p:nvSpPr>
        <p:spPr>
          <a:xfrm>
            <a:off x="10386686" y="3713048"/>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سير الدرس</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4" name="Google Shape;264;p8">
            <a:hlinkClick r:id="rId6" action="ppaction://hlinksldjump"/>
          </p:cNvPr>
          <p:cNvSpPr/>
          <p:nvPr/>
        </p:nvSpPr>
        <p:spPr>
          <a:xfrm>
            <a:off x="10386686" y="4524099"/>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تلخيص</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6" name="Google Shape;266;p8"/>
          <p:cNvSpPr/>
          <p:nvPr/>
        </p:nvSpPr>
        <p:spPr>
          <a:xfrm>
            <a:off x="10084037" y="2545841"/>
            <a:ext cx="179462" cy="239393"/>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68" name="Google Shape;268;p8"/>
          <p:cNvPicPr preferRelativeResize="0"/>
          <p:nvPr/>
        </p:nvPicPr>
        <p:blipFill rotWithShape="1">
          <a:blip r:embed="rId7">
            <a:alphaModFix/>
          </a:blip>
          <a:srcRect t="8185" r="24387"/>
          <a:stretch/>
        </p:blipFill>
        <p:spPr>
          <a:xfrm>
            <a:off x="10173768" y="2992369"/>
            <a:ext cx="223267" cy="306089"/>
          </a:xfrm>
          <a:prstGeom prst="rect">
            <a:avLst/>
          </a:prstGeom>
          <a:noFill/>
          <a:ln>
            <a:noFill/>
          </a:ln>
        </p:spPr>
      </p:pic>
      <p:sp>
        <p:nvSpPr>
          <p:cNvPr id="269" name="Google Shape;269;p8"/>
          <p:cNvSpPr/>
          <p:nvPr/>
        </p:nvSpPr>
        <p:spPr>
          <a:xfrm>
            <a:off x="292582" y="1640623"/>
            <a:ext cx="10151847" cy="5217377"/>
          </a:xfrm>
          <a:prstGeom prst="rect">
            <a:avLst/>
          </a:prstGeom>
          <a:solidFill>
            <a:srgbClr val="EFFAFE"/>
          </a:solidFill>
          <a:ln>
            <a:noFill/>
          </a:ln>
        </p:spPr>
        <p:txBody>
          <a:bodyPr spcFirstLastPara="1" wrap="square" lIns="91425" tIns="45700" rIns="91425" bIns="45700" anchor="ctr" anchorCtr="0">
            <a:noAutofit/>
          </a:bodyPr>
          <a:lstStyle/>
          <a:p>
            <a:pPr algn="r" rtl="1"/>
            <a:r>
              <a:rPr lang="he-IL" sz="1800" b="1" dirty="0">
                <a:solidFill>
                  <a:srgbClr val="0070C0"/>
                </a:solidFill>
                <a:latin typeface="Gisha" panose="020B0502040204020203" pitchFamily="34" charset="-79"/>
                <a:cs typeface="Gisha" panose="020B0502040204020203" pitchFamily="34" charset="-79"/>
              </a:rPr>
              <a:t>   </a:t>
            </a:r>
            <a:endParaRPr lang="he-IL" sz="1800" b="1" u="sng" dirty="0">
              <a:solidFill>
                <a:srgbClr val="0070C0"/>
              </a:solidFill>
              <a:latin typeface="Gisha" panose="020B0502040204020203" pitchFamily="34" charset="-79"/>
              <a:cs typeface="Gisha" panose="020B0502040204020203" pitchFamily="34" charset="-79"/>
            </a:endParaRPr>
          </a:p>
          <a:p>
            <a:pPr algn="r" rtl="1" eaLnBrk="1" hangingPunct="1"/>
            <a:endParaRPr lang="he-IL" altLang="he-IL" dirty="0"/>
          </a:p>
        </p:txBody>
      </p:sp>
      <p:sp>
        <p:nvSpPr>
          <p:cNvPr id="285" name="Google Shape;285;p8"/>
          <p:cNvSpPr txBox="1"/>
          <p:nvPr/>
        </p:nvSpPr>
        <p:spPr>
          <a:xfrm>
            <a:off x="4240938" y="6095554"/>
            <a:ext cx="6061800" cy="1524891"/>
          </a:xfrm>
          <a:prstGeom prst="rect">
            <a:avLst/>
          </a:prstGeom>
          <a:solidFill>
            <a:schemeClr val="accent1">
              <a:lumMod val="20000"/>
              <a:lumOff val="80000"/>
            </a:schemeClr>
          </a:solidFill>
          <a:ln>
            <a:noFill/>
          </a:ln>
        </p:spPr>
        <p:txBody>
          <a:bodyPr spcFirstLastPara="1" wrap="square" lIns="91425" tIns="91425" rIns="91425" bIns="91425" anchor="t" anchorCtr="0">
            <a:noAutofit/>
          </a:bodyPr>
          <a:lstStyle/>
          <a:p>
            <a:pPr marL="0" marR="0" lvl="0" indent="0" algn="just" defTabSz="914400" rtl="1" eaLnBrk="1" fontAlgn="auto" latinLnBrk="0" hangingPunct="1">
              <a:lnSpc>
                <a:spcPct val="150000"/>
              </a:lnSpc>
              <a:spcBef>
                <a:spcPts val="0"/>
              </a:spcBef>
              <a:spcAft>
                <a:spcPts val="0"/>
              </a:spcAft>
              <a:buClr>
                <a:srgbClr val="000000"/>
              </a:buClr>
              <a:buSzTx/>
              <a:buFont typeface="Arial"/>
              <a:buNone/>
              <a:tabLst/>
              <a:defRPr/>
            </a:pPr>
            <a:r>
              <a:rPr lang="ar-SA" b="1" dirty="0" smtClean="0">
                <a:latin typeface="Gisha" panose="020B0502040204020203" pitchFamily="34" charset="-79"/>
                <a:cs typeface="Gisha" panose="020B0502040204020203" pitchFamily="34" charset="-79"/>
                <a:sym typeface="Gisha"/>
              </a:rPr>
              <a:t>سؤال  للنقاش بكامل الهيئة:</a:t>
            </a:r>
          </a:p>
          <a:p>
            <a:pPr lvl="0" algn="just" rtl="1">
              <a:lnSpc>
                <a:spcPct val="150000"/>
              </a:lnSpc>
              <a:defRPr/>
            </a:pPr>
            <a:r>
              <a:rPr lang="ar-SA" b="1" dirty="0">
                <a:latin typeface="Gisha" panose="020B0502040204020203" pitchFamily="34" charset="-79"/>
                <a:cs typeface="Gisha" panose="020B0502040204020203" pitchFamily="34" charset="-79"/>
                <a:sym typeface="Gisha"/>
              </a:rPr>
              <a:t>-حسب رأيكم ما الذي </a:t>
            </a:r>
            <a:r>
              <a:rPr lang="ar-SA" b="1" dirty="0" smtClean="0">
                <a:latin typeface="Gisha" panose="020B0502040204020203" pitchFamily="34" charset="-79"/>
                <a:cs typeface="Gisha" panose="020B0502040204020203" pitchFamily="34" charset="-79"/>
                <a:sym typeface="Gisha"/>
              </a:rPr>
              <a:t>ساعد في نجاح العلاقات بين العائلة وأهالي الحي؟</a:t>
            </a:r>
          </a:p>
          <a:p>
            <a:pPr lvl="0" algn="just" rtl="1">
              <a:lnSpc>
                <a:spcPct val="150000"/>
              </a:lnSpc>
              <a:defRPr/>
            </a:pPr>
            <a:endParaRPr lang="ar-SA" b="1" dirty="0">
              <a:latin typeface="Gisha" panose="020B0502040204020203" pitchFamily="34" charset="-79"/>
              <a:cs typeface="Gisha" panose="020B0502040204020203" pitchFamily="34" charset="-79"/>
              <a:sym typeface="Gisha"/>
            </a:endParaRPr>
          </a:p>
        </p:txBody>
      </p:sp>
      <p:sp>
        <p:nvSpPr>
          <p:cNvPr id="3" name="מלבן 2">
            <a:extLst>
              <a:ext uri="{FF2B5EF4-FFF2-40B4-BE49-F238E27FC236}">
                <a16:creationId xmlns:a16="http://schemas.microsoft.com/office/drawing/2014/main" xmlns="" id="{62EDBB4C-3224-419D-A4A3-56AF5BDB0A34}"/>
              </a:ext>
            </a:extLst>
          </p:cNvPr>
          <p:cNvSpPr/>
          <p:nvPr/>
        </p:nvSpPr>
        <p:spPr>
          <a:xfrm>
            <a:off x="3454400" y="982855"/>
            <a:ext cx="4426857" cy="584775"/>
          </a:xfrm>
          <a:prstGeom prst="rect">
            <a:avLst/>
          </a:prstGeom>
        </p:spPr>
        <p:txBody>
          <a:bodyPr wrap="square">
            <a:spAutoFit/>
          </a:bodyPr>
          <a:lstStyle/>
          <a:p>
            <a:r>
              <a:rPr lang="ar-SA" sz="3200" b="1" dirty="0" smtClean="0">
                <a:solidFill>
                  <a:srgbClr val="286BA8"/>
                </a:solidFill>
                <a:latin typeface="Gisha"/>
                <a:cs typeface="Gisha"/>
                <a:sym typeface="Gisha"/>
              </a:rPr>
              <a:t>التكافل المتبادل في المجموعة</a:t>
            </a:r>
            <a:endParaRPr lang="he-IL" sz="3200" b="1" dirty="0">
              <a:solidFill>
                <a:srgbClr val="286BA8"/>
              </a:solidFill>
              <a:latin typeface="Gisha"/>
              <a:cs typeface="Gisha"/>
            </a:endParaRPr>
          </a:p>
        </p:txBody>
      </p:sp>
      <p:sp>
        <p:nvSpPr>
          <p:cNvPr id="29" name="לחצן פעולה: בית 27">
            <a:hlinkClick r:id="rId8" action="ppaction://hlinksldjump" highlightClick="1"/>
            <a:extLst>
              <a:ext uri="{FF2B5EF4-FFF2-40B4-BE49-F238E27FC236}">
                <a16:creationId xmlns:a16="http://schemas.microsoft.com/office/drawing/2014/main" xmlns="" id="{BBA489A6-22D8-4549-A218-6573284EA701}"/>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31" name="תיבת טקסט 30">
            <a:extLst>
              <a:ext uri="{FF2B5EF4-FFF2-40B4-BE49-F238E27FC236}">
                <a16:creationId xmlns:a16="http://schemas.microsoft.com/office/drawing/2014/main" xmlns="" id="{F99C5F3E-F121-4E97-B2D8-B240589875E2}"/>
              </a:ext>
            </a:extLst>
          </p:cNvPr>
          <p:cNvSpPr txBox="1"/>
          <p:nvPr/>
        </p:nvSpPr>
        <p:spPr>
          <a:xfrm>
            <a:off x="1991989" y="1520791"/>
            <a:ext cx="8285875" cy="962315"/>
          </a:xfrm>
          <a:prstGeom prst="rect">
            <a:avLst/>
          </a:prstGeom>
          <a:noFill/>
        </p:spPr>
        <p:txBody>
          <a:bodyPr wrap="square" rtlCol="1">
            <a:spAutoFit/>
          </a:bodyPr>
          <a:lstStyle/>
          <a:p>
            <a:pPr marL="171450" lvl="0" indent="-171450" algn="r" defTabSz="685800" rtl="1">
              <a:lnSpc>
                <a:spcPct val="90000"/>
              </a:lnSpc>
              <a:spcBef>
                <a:spcPts val="750"/>
              </a:spcBef>
              <a:buClrTx/>
              <a:buFont typeface="Arial" panose="020B0604020202020204" pitchFamily="34" charset="0"/>
              <a:buChar char="•"/>
            </a:pPr>
            <a:r>
              <a:rPr lang="ar-SA" sz="1600" kern="1200" dirty="0" smtClean="0">
                <a:solidFill>
                  <a:prstClr val="black"/>
                </a:solidFill>
                <a:latin typeface="Calibri" panose="020F0502020204030204"/>
                <a:ea typeface="+mn-ea"/>
              </a:rPr>
              <a:t>ما </a:t>
            </a:r>
            <a:r>
              <a:rPr lang="ar-SA" sz="1600" kern="1200" dirty="0">
                <a:solidFill>
                  <a:prstClr val="black"/>
                </a:solidFill>
                <a:latin typeface="Calibri" panose="020F0502020204030204"/>
                <a:ea typeface="+mn-ea"/>
              </a:rPr>
              <a:t>هو </a:t>
            </a:r>
            <a:r>
              <a:rPr lang="ar-SA" sz="1600" kern="1200" dirty="0" smtClean="0">
                <a:solidFill>
                  <a:prstClr val="black"/>
                </a:solidFill>
                <a:latin typeface="Calibri" panose="020F0502020204030204"/>
                <a:ea typeface="+mn-ea"/>
              </a:rPr>
              <a:t>التكافل المتبادل في المجموعة؟</a:t>
            </a:r>
            <a:endParaRPr lang="ar-SA" sz="1600" kern="1200" dirty="0">
              <a:solidFill>
                <a:prstClr val="black"/>
              </a:solidFill>
              <a:latin typeface="Calibri" panose="020F0502020204030204"/>
              <a:ea typeface="+mn-ea"/>
            </a:endParaRPr>
          </a:p>
          <a:p>
            <a:pPr marL="171450" lvl="0" indent="-171450" algn="r" defTabSz="685800" rtl="1">
              <a:lnSpc>
                <a:spcPct val="90000"/>
              </a:lnSpc>
              <a:spcBef>
                <a:spcPts val="750"/>
              </a:spcBef>
              <a:buClrTx/>
              <a:buFont typeface="Arial" panose="020B0604020202020204" pitchFamily="34" charset="0"/>
              <a:buChar char="•"/>
            </a:pPr>
            <a:r>
              <a:rPr lang="ar-SA" sz="1600" kern="1200" dirty="0">
                <a:solidFill>
                  <a:prstClr val="black"/>
                </a:solidFill>
                <a:latin typeface="Calibri" panose="020F0502020204030204"/>
                <a:ea typeface="+mn-ea"/>
              </a:rPr>
              <a:t>كيف ينعكس </a:t>
            </a:r>
            <a:r>
              <a:rPr lang="ar-SA" sz="1600" kern="1200" dirty="0" smtClean="0">
                <a:solidFill>
                  <a:prstClr val="black"/>
                </a:solidFill>
                <a:latin typeface="Calibri" panose="020F0502020204030204"/>
                <a:ea typeface="+mn-ea"/>
              </a:rPr>
              <a:t>التكافل المتبادل  </a:t>
            </a:r>
            <a:r>
              <a:rPr lang="ar-SA" sz="1600" kern="1200" dirty="0">
                <a:solidFill>
                  <a:prstClr val="black"/>
                </a:solidFill>
                <a:latin typeface="Calibri" panose="020F0502020204030204"/>
                <a:ea typeface="+mn-ea"/>
              </a:rPr>
              <a:t>داخل </a:t>
            </a:r>
            <a:r>
              <a:rPr lang="ar-SA" sz="1600" kern="1200" dirty="0" smtClean="0">
                <a:solidFill>
                  <a:prstClr val="black"/>
                </a:solidFill>
                <a:latin typeface="Calibri" panose="020F0502020204030204"/>
                <a:ea typeface="+mn-ea"/>
              </a:rPr>
              <a:t>المجموعات </a:t>
            </a:r>
            <a:r>
              <a:rPr lang="ar-SA" sz="1600" kern="1200" dirty="0">
                <a:solidFill>
                  <a:prstClr val="black"/>
                </a:solidFill>
                <a:latin typeface="Calibri" panose="020F0502020204030204"/>
                <a:ea typeface="+mn-ea"/>
              </a:rPr>
              <a:t>التي تنتمي </a:t>
            </a:r>
            <a:r>
              <a:rPr lang="ar-SA" sz="1600" kern="1200" dirty="0" smtClean="0">
                <a:solidFill>
                  <a:prstClr val="black"/>
                </a:solidFill>
                <a:latin typeface="Calibri" panose="020F0502020204030204"/>
                <a:ea typeface="+mn-ea"/>
              </a:rPr>
              <a:t>اليها </a:t>
            </a:r>
            <a:r>
              <a:rPr lang="ar-SA" sz="1600" kern="1200" dirty="0">
                <a:solidFill>
                  <a:prstClr val="black"/>
                </a:solidFill>
                <a:latin typeface="Calibri" panose="020F0502020204030204"/>
                <a:ea typeface="+mn-ea"/>
              </a:rPr>
              <a:t>،</a:t>
            </a:r>
            <a:r>
              <a:rPr lang="ar-SA" sz="1600" kern="1200" dirty="0" smtClean="0">
                <a:solidFill>
                  <a:prstClr val="black"/>
                </a:solidFill>
                <a:latin typeface="Calibri" panose="020F0502020204030204"/>
                <a:ea typeface="+mn-ea"/>
              </a:rPr>
              <a:t>وخاصة الصف ؟</a:t>
            </a:r>
            <a:endParaRPr lang="ar-SA" sz="1600" kern="1200" dirty="0">
              <a:solidFill>
                <a:prstClr val="black"/>
              </a:solidFill>
              <a:latin typeface="Calibri" panose="020F0502020204030204"/>
              <a:ea typeface="+mn-ea"/>
            </a:endParaRPr>
          </a:p>
          <a:p>
            <a:pPr marL="171450" lvl="0" indent="-171450" algn="r" defTabSz="685800" rtl="1">
              <a:lnSpc>
                <a:spcPct val="90000"/>
              </a:lnSpc>
              <a:spcBef>
                <a:spcPts val="750"/>
              </a:spcBef>
              <a:buClrTx/>
              <a:buFont typeface="Arial" panose="020B0604020202020204" pitchFamily="34" charset="0"/>
              <a:buChar char="•"/>
            </a:pPr>
            <a:r>
              <a:rPr lang="ar-SA" sz="1600" kern="1200" dirty="0">
                <a:solidFill>
                  <a:prstClr val="black"/>
                </a:solidFill>
                <a:latin typeface="Calibri" panose="020F0502020204030204"/>
                <a:ea typeface="+mn-ea"/>
              </a:rPr>
              <a:t>كيف ينعكس </a:t>
            </a:r>
            <a:r>
              <a:rPr lang="ar-SA" sz="1600" kern="1200" dirty="0" smtClean="0">
                <a:solidFill>
                  <a:prstClr val="black"/>
                </a:solidFill>
                <a:latin typeface="Calibri" panose="020F0502020204030204"/>
                <a:ea typeface="+mn-ea"/>
              </a:rPr>
              <a:t>التكافل المتبادل   لمجموعة ما اتجاه المجتمع بشكل عام؟</a:t>
            </a:r>
            <a:endParaRPr lang="he-IL" sz="1800" dirty="0">
              <a:latin typeface="Gisha" panose="020B0502040204020203" pitchFamily="34" charset="-79"/>
              <a:cs typeface="Gisha" panose="020B0502040204020203" pitchFamily="34" charset="-79"/>
            </a:endParaRPr>
          </a:p>
        </p:txBody>
      </p:sp>
      <p:sp>
        <p:nvSpPr>
          <p:cNvPr id="32" name="תיבת טקסט 31">
            <a:extLst>
              <a:ext uri="{FF2B5EF4-FFF2-40B4-BE49-F238E27FC236}">
                <a16:creationId xmlns:a16="http://schemas.microsoft.com/office/drawing/2014/main" xmlns="" id="{B180DF63-E808-4ABB-964A-E8C764EAEA67}"/>
              </a:ext>
            </a:extLst>
          </p:cNvPr>
          <p:cNvSpPr txBox="1"/>
          <p:nvPr/>
        </p:nvSpPr>
        <p:spPr>
          <a:xfrm>
            <a:off x="5559554" y="2500512"/>
            <a:ext cx="4673883" cy="338554"/>
          </a:xfrm>
          <a:prstGeom prst="rect">
            <a:avLst/>
          </a:prstGeom>
          <a:noFill/>
        </p:spPr>
        <p:txBody>
          <a:bodyPr wrap="square" rtlCol="1">
            <a:spAutoFit/>
          </a:bodyPr>
          <a:lstStyle/>
          <a:p>
            <a:pPr algn="r" rtl="1"/>
            <a:r>
              <a:rPr lang="ar-SA" sz="1600" b="1" dirty="0" smtClean="0">
                <a:solidFill>
                  <a:srgbClr val="0070C0"/>
                </a:solidFill>
                <a:latin typeface="Gisha" panose="020B0502040204020203" pitchFamily="34" charset="-79"/>
                <a:cs typeface="Gisha" panose="020B0502040204020203" pitchFamily="34" charset="-79"/>
              </a:rPr>
              <a:t>ما هو التكافل المتبادل في المجموعة؟</a:t>
            </a:r>
            <a:endParaRPr lang="he-IL" sz="1600" b="1" dirty="0">
              <a:solidFill>
                <a:srgbClr val="0070C0"/>
              </a:solidFill>
              <a:latin typeface="Gisha" panose="020B0502040204020203" pitchFamily="34" charset="-79"/>
              <a:cs typeface="Gisha" panose="020B0502040204020203" pitchFamily="34" charset="-79"/>
            </a:endParaRPr>
          </a:p>
        </p:txBody>
      </p:sp>
      <p:sp>
        <p:nvSpPr>
          <p:cNvPr id="4" name="תיבת טקסט 3">
            <a:extLst>
              <a:ext uri="{FF2B5EF4-FFF2-40B4-BE49-F238E27FC236}">
                <a16:creationId xmlns:a16="http://schemas.microsoft.com/office/drawing/2014/main" xmlns="" id="{B4140DE0-D1E2-4718-9CA2-DB7A1B70E4CF}"/>
              </a:ext>
            </a:extLst>
          </p:cNvPr>
          <p:cNvSpPr txBox="1"/>
          <p:nvPr/>
        </p:nvSpPr>
        <p:spPr>
          <a:xfrm>
            <a:off x="3497942" y="3816815"/>
            <a:ext cx="6753117" cy="2390654"/>
          </a:xfrm>
          <a:prstGeom prst="rect">
            <a:avLst/>
          </a:prstGeom>
          <a:noFill/>
        </p:spPr>
        <p:txBody>
          <a:bodyPr wrap="square" rtlCol="1">
            <a:spAutoFit/>
          </a:bodyPr>
          <a:lstStyle/>
          <a:p>
            <a:pPr algn="just" rtl="1" eaLnBrk="1" hangingPunct="1">
              <a:lnSpc>
                <a:spcPct val="150000"/>
              </a:lnSpc>
              <a:defRPr/>
            </a:pPr>
            <a:r>
              <a:rPr lang="ar-SA" altLang="he-IL" sz="1800" b="1" dirty="0" smtClean="0">
                <a:solidFill>
                  <a:srgbClr val="002060"/>
                </a:solidFill>
                <a:latin typeface="Gisha" pitchFamily="34" charset="-79"/>
                <a:cs typeface="Gisha" pitchFamily="34" charset="-79"/>
              </a:rPr>
              <a:t>سير الفعالية</a:t>
            </a:r>
          </a:p>
          <a:p>
            <a:pPr algn="r" rtl="1">
              <a:lnSpc>
                <a:spcPct val="107000"/>
              </a:lnSpc>
              <a:spcAft>
                <a:spcPts val="800"/>
              </a:spcAft>
            </a:pPr>
            <a:r>
              <a:rPr lang="ar-SA" altLang="he-IL" sz="1200" dirty="0" smtClean="0">
                <a:solidFill>
                  <a:srgbClr val="002060"/>
                </a:solidFill>
                <a:latin typeface="Gisha" pitchFamily="34" charset="-79"/>
                <a:cs typeface="Gisha" pitchFamily="34" charset="-79"/>
              </a:rPr>
              <a:t>المجموعة من أجل المجتمع . عرض الفيلم    </a:t>
            </a:r>
            <a:r>
              <a:rPr lang="ar-SA" sz="1200" u="sng" dirty="0">
                <a:solidFill>
                  <a:srgbClr val="0563C1"/>
                </a:solidFill>
                <a:latin typeface="Calibri" panose="020F0502020204030204" pitchFamily="34" charset="0"/>
                <a:ea typeface="Calibri" panose="020F0502020204030204" pitchFamily="34" charset="0"/>
                <a:cs typeface="Arial" panose="020B0604020202020204" pitchFamily="34" charset="0"/>
              </a:rPr>
              <a:t>فيلم </a:t>
            </a:r>
            <a:r>
              <a:rPr lang="ar-SA" sz="1200" u="sng" dirty="0">
                <a:solidFill>
                  <a:srgbClr val="0563C1"/>
                </a:solidFill>
                <a:latin typeface="Calibri" panose="020F0502020204030204" pitchFamily="34" charset="0"/>
                <a:ea typeface="Calibri" panose="020F0502020204030204" pitchFamily="34" charset="0"/>
                <a:cs typeface="Arial" panose="020B0604020202020204" pitchFamily="34" charset="0"/>
                <a:hlinkClick r:id="rId9"/>
              </a:rPr>
              <a:t>الأذان والجرس</a:t>
            </a:r>
            <a:r>
              <a:rPr lang="en-US" sz="1200" dirty="0">
                <a:latin typeface="Arial" panose="020B0604020202020204" pitchFamily="34" charset="0"/>
                <a:ea typeface="Calibri" panose="020F0502020204030204" pitchFamily="34" charset="0"/>
                <a:cs typeface="Arial" panose="020B0604020202020204" pitchFamily="34" charset="0"/>
              </a:rPr>
              <a:t> </a:t>
            </a:r>
            <a:r>
              <a:rPr lang="ar-SA" sz="1200" dirty="0" smtClean="0">
                <a:latin typeface="Arial" panose="020B0604020202020204" pitchFamily="34" charset="0"/>
                <a:ea typeface="Calibri" panose="020F0502020204030204" pitchFamily="34" charset="0"/>
                <a:cs typeface="Arial" panose="020B0604020202020204" pitchFamily="34" charset="0"/>
              </a:rPr>
              <a:t> اعداد وحدة الشبيبة – </a:t>
            </a:r>
            <a:r>
              <a:rPr lang="ar-SA" sz="1200" dirty="0" err="1" smtClean="0">
                <a:latin typeface="Arial" panose="020B0604020202020204" pitchFamily="34" charset="0"/>
                <a:ea typeface="Calibri" panose="020F0502020204030204" pitchFamily="34" charset="0"/>
                <a:cs typeface="Arial" panose="020B0604020202020204" pitchFamily="34" charset="0"/>
              </a:rPr>
              <a:t>كفرياسيف</a:t>
            </a:r>
            <a:r>
              <a:rPr lang="ar-SA" sz="1200" dirty="0" smtClean="0">
                <a:latin typeface="Arial" panose="020B0604020202020204" pitchFamily="34" charset="0"/>
                <a:ea typeface="Calibri" panose="020F0502020204030204" pitchFamily="34" charset="0"/>
                <a:cs typeface="Arial" panose="020B0604020202020204" pitchFamily="34" charset="0"/>
              </a:rPr>
              <a:t> عرض الفيلم في مهرجان السينما الاجتماعي الأول للشبيبة في المجتمع العري 2019</a:t>
            </a:r>
            <a:endParaRPr lang="ar-SA" altLang="he-IL" sz="1200" b="1" dirty="0" smtClean="0">
              <a:solidFill>
                <a:srgbClr val="002060"/>
              </a:solidFill>
              <a:latin typeface="Gisha" pitchFamily="34" charset="-79"/>
              <a:cs typeface="Gisha" pitchFamily="34" charset="-79"/>
            </a:endParaRPr>
          </a:p>
          <a:p>
            <a:pPr algn="just" rtl="1" eaLnBrk="1" hangingPunct="1">
              <a:lnSpc>
                <a:spcPct val="150000"/>
              </a:lnSpc>
              <a:defRPr/>
            </a:pPr>
            <a:r>
              <a:rPr lang="ar-SA" altLang="he-IL" sz="1200" b="1" dirty="0" smtClean="0">
                <a:solidFill>
                  <a:srgbClr val="002060"/>
                </a:solidFill>
                <a:latin typeface="Gisha" pitchFamily="34" charset="-79"/>
                <a:cs typeface="Gisha" pitchFamily="34" charset="-79"/>
              </a:rPr>
              <a:t>ملخص الفيلم</a:t>
            </a:r>
            <a:r>
              <a:rPr lang="ar-SA" altLang="he-IL" sz="1200" b="1" dirty="0">
                <a:solidFill>
                  <a:srgbClr val="002060"/>
                </a:solidFill>
                <a:latin typeface="Gisha" pitchFamily="34" charset="-79"/>
                <a:cs typeface="Gisha" pitchFamily="34" charset="-79"/>
              </a:rPr>
              <a:t>: </a:t>
            </a:r>
            <a:r>
              <a:rPr lang="ar-SA" altLang="he-IL" sz="1200" dirty="0">
                <a:solidFill>
                  <a:srgbClr val="002060"/>
                </a:solidFill>
                <a:latin typeface="Gisha" pitchFamily="34" charset="-79"/>
                <a:cs typeface="Gisha" pitchFamily="34" charset="-79"/>
              </a:rPr>
              <a:t>وصول عائلة جديدة إلى القرية ، لم يقبلها الجيران ، ومنعوا أولادهم  من الاختلاط </a:t>
            </a:r>
            <a:r>
              <a:rPr lang="ar-SA" altLang="he-IL" sz="1200" dirty="0" smtClean="0">
                <a:solidFill>
                  <a:srgbClr val="002060"/>
                </a:solidFill>
                <a:latin typeface="Gisha" pitchFamily="34" charset="-79"/>
                <a:cs typeface="Gisha" pitchFamily="34" charset="-79"/>
              </a:rPr>
              <a:t>معهم ، التقى </a:t>
            </a:r>
            <a:r>
              <a:rPr lang="ar-SA" altLang="he-IL" sz="1200" dirty="0">
                <a:solidFill>
                  <a:srgbClr val="002060"/>
                </a:solidFill>
                <a:latin typeface="Gisha" pitchFamily="34" charset="-79"/>
                <a:cs typeface="Gisha" pitchFamily="34" charset="-79"/>
              </a:rPr>
              <a:t>الأولاد في المدرسة التي وفرت العلاقات بينهم وتحدثوا وأصبحوا أصدقاء دون علم الأهل ، ذات يوم </a:t>
            </a:r>
            <a:r>
              <a:rPr lang="ar-SA" altLang="he-IL" sz="1200" dirty="0" smtClean="0">
                <a:solidFill>
                  <a:srgbClr val="002060"/>
                </a:solidFill>
                <a:latin typeface="Gisha" pitchFamily="34" charset="-79"/>
                <a:cs typeface="Gisha" pitchFamily="34" charset="-79"/>
              </a:rPr>
              <a:t>مرضت إحدى فتيات الحي وسقطت </a:t>
            </a:r>
            <a:r>
              <a:rPr lang="ar-SA" altLang="he-IL" sz="1200" dirty="0">
                <a:solidFill>
                  <a:srgbClr val="002060"/>
                </a:solidFill>
                <a:latin typeface="Gisha" pitchFamily="34" charset="-79"/>
                <a:cs typeface="Gisha" pitchFamily="34" charset="-79"/>
              </a:rPr>
              <a:t>عند مدخل الحي ، حاولت أختها طلب مساعدة الجيران لكن دون إجابة ، واضطرت إلى اللجوء إلى العائلة الجديدة </a:t>
            </a:r>
            <a:r>
              <a:rPr lang="ar-SA" altLang="he-IL" sz="1200" dirty="0" smtClean="0">
                <a:solidFill>
                  <a:srgbClr val="002060"/>
                </a:solidFill>
                <a:latin typeface="Gisha" pitchFamily="34" charset="-79"/>
                <a:cs typeface="Gisha" pitchFamily="34" charset="-79"/>
              </a:rPr>
              <a:t>الذين قاموا بدورهم بتقديم </a:t>
            </a:r>
            <a:r>
              <a:rPr lang="ar-SA" altLang="he-IL" sz="1200" dirty="0">
                <a:solidFill>
                  <a:srgbClr val="002060"/>
                </a:solidFill>
                <a:latin typeface="Gisha" pitchFamily="34" charset="-79"/>
                <a:cs typeface="Gisha" pitchFamily="34" charset="-79"/>
              </a:rPr>
              <a:t>المساعدة ، لذا قررت الفتيات التحدث مع </a:t>
            </a:r>
            <a:r>
              <a:rPr lang="ar-SA" altLang="he-IL" sz="1200" dirty="0" smtClean="0">
                <a:solidFill>
                  <a:srgbClr val="002060"/>
                </a:solidFill>
                <a:latin typeface="Gisha" pitchFamily="34" charset="-79"/>
                <a:cs typeface="Gisha" pitchFamily="34" charset="-79"/>
              </a:rPr>
              <a:t>الاهل  </a:t>
            </a:r>
            <a:r>
              <a:rPr lang="ar-SA" altLang="he-IL" sz="1200" dirty="0">
                <a:solidFill>
                  <a:srgbClr val="002060"/>
                </a:solidFill>
                <a:latin typeface="Gisha" pitchFamily="34" charset="-79"/>
                <a:cs typeface="Gisha" pitchFamily="34" charset="-79"/>
              </a:rPr>
              <a:t>وتقديم الشكر للعائلة  </a:t>
            </a:r>
            <a:r>
              <a:rPr lang="ar-SA" altLang="he-IL" sz="1200" dirty="0" smtClean="0">
                <a:solidFill>
                  <a:srgbClr val="002060"/>
                </a:solidFill>
                <a:latin typeface="Gisha" pitchFamily="34" charset="-79"/>
                <a:cs typeface="Gisha" pitchFamily="34" charset="-79"/>
              </a:rPr>
              <a:t>،حصل ذلك  في شهر  </a:t>
            </a:r>
            <a:r>
              <a:rPr lang="ar-SA" altLang="he-IL" sz="1200" dirty="0">
                <a:solidFill>
                  <a:srgbClr val="002060"/>
                </a:solidFill>
                <a:latin typeface="Gisha" pitchFamily="34" charset="-79"/>
                <a:cs typeface="Gisha" pitchFamily="34" charset="-79"/>
              </a:rPr>
              <a:t>رمضان ، </a:t>
            </a:r>
            <a:r>
              <a:rPr lang="ar-SA" altLang="he-IL" sz="1200" dirty="0" smtClean="0">
                <a:solidFill>
                  <a:srgbClr val="002060"/>
                </a:solidFill>
                <a:latin typeface="Gisha" pitchFamily="34" charset="-79"/>
                <a:cs typeface="Gisha" pitchFamily="34" charset="-79"/>
              </a:rPr>
              <a:t>فتمت  </a:t>
            </a:r>
            <a:r>
              <a:rPr lang="ar-SA" altLang="he-IL" sz="1200" dirty="0">
                <a:solidFill>
                  <a:srgbClr val="002060"/>
                </a:solidFill>
                <a:latin typeface="Gisha" pitchFamily="34" charset="-79"/>
                <a:cs typeface="Gisha" pitchFamily="34" charset="-79"/>
              </a:rPr>
              <a:t>دعوة الأسرة إلى العشاء الرمضاني في باحة الكنيسة وعندها سُمع صوت الآذان وجرس الكنيسة </a:t>
            </a:r>
            <a:r>
              <a:rPr lang="ar-SA" altLang="he-IL" sz="1200" dirty="0" smtClean="0">
                <a:solidFill>
                  <a:srgbClr val="002060"/>
                </a:solidFill>
                <a:latin typeface="Gisha" pitchFamily="34" charset="-79"/>
                <a:cs typeface="Gisha" pitchFamily="34" charset="-79"/>
              </a:rPr>
              <a:t>معًا</a:t>
            </a:r>
          </a:p>
        </p:txBody>
      </p:sp>
      <p:pic>
        <p:nvPicPr>
          <p:cNvPr id="46" name="Picture 1">
            <a:extLst>
              <a:ext uri="{FF2B5EF4-FFF2-40B4-BE49-F238E27FC236}">
                <a16:creationId xmlns:a16="http://schemas.microsoft.com/office/drawing/2014/main" xmlns="" id="{CE45065A-E08E-42BD-A97A-507C173E5B1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7935" y="1615457"/>
            <a:ext cx="2003300" cy="1456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קבוצה 43">
            <a:extLst>
              <a:ext uri="{FF2B5EF4-FFF2-40B4-BE49-F238E27FC236}">
                <a16:creationId xmlns:a16="http://schemas.microsoft.com/office/drawing/2014/main" xmlns="" id="{338F13A3-D6EC-4565-AF29-EAF3865528A9}"/>
              </a:ext>
            </a:extLst>
          </p:cNvPr>
          <p:cNvGrpSpPr/>
          <p:nvPr/>
        </p:nvGrpSpPr>
        <p:grpSpPr>
          <a:xfrm>
            <a:off x="0" y="3468979"/>
            <a:ext cx="3468914" cy="3389021"/>
            <a:chOff x="22769" y="4300294"/>
            <a:chExt cx="3308728" cy="2790568"/>
          </a:xfrm>
        </p:grpSpPr>
        <p:sp>
          <p:nvSpPr>
            <p:cNvPr id="45" name="Google Shape;270;p8">
              <a:extLst>
                <a:ext uri="{FF2B5EF4-FFF2-40B4-BE49-F238E27FC236}">
                  <a16:creationId xmlns:a16="http://schemas.microsoft.com/office/drawing/2014/main" xmlns="" id="{5B144571-5E37-4BA6-80C4-90EE55ED7098}"/>
                </a:ext>
              </a:extLst>
            </p:cNvPr>
            <p:cNvSpPr/>
            <p:nvPr/>
          </p:nvSpPr>
          <p:spPr>
            <a:xfrm>
              <a:off x="22769" y="4300294"/>
              <a:ext cx="3308728" cy="2790568"/>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50" name="Google Shape;274;p8">
              <a:extLst>
                <a:ext uri="{FF2B5EF4-FFF2-40B4-BE49-F238E27FC236}">
                  <a16:creationId xmlns:a16="http://schemas.microsoft.com/office/drawing/2014/main" xmlns="" id="{09BC61B7-715F-4D1E-8EB6-5D012550B586}"/>
                </a:ext>
              </a:extLst>
            </p:cNvPr>
            <p:cNvPicPr preferRelativeResize="0"/>
            <p:nvPr/>
          </p:nvPicPr>
          <p:blipFill rotWithShape="1">
            <a:blip r:embed="rId11">
              <a:alphaModFix/>
            </a:blip>
            <a:srcRect/>
            <a:stretch/>
          </p:blipFill>
          <p:spPr>
            <a:xfrm>
              <a:off x="2933932" y="5504625"/>
              <a:ext cx="305173" cy="305173"/>
            </a:xfrm>
            <a:prstGeom prst="rect">
              <a:avLst/>
            </a:prstGeom>
            <a:noFill/>
            <a:ln>
              <a:noFill/>
            </a:ln>
          </p:spPr>
        </p:pic>
        <p:sp>
          <p:nvSpPr>
            <p:cNvPr id="51" name="Google Shape;275;p8">
              <a:extLst>
                <a:ext uri="{FF2B5EF4-FFF2-40B4-BE49-F238E27FC236}">
                  <a16:creationId xmlns:a16="http://schemas.microsoft.com/office/drawing/2014/main" xmlns="" id="{7D4B6142-0A14-49AE-ADE0-092D59C5C9C9}"/>
                </a:ext>
              </a:extLst>
            </p:cNvPr>
            <p:cNvSpPr/>
            <p:nvPr/>
          </p:nvSpPr>
          <p:spPr>
            <a:xfrm>
              <a:off x="2160193" y="4497202"/>
              <a:ext cx="1025003"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x-none" sz="1000" b="1" dirty="0" smtClean="0">
                  <a:solidFill>
                    <a:srgbClr val="000000"/>
                  </a:solidFill>
                  <a:latin typeface="Calibri"/>
                  <a:ea typeface="Calibri"/>
                  <a:cs typeface="Calibri"/>
                  <a:sym typeface="Calibri"/>
                </a:rPr>
                <a:t> </a:t>
              </a:r>
              <a:r>
                <a:rPr lang="ar-SA" sz="1000" b="1" dirty="0" smtClean="0">
                  <a:latin typeface="Calibri"/>
                  <a:ea typeface="Calibri"/>
                  <a:cs typeface="Calibri"/>
                  <a:sym typeface="Calibri"/>
                </a:rPr>
                <a:t>مهارات</a:t>
              </a:r>
              <a:r>
                <a:rPr lang="x-none" sz="1000" b="1" dirty="0" smtClean="0">
                  <a:solidFill>
                    <a:srgbClr val="000000"/>
                  </a:solidFill>
                  <a:latin typeface="Calibri"/>
                  <a:ea typeface="Calibri"/>
                  <a:cs typeface="Calibri"/>
                  <a:sym typeface="Calibri"/>
                </a:rPr>
                <a:t> </a:t>
              </a:r>
              <a:endParaRPr dirty="0"/>
            </a:p>
          </p:txBody>
        </p:sp>
        <p:sp>
          <p:nvSpPr>
            <p:cNvPr id="52" name="Google Shape;276;p8">
              <a:extLst>
                <a:ext uri="{FF2B5EF4-FFF2-40B4-BE49-F238E27FC236}">
                  <a16:creationId xmlns:a16="http://schemas.microsoft.com/office/drawing/2014/main" xmlns="" id="{7C28BB5E-DC61-4B84-90A4-F9368BE213A8}"/>
                </a:ext>
              </a:extLst>
            </p:cNvPr>
            <p:cNvSpPr/>
            <p:nvPr/>
          </p:nvSpPr>
          <p:spPr>
            <a:xfrm>
              <a:off x="2177426" y="5417005"/>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قيم</a:t>
              </a:r>
              <a:endParaRPr dirty="0"/>
            </a:p>
          </p:txBody>
        </p:sp>
        <p:sp>
          <p:nvSpPr>
            <p:cNvPr id="53" name="Google Shape;277;p8">
              <a:extLst>
                <a:ext uri="{FF2B5EF4-FFF2-40B4-BE49-F238E27FC236}">
                  <a16:creationId xmlns:a16="http://schemas.microsoft.com/office/drawing/2014/main" xmlns="" id="{F5480986-1337-427A-9024-1621B750E1D4}"/>
                </a:ext>
              </a:extLst>
            </p:cNvPr>
            <p:cNvSpPr/>
            <p:nvPr/>
          </p:nvSpPr>
          <p:spPr>
            <a:xfrm>
              <a:off x="2167693" y="6332530"/>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تطبيقات</a:t>
              </a:r>
            </a:p>
            <a:p>
              <a:pPr marL="0" marR="0" lvl="0" indent="0" algn="ctr" rtl="1">
                <a:spcBef>
                  <a:spcPts val="0"/>
                </a:spcBef>
                <a:spcAft>
                  <a:spcPts val="0"/>
                </a:spcAft>
                <a:buNone/>
              </a:pPr>
              <a:r>
                <a:rPr lang="ar-SA" sz="1000" b="1" dirty="0" smtClean="0">
                  <a:latin typeface="Calibri"/>
                  <a:ea typeface="Calibri"/>
                  <a:cs typeface="Calibri"/>
                  <a:sym typeface="Calibri"/>
                </a:rPr>
                <a:t>عملية</a:t>
              </a:r>
              <a:endParaRPr sz="1000" b="1" dirty="0">
                <a:solidFill>
                  <a:srgbClr val="000000"/>
                </a:solidFill>
                <a:latin typeface="Calibri"/>
                <a:ea typeface="Calibri"/>
                <a:cs typeface="Calibri"/>
                <a:sym typeface="Calibri"/>
              </a:endParaRPr>
            </a:p>
          </p:txBody>
        </p:sp>
        <p:pic>
          <p:nvPicPr>
            <p:cNvPr id="54" name="Google Shape;278;p8">
              <a:extLst>
                <a:ext uri="{FF2B5EF4-FFF2-40B4-BE49-F238E27FC236}">
                  <a16:creationId xmlns:a16="http://schemas.microsoft.com/office/drawing/2014/main" xmlns="" id="{3EECA65A-5803-492C-88D3-9F9D9E3CE021}"/>
                </a:ext>
              </a:extLst>
            </p:cNvPr>
            <p:cNvPicPr preferRelativeResize="0"/>
            <p:nvPr/>
          </p:nvPicPr>
          <p:blipFill rotWithShape="1">
            <a:blip r:embed="rId12">
              <a:alphaModFix/>
            </a:blip>
            <a:srcRect/>
            <a:stretch/>
          </p:blipFill>
          <p:spPr>
            <a:xfrm>
              <a:off x="2961133" y="4580673"/>
              <a:ext cx="224063" cy="173342"/>
            </a:xfrm>
            <a:prstGeom prst="rect">
              <a:avLst/>
            </a:prstGeom>
            <a:noFill/>
            <a:ln>
              <a:noFill/>
            </a:ln>
          </p:spPr>
        </p:pic>
        <p:pic>
          <p:nvPicPr>
            <p:cNvPr id="55" name="Google Shape;279;p8">
              <a:extLst>
                <a:ext uri="{FF2B5EF4-FFF2-40B4-BE49-F238E27FC236}">
                  <a16:creationId xmlns:a16="http://schemas.microsoft.com/office/drawing/2014/main" xmlns="" id="{39538D25-D7F7-45AA-A8C3-381F26FB95D8}"/>
                </a:ext>
              </a:extLst>
            </p:cNvPr>
            <p:cNvPicPr preferRelativeResize="0"/>
            <p:nvPr/>
          </p:nvPicPr>
          <p:blipFill rotWithShape="1">
            <a:blip r:embed="rId13">
              <a:alphaModFix/>
            </a:blip>
            <a:srcRect/>
            <a:stretch/>
          </p:blipFill>
          <p:spPr>
            <a:xfrm>
              <a:off x="2992664" y="6398609"/>
              <a:ext cx="281881" cy="287786"/>
            </a:xfrm>
            <a:prstGeom prst="rect">
              <a:avLst/>
            </a:prstGeom>
            <a:noFill/>
            <a:ln>
              <a:noFill/>
            </a:ln>
          </p:spPr>
        </p:pic>
      </p:grpSp>
      <p:sp>
        <p:nvSpPr>
          <p:cNvPr id="6" name="מלבן 5">
            <a:extLst>
              <a:ext uri="{FF2B5EF4-FFF2-40B4-BE49-F238E27FC236}">
                <a16:creationId xmlns:a16="http://schemas.microsoft.com/office/drawing/2014/main" xmlns="" id="{2C699F13-A57B-4AA7-BED9-BD028FC29002}"/>
              </a:ext>
            </a:extLst>
          </p:cNvPr>
          <p:cNvSpPr/>
          <p:nvPr/>
        </p:nvSpPr>
        <p:spPr>
          <a:xfrm>
            <a:off x="3541487" y="2671803"/>
            <a:ext cx="6736378" cy="1384995"/>
          </a:xfrm>
          <a:prstGeom prst="rect">
            <a:avLst/>
          </a:prstGeom>
        </p:spPr>
        <p:txBody>
          <a:bodyPr wrap="square">
            <a:spAutoFit/>
          </a:bodyPr>
          <a:lstStyle/>
          <a:p>
            <a:pPr algn="just" rtl="1">
              <a:defRPr/>
            </a:pPr>
            <a:r>
              <a:rPr lang="ar-SA" altLang="he-IL" sz="1800" b="1" dirty="0" smtClean="0">
                <a:solidFill>
                  <a:prstClr val="black"/>
                </a:solidFill>
                <a:latin typeface="Gisha" panose="020B0502040204020203" pitchFamily="34" charset="-79"/>
                <a:cs typeface="Gisha" panose="020B0502040204020203" pitchFamily="34" charset="-79"/>
              </a:rPr>
              <a:t>التكافل المتبادل: </a:t>
            </a:r>
            <a:r>
              <a:rPr lang="ar-SA" altLang="he-IL" sz="1600" dirty="0" smtClean="0">
                <a:solidFill>
                  <a:prstClr val="black"/>
                </a:solidFill>
                <a:latin typeface="Gisha" panose="020B0502040204020203" pitchFamily="34" charset="-79"/>
                <a:cs typeface="Gisha" panose="020B0502040204020203" pitchFamily="34" charset="-79"/>
              </a:rPr>
              <a:t>أن </a:t>
            </a:r>
            <a:r>
              <a:rPr lang="ar-SA" altLang="he-IL" sz="1600" dirty="0">
                <a:solidFill>
                  <a:prstClr val="black"/>
                </a:solidFill>
                <a:latin typeface="Gisha" panose="020B0502040204020203" pitchFamily="34" charset="-79"/>
                <a:cs typeface="Gisha" panose="020B0502040204020203" pitchFamily="34" charset="-79"/>
              </a:rPr>
              <a:t>يكفل أفراد المجتمع بعضهم بعضا ينعكس هذا في المساعدة </a:t>
            </a:r>
            <a:r>
              <a:rPr lang="ar-SA" altLang="he-IL" sz="1600" dirty="0" smtClean="0">
                <a:solidFill>
                  <a:prstClr val="black"/>
                </a:solidFill>
                <a:latin typeface="Gisha" panose="020B0502040204020203" pitchFamily="34" charset="-79"/>
                <a:cs typeface="Gisha" panose="020B0502040204020203" pitchFamily="34" charset="-79"/>
              </a:rPr>
              <a:t>المتبادلة، المسؤولية المتبادلة، التعاون، من </a:t>
            </a:r>
            <a:r>
              <a:rPr lang="ar-SA" altLang="he-IL" sz="1600" dirty="0">
                <a:solidFill>
                  <a:prstClr val="black"/>
                </a:solidFill>
                <a:latin typeface="Gisha" panose="020B0502040204020203" pitchFamily="34" charset="-79"/>
                <a:cs typeface="Gisha" panose="020B0502040204020203" pitchFamily="34" charset="-79"/>
              </a:rPr>
              <a:t>اهم مبادئ التكافل الاجتماعي :مبادئ العدالة الاجتماعية</a:t>
            </a:r>
            <a:r>
              <a:rPr lang="ar-SA" altLang="he-IL" sz="1600" dirty="0" smtClean="0">
                <a:solidFill>
                  <a:prstClr val="black"/>
                </a:solidFill>
                <a:latin typeface="Gisha" panose="020B0502040204020203" pitchFamily="34" charset="-79"/>
                <a:cs typeface="Gisha" panose="020B0502040204020203" pitchFamily="34" charset="-79"/>
              </a:rPr>
              <a:t>، رعاية </a:t>
            </a:r>
            <a:r>
              <a:rPr lang="ar-SA" altLang="he-IL" sz="1600" dirty="0">
                <a:solidFill>
                  <a:prstClr val="black"/>
                </a:solidFill>
                <a:latin typeface="Gisha" panose="020B0502040204020203" pitchFamily="34" charset="-79"/>
                <a:cs typeface="Gisha" panose="020B0502040204020203" pitchFamily="34" charset="-79"/>
              </a:rPr>
              <a:t>حق الفرد والمجموعة</a:t>
            </a:r>
            <a:r>
              <a:rPr lang="ar-SA" altLang="he-IL" sz="1800" dirty="0" smtClean="0">
                <a:solidFill>
                  <a:prstClr val="black"/>
                </a:solidFill>
                <a:latin typeface="Gisha" panose="020B0502040204020203" pitchFamily="34" charset="-79"/>
                <a:cs typeface="Gisha" panose="020B0502040204020203" pitchFamily="34" charset="-79"/>
              </a:rPr>
              <a:t>.</a:t>
            </a:r>
          </a:p>
          <a:p>
            <a:pPr algn="just" rtl="1">
              <a:defRPr/>
            </a:pPr>
            <a:r>
              <a:rPr lang="ar-SA" altLang="he-IL" sz="1600" dirty="0" smtClean="0">
                <a:solidFill>
                  <a:prstClr val="black"/>
                </a:solidFill>
                <a:latin typeface="Gisha" panose="020B0502040204020203" pitchFamily="34" charset="-79"/>
                <a:cs typeface="Gisha" panose="020B0502040204020203" pitchFamily="34" charset="-79"/>
              </a:rPr>
              <a:t>التكافل المتبادل أن يكون بين الأفراد أو في المجموعات. في هذه الوحدة سنتطرق للتكافل المتبادل  للمجموعة.</a:t>
            </a:r>
            <a:endParaRPr lang="he-IL" altLang="he-IL" sz="1600" dirty="0">
              <a:solidFill>
                <a:prstClr val="black"/>
              </a:solidFill>
              <a:latin typeface="Gisha" panose="020B0502040204020203" pitchFamily="34" charset="-79"/>
              <a:cs typeface="Gisha" panose="020B0502040204020203" pitchFamily="34" charset="-79"/>
            </a:endParaRPr>
          </a:p>
        </p:txBody>
      </p:sp>
      <p:sp>
        <p:nvSpPr>
          <p:cNvPr id="5" name="Rectangle 4"/>
          <p:cNvSpPr/>
          <p:nvPr/>
        </p:nvSpPr>
        <p:spPr>
          <a:xfrm>
            <a:off x="8378047" y="866446"/>
            <a:ext cx="2057723" cy="653736"/>
          </a:xfrm>
          <a:prstGeom prst="rect">
            <a:avLst/>
          </a:prstGeom>
          <a:solidFill>
            <a:srgbClr val="65D652"/>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3200" b="1" dirty="0" smtClean="0">
                <a:solidFill>
                  <a:schemeClr val="bg1"/>
                </a:solidFill>
              </a:rPr>
              <a:t>الدرس الثالث</a:t>
            </a:r>
            <a:endParaRPr lang="he-IL" sz="3200" b="1" dirty="0">
              <a:solidFill>
                <a:schemeClr val="bg1"/>
              </a:solidFill>
            </a:endParaRPr>
          </a:p>
        </p:txBody>
      </p:sp>
      <p:pic>
        <p:nvPicPr>
          <p:cNvPr id="2051"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8626" y="1475623"/>
            <a:ext cx="2322512" cy="1595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תמונה 39"/>
          <p:cNvPicPr>
            <a:picLocks noChangeAspect="1"/>
          </p:cNvPicPr>
          <p:nvPr/>
        </p:nvPicPr>
        <p:blipFill>
          <a:blip r:embed="rId15"/>
          <a:stretch>
            <a:fillRect/>
          </a:stretch>
        </p:blipFill>
        <p:spPr>
          <a:xfrm>
            <a:off x="272574" y="130629"/>
            <a:ext cx="11613887" cy="856343"/>
          </a:xfrm>
          <a:prstGeom prst="rect">
            <a:avLst/>
          </a:prstGeom>
        </p:spPr>
      </p:pic>
      <p:sp>
        <p:nvSpPr>
          <p:cNvPr id="37" name="Google Shape;272;p8">
            <a:extLst>
              <a:ext uri="{FF2B5EF4-FFF2-40B4-BE49-F238E27FC236}">
                <a16:creationId xmlns:a16="http://schemas.microsoft.com/office/drawing/2014/main" xmlns="" id="{4BB08BAA-FA1C-4E09-B165-A76EB035F4C3}"/>
              </a:ext>
            </a:extLst>
          </p:cNvPr>
          <p:cNvSpPr/>
          <p:nvPr/>
        </p:nvSpPr>
        <p:spPr>
          <a:xfrm>
            <a:off x="145144" y="3611441"/>
            <a:ext cx="2438401" cy="900206"/>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ar-SA" sz="1050" kern="1200" dirty="0" smtClean="0">
                <a:solidFill>
                  <a:prstClr val="black"/>
                </a:solidFill>
                <a:latin typeface="Calibri" panose="020F0502020204030204"/>
                <a:ea typeface="+mn-ea"/>
              </a:rPr>
              <a:t>الادراكي:ثنور </a:t>
            </a:r>
            <a:r>
              <a:rPr lang="ar-SA" sz="1050" kern="1200" dirty="0">
                <a:solidFill>
                  <a:prstClr val="black"/>
                </a:solidFill>
                <a:latin typeface="Calibri" panose="020F0502020204030204"/>
                <a:ea typeface="+mn-ea"/>
              </a:rPr>
              <a:t>لغوي\ النقد بناء\التفكير إالبداعي\تنور رقمي.</a:t>
            </a:r>
          </a:p>
          <a:p>
            <a:pPr lvl="0" algn="r" defTabSz="457200">
              <a:buClrTx/>
            </a:pPr>
            <a:r>
              <a:rPr lang="ar-SA" sz="1050" kern="1200" dirty="0">
                <a:solidFill>
                  <a:prstClr val="black"/>
                </a:solidFill>
                <a:latin typeface="Calibri" panose="020F0502020204030204"/>
                <a:ea typeface="+mn-ea"/>
              </a:rPr>
              <a:t>شخصية:معرفة ذاتية \وتوجيه ذاتي </a:t>
            </a:r>
          </a:p>
          <a:p>
            <a:pPr lvl="0" algn="r" defTabSz="457200">
              <a:buClrTx/>
            </a:pPr>
            <a:r>
              <a:rPr lang="ar-SA" sz="1050" kern="1200" dirty="0">
                <a:solidFill>
                  <a:prstClr val="black"/>
                </a:solidFill>
                <a:latin typeface="Calibri" panose="020F0502020204030204"/>
                <a:ea typeface="+mn-ea"/>
              </a:rPr>
              <a:t>العلاقات الشخصية:الوعي </a:t>
            </a:r>
            <a:r>
              <a:rPr lang="ar-SA" sz="1050" kern="1200" dirty="0" err="1">
                <a:solidFill>
                  <a:prstClr val="black"/>
                </a:solidFill>
                <a:latin typeface="Calibri" panose="020F0502020204030204"/>
                <a:ea typeface="+mn-ea"/>
              </a:rPr>
              <a:t>إجتماعي</a:t>
            </a:r>
            <a:r>
              <a:rPr lang="ar-SA" sz="1050" kern="1200" dirty="0">
                <a:solidFill>
                  <a:prstClr val="black"/>
                </a:solidFill>
                <a:latin typeface="Calibri" panose="020F0502020204030204"/>
                <a:ea typeface="+mn-ea"/>
              </a:rPr>
              <a:t>\السلوك </a:t>
            </a:r>
            <a:r>
              <a:rPr lang="ar-SA" sz="1050" kern="1200" dirty="0" smtClean="0">
                <a:solidFill>
                  <a:prstClr val="black"/>
                </a:solidFill>
                <a:latin typeface="Calibri" panose="020F0502020204030204"/>
                <a:ea typeface="+mn-ea"/>
              </a:rPr>
              <a:t>الاجتماعي</a:t>
            </a:r>
            <a:endParaRPr lang="he-IL" sz="1050" kern="1200" dirty="0">
              <a:solidFill>
                <a:prstClr val="black"/>
              </a:solidFill>
              <a:latin typeface="Calibri" panose="020F0502020204030204"/>
              <a:ea typeface="+mn-ea"/>
            </a:endParaRPr>
          </a:p>
        </p:txBody>
      </p:sp>
      <p:sp>
        <p:nvSpPr>
          <p:cNvPr id="38" name="Google Shape;273;p8">
            <a:extLst>
              <a:ext uri="{FF2B5EF4-FFF2-40B4-BE49-F238E27FC236}">
                <a16:creationId xmlns:a16="http://schemas.microsoft.com/office/drawing/2014/main" xmlns="" id="{D7AB5E8A-087C-4029-AC39-45E00C564E42}"/>
              </a:ext>
            </a:extLst>
          </p:cNvPr>
          <p:cNvSpPr txBox="1"/>
          <p:nvPr/>
        </p:nvSpPr>
        <p:spPr>
          <a:xfrm>
            <a:off x="145143" y="4677159"/>
            <a:ext cx="2423886" cy="1015622"/>
          </a:xfrm>
          <a:prstGeom prst="rect">
            <a:avLst/>
          </a:prstGeom>
          <a:solidFill>
            <a:srgbClr val="F7CAAC"/>
          </a:solidFill>
          <a:ln>
            <a:noFill/>
          </a:ln>
        </p:spPr>
        <p:txBody>
          <a:bodyPr spcFirstLastPara="1" wrap="square" lIns="91425" tIns="45700" rIns="91425" bIns="45700" anchor="t" anchorCtr="0">
            <a:spAutoFit/>
          </a:bodyPr>
          <a:lstStyle/>
          <a:p>
            <a:pPr lvl="0" algn="r" defTabSz="457200" rtl="1">
              <a:buClrTx/>
            </a:pPr>
            <a:r>
              <a:rPr lang="ar-SA" sz="1200" kern="1200" dirty="0">
                <a:solidFill>
                  <a:prstClr val="black"/>
                </a:solidFill>
                <a:latin typeface="Calibri" panose="020F0502020204030204"/>
              </a:rPr>
              <a:t>حب المعرفة ومتعة التعلم-تشجيع حب الاستطلاع والاهتمامات </a:t>
            </a:r>
          </a:p>
          <a:p>
            <a:pPr lvl="0" algn="r" defTabSz="457200">
              <a:buClrTx/>
            </a:pPr>
            <a:r>
              <a:rPr lang="ar-SA" sz="1200" kern="1200" dirty="0">
                <a:solidFill>
                  <a:prstClr val="black"/>
                </a:solidFill>
                <a:latin typeface="Calibri" panose="020F0502020204030204"/>
              </a:rPr>
              <a:t>تفكير ذاتي ،</a:t>
            </a:r>
            <a:r>
              <a:rPr lang="ar-SA" sz="1200" kern="1200" dirty="0" smtClean="0">
                <a:solidFill>
                  <a:prstClr val="black"/>
                </a:solidFill>
                <a:latin typeface="Calibri" panose="020F0502020204030204"/>
              </a:rPr>
              <a:t>المبادرة. العدالة </a:t>
            </a:r>
            <a:r>
              <a:rPr lang="ar-SA" sz="1200" kern="1200" dirty="0">
                <a:solidFill>
                  <a:prstClr val="black"/>
                </a:solidFill>
                <a:latin typeface="Calibri" panose="020F0502020204030204"/>
              </a:rPr>
              <a:t>الاجتماعية والتضامن  </a:t>
            </a:r>
            <a:r>
              <a:rPr lang="ar-SA" sz="1200" kern="1200" dirty="0" smtClean="0">
                <a:solidFill>
                  <a:prstClr val="black"/>
                </a:solidFill>
                <a:latin typeface="Calibri" panose="020F0502020204030204"/>
              </a:rPr>
              <a:t>الاجتماعي: مساعدة </a:t>
            </a:r>
            <a:r>
              <a:rPr lang="ar-SA" sz="1200" kern="1200" dirty="0">
                <a:solidFill>
                  <a:prstClr val="black"/>
                </a:solidFill>
                <a:latin typeface="Calibri" panose="020F0502020204030204"/>
              </a:rPr>
              <a:t>الاخر،المشاركة </a:t>
            </a:r>
            <a:r>
              <a:rPr lang="ar-SA" sz="1200" kern="1200" dirty="0" smtClean="0">
                <a:solidFill>
                  <a:prstClr val="black"/>
                </a:solidFill>
                <a:latin typeface="Calibri" panose="020F0502020204030204"/>
              </a:rPr>
              <a:t>الاجتماعية والمواطنة </a:t>
            </a:r>
            <a:endParaRPr lang="ar-SA" sz="1200" kern="1200" dirty="0">
              <a:solidFill>
                <a:prstClr val="black"/>
              </a:solidFill>
              <a:latin typeface="Calibri" panose="020F0502020204030204"/>
            </a:endParaRPr>
          </a:p>
        </p:txBody>
      </p:sp>
      <p:sp>
        <p:nvSpPr>
          <p:cNvPr id="39" name="Google Shape;271;p8">
            <a:extLst>
              <a:ext uri="{FF2B5EF4-FFF2-40B4-BE49-F238E27FC236}">
                <a16:creationId xmlns:a16="http://schemas.microsoft.com/office/drawing/2014/main" xmlns="" id="{8EEADFF9-0808-4F3B-BEFD-94A8DF5259DE}"/>
              </a:ext>
            </a:extLst>
          </p:cNvPr>
          <p:cNvSpPr txBox="1"/>
          <p:nvPr/>
        </p:nvSpPr>
        <p:spPr>
          <a:xfrm>
            <a:off x="159033" y="5821356"/>
            <a:ext cx="2323936" cy="815282"/>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Tree>
    <p:extLst>
      <p:ext uri="{BB962C8B-B14F-4D97-AF65-F5344CB8AC3E}">
        <p14:creationId xmlns:p14="http://schemas.microsoft.com/office/powerpoint/2010/main" val="16889487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30" name="מלבן 29">
            <a:extLst>
              <a:ext uri="{FF2B5EF4-FFF2-40B4-BE49-F238E27FC236}">
                <a16:creationId xmlns:a16="http://schemas.microsoft.com/office/drawing/2014/main" xmlns="" id="{54A04130-22D8-4300-8D3B-66F1D2325FD8}"/>
              </a:ext>
            </a:extLst>
          </p:cNvPr>
          <p:cNvSpPr/>
          <p:nvPr/>
        </p:nvSpPr>
        <p:spPr>
          <a:xfrm>
            <a:off x="0" y="1798024"/>
            <a:ext cx="10319339" cy="5164502"/>
          </a:xfrm>
          <a:prstGeom prst="rect">
            <a:avLst/>
          </a:prstGeom>
          <a:solidFill>
            <a:srgbClr val="EF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a:t>מהי מנהיגות נוער? במה היא שונה ממנהיגות מבוגרים? מה הביטויים של מנהיגות הנוער? </a:t>
            </a:r>
          </a:p>
        </p:txBody>
      </p:sp>
      <p:sp>
        <p:nvSpPr>
          <p:cNvPr id="257" name="Google Shape;257;p8">
            <a:hlinkClick r:id="rId3" action="ppaction://hlinksldjump"/>
          </p:cNvPr>
          <p:cNvSpPr/>
          <p:nvPr/>
        </p:nvSpPr>
        <p:spPr>
          <a:xfrm>
            <a:off x="7608168" y="908721"/>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8" name="Google Shape;258;p8"/>
          <p:cNvSpPr/>
          <p:nvPr/>
        </p:nvSpPr>
        <p:spPr>
          <a:xfrm>
            <a:off x="6616681" y="906110"/>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9" name="Google Shape;259;p8"/>
          <p:cNvSpPr/>
          <p:nvPr/>
        </p:nvSpPr>
        <p:spPr>
          <a:xfrm>
            <a:off x="5600257" y="931429"/>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60" name="Google Shape;260;p8"/>
          <p:cNvPicPr preferRelativeResize="0"/>
          <p:nvPr/>
        </p:nvPicPr>
        <p:blipFill rotWithShape="1">
          <a:blip r:embed="rId4">
            <a:alphaModFix/>
          </a:blip>
          <a:srcRect/>
          <a:stretch/>
        </p:blipFill>
        <p:spPr>
          <a:xfrm>
            <a:off x="10263500" y="882020"/>
            <a:ext cx="1928500" cy="5835826"/>
          </a:xfrm>
          <a:prstGeom prst="rect">
            <a:avLst/>
          </a:prstGeom>
          <a:noFill/>
          <a:ln>
            <a:noFill/>
          </a:ln>
        </p:spPr>
      </p:pic>
      <p:sp>
        <p:nvSpPr>
          <p:cNvPr id="262" name="Google Shape;262;p8"/>
          <p:cNvSpPr/>
          <p:nvPr/>
        </p:nvSpPr>
        <p:spPr>
          <a:xfrm>
            <a:off x="10386685" y="3633827"/>
            <a:ext cx="1654298" cy="697738"/>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سير الفعالية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3" name="Google Shape;263;p8">
            <a:hlinkClick r:id="rId5" action="ppaction://hlinksldjump"/>
          </p:cNvPr>
          <p:cNvSpPr/>
          <p:nvPr/>
        </p:nvSpPr>
        <p:spPr>
          <a:xfrm>
            <a:off x="10401201" y="2755105"/>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افتتاحية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4" name="Google Shape;264;p8">
            <a:hlinkClick r:id="rId6" action="ppaction://hlinksldjump"/>
          </p:cNvPr>
          <p:cNvSpPr/>
          <p:nvPr/>
        </p:nvSpPr>
        <p:spPr>
          <a:xfrm>
            <a:off x="10421587" y="4669241"/>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noProof="0" dirty="0" smtClean="0">
                <a:solidFill>
                  <a:srgbClr val="FFFFFF"/>
                </a:solidFill>
                <a:latin typeface="Gisha"/>
                <a:sym typeface="Gisha"/>
              </a:rPr>
              <a:t>تلخيص</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6" name="Google Shape;266;p8"/>
          <p:cNvSpPr/>
          <p:nvPr/>
        </p:nvSpPr>
        <p:spPr>
          <a:xfrm>
            <a:off x="10084037" y="2545841"/>
            <a:ext cx="179462" cy="239393"/>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68" name="Google Shape;268;p8"/>
          <p:cNvPicPr preferRelativeResize="0"/>
          <p:nvPr/>
        </p:nvPicPr>
        <p:blipFill rotWithShape="1">
          <a:blip r:embed="rId7">
            <a:alphaModFix/>
          </a:blip>
          <a:srcRect t="8185" r="24387"/>
          <a:stretch/>
        </p:blipFill>
        <p:spPr>
          <a:xfrm>
            <a:off x="10173768" y="2992369"/>
            <a:ext cx="223267" cy="306089"/>
          </a:xfrm>
          <a:prstGeom prst="rect">
            <a:avLst/>
          </a:prstGeom>
          <a:noFill/>
          <a:ln>
            <a:noFill/>
          </a:ln>
        </p:spPr>
      </p:pic>
      <p:sp>
        <p:nvSpPr>
          <p:cNvPr id="269" name="Google Shape;269;p8"/>
          <p:cNvSpPr/>
          <p:nvPr/>
        </p:nvSpPr>
        <p:spPr>
          <a:xfrm>
            <a:off x="249039" y="972966"/>
            <a:ext cx="10151847" cy="5217377"/>
          </a:xfrm>
          <a:prstGeom prst="rect">
            <a:avLst/>
          </a:prstGeom>
          <a:solidFill>
            <a:srgbClr val="EFFAFE"/>
          </a:solidFill>
          <a:ln>
            <a:noFill/>
          </a:ln>
        </p:spPr>
        <p:txBody>
          <a:bodyPr spcFirstLastPara="1" wrap="square" lIns="91425" tIns="45700" rIns="91425" bIns="45700" anchor="ctr" anchorCtr="0">
            <a:noAutofit/>
          </a:bodyPr>
          <a:lstStyle/>
          <a:p>
            <a:pPr algn="r" rtl="1"/>
            <a:r>
              <a:rPr lang="he-IL" sz="1800" b="1" dirty="0">
                <a:solidFill>
                  <a:srgbClr val="0070C0"/>
                </a:solidFill>
                <a:latin typeface="Gisha" panose="020B0502040204020203" pitchFamily="34" charset="-79"/>
                <a:cs typeface="Gisha" panose="020B0502040204020203" pitchFamily="34" charset="-79"/>
              </a:rPr>
              <a:t>   </a:t>
            </a:r>
            <a:endParaRPr lang="he-IL" sz="1800" b="1" u="sng" dirty="0">
              <a:solidFill>
                <a:srgbClr val="0070C0"/>
              </a:solidFill>
              <a:latin typeface="Gisha" panose="020B0502040204020203" pitchFamily="34" charset="-79"/>
              <a:cs typeface="Gisha" panose="020B0502040204020203" pitchFamily="34" charset="-79"/>
            </a:endParaRPr>
          </a:p>
          <a:p>
            <a:pPr algn="r" rtl="1" eaLnBrk="1" hangingPunct="1"/>
            <a:endParaRPr lang="he-IL" altLang="he-IL" dirty="0"/>
          </a:p>
        </p:txBody>
      </p:sp>
      <p:sp>
        <p:nvSpPr>
          <p:cNvPr id="29" name="לחצן פעולה: בית 27">
            <a:hlinkClick r:id="rId8" action="ppaction://hlinksldjump" highlightClick="1"/>
            <a:extLst>
              <a:ext uri="{FF2B5EF4-FFF2-40B4-BE49-F238E27FC236}">
                <a16:creationId xmlns:a16="http://schemas.microsoft.com/office/drawing/2014/main" xmlns="" id="{BBA489A6-22D8-4549-A218-6573284EA701}"/>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46" name="Picture 1">
            <a:extLst>
              <a:ext uri="{FF2B5EF4-FFF2-40B4-BE49-F238E27FC236}">
                <a16:creationId xmlns:a16="http://schemas.microsoft.com/office/drawing/2014/main" xmlns="" id="{CE45065A-E08E-42BD-A97A-507C173E5B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7935" y="1615457"/>
            <a:ext cx="2003300" cy="1456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קבוצה 43">
            <a:extLst>
              <a:ext uri="{FF2B5EF4-FFF2-40B4-BE49-F238E27FC236}">
                <a16:creationId xmlns:a16="http://schemas.microsoft.com/office/drawing/2014/main" xmlns="" id="{338F13A3-D6EC-4565-AF29-EAF3865528A9}"/>
              </a:ext>
            </a:extLst>
          </p:cNvPr>
          <p:cNvGrpSpPr/>
          <p:nvPr/>
        </p:nvGrpSpPr>
        <p:grpSpPr>
          <a:xfrm>
            <a:off x="0" y="3468979"/>
            <a:ext cx="3468914" cy="3389021"/>
            <a:chOff x="22769" y="4300294"/>
            <a:chExt cx="3308728" cy="2790568"/>
          </a:xfrm>
        </p:grpSpPr>
        <p:sp>
          <p:nvSpPr>
            <p:cNvPr id="45" name="Google Shape;270;p8">
              <a:extLst>
                <a:ext uri="{FF2B5EF4-FFF2-40B4-BE49-F238E27FC236}">
                  <a16:creationId xmlns:a16="http://schemas.microsoft.com/office/drawing/2014/main" xmlns="" id="{5B144571-5E37-4BA6-80C4-90EE55ED7098}"/>
                </a:ext>
              </a:extLst>
            </p:cNvPr>
            <p:cNvSpPr/>
            <p:nvPr/>
          </p:nvSpPr>
          <p:spPr>
            <a:xfrm>
              <a:off x="22769" y="4300294"/>
              <a:ext cx="3308728" cy="2790568"/>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47" name="Google Shape;271;p8">
              <a:extLst>
                <a:ext uri="{FF2B5EF4-FFF2-40B4-BE49-F238E27FC236}">
                  <a16:creationId xmlns:a16="http://schemas.microsoft.com/office/drawing/2014/main" xmlns="" id="{397340FB-8EB5-4762-8515-5F28ECDAEA44}"/>
                </a:ext>
              </a:extLst>
            </p:cNvPr>
            <p:cNvSpPr txBox="1"/>
            <p:nvPr/>
          </p:nvSpPr>
          <p:spPr>
            <a:xfrm>
              <a:off x="160884" y="6313587"/>
              <a:ext cx="2323936" cy="582851"/>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r>
                <a:rPr lang="ar-SA" sz="1000" dirty="0">
                  <a:solidFill>
                    <a:schemeClr val="tx1"/>
                  </a:solidFill>
                  <a:latin typeface="Gisha"/>
                  <a:ea typeface="Gisha"/>
                  <a:cs typeface="Gisha"/>
                  <a:sym typeface="Gisha"/>
                </a:rPr>
                <a:t>ن</a:t>
              </a:r>
              <a:r>
                <a:rPr lang="ar-SA" sz="1000" dirty="0" smtClean="0">
                  <a:latin typeface="Gisha"/>
                  <a:ea typeface="Gisha"/>
                  <a:cs typeface="Gisha"/>
                  <a:sym typeface="Gisha"/>
                </a:rPr>
                <a:t>قاش:ربط </a:t>
              </a:r>
              <a:r>
                <a:rPr lang="ar-SA" sz="1000" dirty="0">
                  <a:latin typeface="Gisha"/>
                  <a:ea typeface="Gisha"/>
                  <a:cs typeface="Gisha"/>
                  <a:sym typeface="Gisha"/>
                </a:rPr>
                <a:t>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
          <p:nvSpPr>
            <p:cNvPr id="48" name="Google Shape;272;p8">
              <a:extLst>
                <a:ext uri="{FF2B5EF4-FFF2-40B4-BE49-F238E27FC236}">
                  <a16:creationId xmlns:a16="http://schemas.microsoft.com/office/drawing/2014/main" xmlns="" id="{9894427A-4993-4B94-B1CB-67572EA9513C}"/>
                </a:ext>
              </a:extLst>
            </p:cNvPr>
            <p:cNvSpPr/>
            <p:nvPr/>
          </p:nvSpPr>
          <p:spPr>
            <a:xfrm>
              <a:off x="186020" y="4380948"/>
              <a:ext cx="2221628" cy="741242"/>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he-IL" sz="1000" b="1" dirty="0" smtClean="0">
                  <a:solidFill>
                    <a:srgbClr val="0070C0"/>
                  </a:solidFill>
                  <a:latin typeface="Gisha"/>
                  <a:ea typeface="Gisha"/>
                  <a:cs typeface="Gisha"/>
                  <a:sym typeface="Gisha"/>
                </a:rPr>
                <a:t> </a:t>
              </a:r>
              <a:r>
                <a:rPr lang="ar-SA" sz="1050" kern="1200" dirty="0">
                  <a:solidFill>
                    <a:prstClr val="black"/>
                  </a:solidFill>
                  <a:latin typeface="Calibri" panose="020F0502020204030204"/>
                  <a:ea typeface="+mn-ea"/>
                </a:rPr>
                <a:t>الادراكي:ثنور </a:t>
              </a:r>
              <a:r>
                <a:rPr lang="ar-SA" sz="1050" kern="1200" dirty="0" smtClean="0">
                  <a:solidFill>
                    <a:prstClr val="black"/>
                  </a:solidFill>
                  <a:latin typeface="Calibri" panose="020F0502020204030204"/>
                  <a:ea typeface="+mn-ea"/>
                </a:rPr>
                <a:t>لغوي</a:t>
              </a:r>
              <a:r>
                <a:rPr lang="ar-SA" sz="1050" kern="1200" dirty="0">
                  <a:solidFill>
                    <a:prstClr val="black"/>
                  </a:solidFill>
                  <a:latin typeface="Calibri" panose="020F0502020204030204"/>
                  <a:ea typeface="+mn-ea"/>
                </a:rPr>
                <a:t>\ النقد بناء\التفكير </a:t>
              </a:r>
              <a:r>
                <a:rPr lang="ar-SA" sz="1050" kern="1200" dirty="0" smtClean="0">
                  <a:solidFill>
                    <a:prstClr val="black"/>
                  </a:solidFill>
                  <a:latin typeface="Calibri" panose="020F0502020204030204"/>
                  <a:ea typeface="+mn-ea"/>
                </a:rPr>
                <a:t>الابداعي\تنور </a:t>
              </a:r>
              <a:r>
                <a:rPr lang="ar-SA" sz="1050" kern="1200" dirty="0">
                  <a:solidFill>
                    <a:prstClr val="black"/>
                  </a:solidFill>
                  <a:latin typeface="Calibri" panose="020F0502020204030204"/>
                  <a:ea typeface="+mn-ea"/>
                </a:rPr>
                <a:t>رقمي.</a:t>
              </a:r>
            </a:p>
            <a:p>
              <a:pPr lvl="0" algn="r" defTabSz="457200">
                <a:buClrTx/>
              </a:pPr>
              <a:r>
                <a:rPr lang="ar-SA" sz="1050" kern="1200" dirty="0">
                  <a:solidFill>
                    <a:prstClr val="black"/>
                  </a:solidFill>
                  <a:latin typeface="Calibri" panose="020F0502020204030204"/>
                  <a:ea typeface="+mn-ea"/>
                </a:rPr>
                <a:t>شخصية:معرفة ذاتية \وتوجيه ذاتي </a:t>
              </a:r>
            </a:p>
            <a:p>
              <a:pPr lvl="0" algn="r" defTabSz="457200">
                <a:buClrTx/>
              </a:pPr>
              <a:r>
                <a:rPr lang="ar-SA" sz="1050" kern="1200" dirty="0">
                  <a:solidFill>
                    <a:prstClr val="black"/>
                  </a:solidFill>
                  <a:latin typeface="Calibri" panose="020F0502020204030204"/>
                  <a:ea typeface="+mn-ea"/>
                </a:rPr>
                <a:t>العلاقات </a:t>
              </a:r>
              <a:r>
                <a:rPr lang="ar-SA" sz="1050" kern="1200" dirty="0" err="1">
                  <a:solidFill>
                    <a:prstClr val="black"/>
                  </a:solidFill>
                  <a:latin typeface="Calibri" panose="020F0502020204030204"/>
                  <a:ea typeface="+mn-ea"/>
                </a:rPr>
                <a:t>الشخصية:الوعي</a:t>
              </a:r>
              <a:r>
                <a:rPr lang="ar-SA" sz="1050" kern="1200" dirty="0">
                  <a:solidFill>
                    <a:prstClr val="black"/>
                  </a:solidFill>
                  <a:latin typeface="Calibri" panose="020F0502020204030204"/>
                  <a:ea typeface="+mn-ea"/>
                </a:rPr>
                <a:t> </a:t>
              </a:r>
              <a:r>
                <a:rPr lang="ar-SA" sz="1050" kern="1200" dirty="0" smtClean="0">
                  <a:solidFill>
                    <a:prstClr val="black"/>
                  </a:solidFill>
                  <a:latin typeface="Calibri" panose="020F0502020204030204"/>
                  <a:ea typeface="+mn-ea"/>
                </a:rPr>
                <a:t>اجتماعي\السلوك الاجتماعي</a:t>
              </a:r>
              <a:endParaRPr lang="he-IL" sz="1050" kern="1200" dirty="0">
                <a:solidFill>
                  <a:prstClr val="black"/>
                </a:solidFill>
                <a:latin typeface="Calibri" panose="020F0502020204030204"/>
                <a:ea typeface="+mn-ea"/>
              </a:endParaRPr>
            </a:p>
          </p:txBody>
        </p:sp>
        <p:sp>
          <p:nvSpPr>
            <p:cNvPr id="49" name="Google Shape;273;p8">
              <a:extLst>
                <a:ext uri="{FF2B5EF4-FFF2-40B4-BE49-F238E27FC236}">
                  <a16:creationId xmlns:a16="http://schemas.microsoft.com/office/drawing/2014/main" xmlns="" id="{2179F746-B6D6-45C2-96BE-E0A52C17AF79}"/>
                </a:ext>
              </a:extLst>
            </p:cNvPr>
            <p:cNvSpPr txBox="1"/>
            <p:nvPr/>
          </p:nvSpPr>
          <p:spPr>
            <a:xfrm>
              <a:off x="156708" y="5323394"/>
              <a:ext cx="2303905" cy="734907"/>
            </a:xfrm>
            <a:prstGeom prst="rect">
              <a:avLst/>
            </a:prstGeom>
            <a:solidFill>
              <a:srgbClr val="F7CAAC"/>
            </a:solidFill>
            <a:ln>
              <a:noFill/>
            </a:ln>
          </p:spPr>
          <p:txBody>
            <a:bodyPr spcFirstLastPara="1" wrap="square" lIns="91425" tIns="45700" rIns="91425" bIns="45700" anchor="t" anchorCtr="0">
              <a:spAutoFit/>
            </a:bodyPr>
            <a:lstStyle/>
            <a:p>
              <a:pPr lvl="0" algn="r" defTabSz="457200">
                <a:buClrTx/>
              </a:pPr>
              <a:r>
                <a:rPr lang="ar-SA" sz="1050" kern="1200" dirty="0" smtClean="0">
                  <a:solidFill>
                    <a:prstClr val="black"/>
                  </a:solidFill>
                  <a:latin typeface="Calibri" panose="020F0502020204030204"/>
                  <a:ea typeface="+mn-ea"/>
                </a:rPr>
                <a:t>حب </a:t>
              </a:r>
              <a:r>
                <a:rPr lang="ar-SA" sz="1050" kern="1200" dirty="0">
                  <a:solidFill>
                    <a:prstClr val="black"/>
                  </a:solidFill>
                  <a:latin typeface="Calibri" panose="020F0502020204030204"/>
                  <a:ea typeface="+mn-ea"/>
                </a:rPr>
                <a:t>المعرفة ومتعة التعلم-تشجيع حب الاستطلاع </a:t>
              </a:r>
            </a:p>
            <a:p>
              <a:pPr lvl="0" algn="r" defTabSz="457200">
                <a:buClrTx/>
              </a:pPr>
              <a:r>
                <a:rPr lang="ar-SA" sz="1050" kern="1200" dirty="0">
                  <a:solidFill>
                    <a:prstClr val="black"/>
                  </a:solidFill>
                  <a:latin typeface="Calibri" panose="020F0502020204030204"/>
                  <a:ea typeface="+mn-ea"/>
                </a:rPr>
                <a:t>تفكير ذاتي ،المبادرة.</a:t>
              </a:r>
            </a:p>
            <a:p>
              <a:pPr lvl="0" algn="r" defTabSz="457200">
                <a:buClrTx/>
              </a:pPr>
              <a:r>
                <a:rPr lang="ar-SA" sz="1050" kern="1200" dirty="0">
                  <a:solidFill>
                    <a:prstClr val="black"/>
                  </a:solidFill>
                  <a:latin typeface="Calibri" panose="020F0502020204030204"/>
                  <a:ea typeface="+mn-ea"/>
                </a:rPr>
                <a:t>العدال الاجتماعية والتضامن  الاجتماعي: مساعدة الاخر،المشاركة الاجتماغية والمواطنه </a:t>
              </a:r>
              <a:endParaRPr lang="he-IL" sz="1050" kern="1200" dirty="0">
                <a:solidFill>
                  <a:prstClr val="black"/>
                </a:solidFill>
                <a:latin typeface="Calibri" panose="020F0502020204030204"/>
                <a:ea typeface="+mn-ea"/>
              </a:endParaRPr>
            </a:p>
            <a:p>
              <a:pPr algn="r" rtl="1"/>
              <a:endParaRPr lang="he-IL" sz="1000" dirty="0">
                <a:latin typeface="Gisha" panose="020B0502040204020203" pitchFamily="34" charset="-79"/>
                <a:cs typeface="Gisha" panose="020B0502040204020203" pitchFamily="34" charset="-79"/>
              </a:endParaRPr>
            </a:p>
          </p:txBody>
        </p:sp>
        <p:pic>
          <p:nvPicPr>
            <p:cNvPr id="50" name="Google Shape;274;p8">
              <a:extLst>
                <a:ext uri="{FF2B5EF4-FFF2-40B4-BE49-F238E27FC236}">
                  <a16:creationId xmlns:a16="http://schemas.microsoft.com/office/drawing/2014/main" xmlns="" id="{09BC61B7-715F-4D1E-8EB6-5D012550B586}"/>
                </a:ext>
              </a:extLst>
            </p:cNvPr>
            <p:cNvPicPr preferRelativeResize="0"/>
            <p:nvPr/>
          </p:nvPicPr>
          <p:blipFill rotWithShape="1">
            <a:blip r:embed="rId10">
              <a:alphaModFix/>
            </a:blip>
            <a:srcRect/>
            <a:stretch/>
          </p:blipFill>
          <p:spPr>
            <a:xfrm>
              <a:off x="2933932" y="5504625"/>
              <a:ext cx="305173" cy="305173"/>
            </a:xfrm>
            <a:prstGeom prst="rect">
              <a:avLst/>
            </a:prstGeom>
            <a:noFill/>
            <a:ln>
              <a:noFill/>
            </a:ln>
          </p:spPr>
        </p:pic>
        <p:sp>
          <p:nvSpPr>
            <p:cNvPr id="51" name="Google Shape;275;p8">
              <a:extLst>
                <a:ext uri="{FF2B5EF4-FFF2-40B4-BE49-F238E27FC236}">
                  <a16:creationId xmlns:a16="http://schemas.microsoft.com/office/drawing/2014/main" xmlns="" id="{7D4B6142-0A14-49AE-ADE0-092D59C5C9C9}"/>
                </a:ext>
              </a:extLst>
            </p:cNvPr>
            <p:cNvSpPr/>
            <p:nvPr/>
          </p:nvSpPr>
          <p:spPr>
            <a:xfrm>
              <a:off x="2160193" y="4497202"/>
              <a:ext cx="1025003"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x-none" sz="1000" b="1" dirty="0" smtClean="0">
                  <a:solidFill>
                    <a:srgbClr val="000000"/>
                  </a:solidFill>
                  <a:latin typeface="Calibri"/>
                  <a:ea typeface="Calibri"/>
                  <a:cs typeface="Calibri"/>
                  <a:sym typeface="Calibri"/>
                </a:rPr>
                <a:t> </a:t>
              </a:r>
              <a:r>
                <a:rPr lang="ar-SA" sz="1000" b="1" dirty="0" smtClean="0">
                  <a:latin typeface="Calibri"/>
                  <a:ea typeface="Calibri"/>
                  <a:cs typeface="Calibri"/>
                  <a:sym typeface="Calibri"/>
                </a:rPr>
                <a:t>مهارات</a:t>
              </a:r>
              <a:r>
                <a:rPr lang="x-none" sz="1000" b="1" dirty="0" smtClean="0">
                  <a:solidFill>
                    <a:srgbClr val="000000"/>
                  </a:solidFill>
                  <a:latin typeface="Calibri"/>
                  <a:ea typeface="Calibri"/>
                  <a:cs typeface="Calibri"/>
                  <a:sym typeface="Calibri"/>
                </a:rPr>
                <a:t> </a:t>
              </a:r>
              <a:endParaRPr dirty="0"/>
            </a:p>
          </p:txBody>
        </p:sp>
        <p:sp>
          <p:nvSpPr>
            <p:cNvPr id="52" name="Google Shape;276;p8">
              <a:extLst>
                <a:ext uri="{FF2B5EF4-FFF2-40B4-BE49-F238E27FC236}">
                  <a16:creationId xmlns:a16="http://schemas.microsoft.com/office/drawing/2014/main" xmlns="" id="{7C28BB5E-DC61-4B84-90A4-F9368BE213A8}"/>
                </a:ext>
              </a:extLst>
            </p:cNvPr>
            <p:cNvSpPr/>
            <p:nvPr/>
          </p:nvSpPr>
          <p:spPr>
            <a:xfrm>
              <a:off x="2177426" y="5417005"/>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قيم</a:t>
              </a:r>
              <a:endParaRPr dirty="0"/>
            </a:p>
          </p:txBody>
        </p:sp>
        <p:sp>
          <p:nvSpPr>
            <p:cNvPr id="53" name="Google Shape;277;p8">
              <a:extLst>
                <a:ext uri="{FF2B5EF4-FFF2-40B4-BE49-F238E27FC236}">
                  <a16:creationId xmlns:a16="http://schemas.microsoft.com/office/drawing/2014/main" xmlns="" id="{F5480986-1337-427A-9024-1621B750E1D4}"/>
                </a:ext>
              </a:extLst>
            </p:cNvPr>
            <p:cNvSpPr/>
            <p:nvPr/>
          </p:nvSpPr>
          <p:spPr>
            <a:xfrm>
              <a:off x="2167693" y="6332530"/>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تطبيقات</a:t>
              </a:r>
              <a:endParaRPr sz="1000" b="1" dirty="0">
                <a:solidFill>
                  <a:srgbClr val="000000"/>
                </a:solidFill>
                <a:latin typeface="Calibri"/>
                <a:ea typeface="Calibri"/>
                <a:cs typeface="Calibri"/>
                <a:sym typeface="Calibri"/>
              </a:endParaRPr>
            </a:p>
          </p:txBody>
        </p:sp>
        <p:pic>
          <p:nvPicPr>
            <p:cNvPr id="54" name="Google Shape;278;p8">
              <a:extLst>
                <a:ext uri="{FF2B5EF4-FFF2-40B4-BE49-F238E27FC236}">
                  <a16:creationId xmlns:a16="http://schemas.microsoft.com/office/drawing/2014/main" xmlns="" id="{3EECA65A-5803-492C-88D3-9F9D9E3CE021}"/>
                </a:ext>
              </a:extLst>
            </p:cNvPr>
            <p:cNvPicPr preferRelativeResize="0"/>
            <p:nvPr/>
          </p:nvPicPr>
          <p:blipFill rotWithShape="1">
            <a:blip r:embed="rId11">
              <a:alphaModFix/>
            </a:blip>
            <a:srcRect/>
            <a:stretch/>
          </p:blipFill>
          <p:spPr>
            <a:xfrm>
              <a:off x="2961133" y="4580673"/>
              <a:ext cx="224063" cy="173342"/>
            </a:xfrm>
            <a:prstGeom prst="rect">
              <a:avLst/>
            </a:prstGeom>
            <a:noFill/>
            <a:ln>
              <a:noFill/>
            </a:ln>
          </p:spPr>
        </p:pic>
        <p:pic>
          <p:nvPicPr>
            <p:cNvPr id="55" name="Google Shape;279;p8">
              <a:extLst>
                <a:ext uri="{FF2B5EF4-FFF2-40B4-BE49-F238E27FC236}">
                  <a16:creationId xmlns:a16="http://schemas.microsoft.com/office/drawing/2014/main" xmlns="" id="{39538D25-D7F7-45AA-A8C3-381F26FB95D8}"/>
                </a:ext>
              </a:extLst>
            </p:cNvPr>
            <p:cNvPicPr preferRelativeResize="0"/>
            <p:nvPr/>
          </p:nvPicPr>
          <p:blipFill rotWithShape="1">
            <a:blip r:embed="rId12">
              <a:alphaModFix/>
            </a:blip>
            <a:srcRect/>
            <a:stretch/>
          </p:blipFill>
          <p:spPr>
            <a:xfrm>
              <a:off x="2992664" y="6398609"/>
              <a:ext cx="281881" cy="287786"/>
            </a:xfrm>
            <a:prstGeom prst="rect">
              <a:avLst/>
            </a:prstGeom>
            <a:noFill/>
            <a:ln>
              <a:noFill/>
            </a:ln>
          </p:spPr>
        </p:pic>
      </p:grpSp>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626" y="1475623"/>
            <a:ext cx="2322512" cy="1595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תמונה 39"/>
          <p:cNvPicPr>
            <a:picLocks noChangeAspect="1"/>
          </p:cNvPicPr>
          <p:nvPr/>
        </p:nvPicPr>
        <p:blipFill>
          <a:blip r:embed="rId14"/>
          <a:stretch>
            <a:fillRect/>
          </a:stretch>
        </p:blipFill>
        <p:spPr>
          <a:xfrm>
            <a:off x="272574" y="130629"/>
            <a:ext cx="11613887" cy="856343"/>
          </a:xfrm>
          <a:prstGeom prst="rect">
            <a:avLst/>
          </a:prstGeom>
        </p:spPr>
      </p:pic>
      <p:sp>
        <p:nvSpPr>
          <p:cNvPr id="35" name="תיבת טקסט 27">
            <a:extLst>
              <a:ext uri="{FF2B5EF4-FFF2-40B4-BE49-F238E27FC236}">
                <a16:creationId xmlns:a16="http://schemas.microsoft.com/office/drawing/2014/main" xmlns="" id="{13FBF88B-DAF4-4262-9CBF-E995C1066B04}"/>
              </a:ext>
            </a:extLst>
          </p:cNvPr>
          <p:cNvSpPr txBox="1"/>
          <p:nvPr/>
        </p:nvSpPr>
        <p:spPr>
          <a:xfrm>
            <a:off x="3265714" y="791754"/>
            <a:ext cx="6896051" cy="984885"/>
          </a:xfrm>
          <a:prstGeom prst="rect">
            <a:avLst/>
          </a:prstGeom>
          <a:noFill/>
        </p:spPr>
        <p:txBody>
          <a:bodyPr wrap="square" rtlCol="1">
            <a:spAutoFit/>
          </a:bodyPr>
          <a:lstStyle/>
          <a:p>
            <a:pPr algn="r" rtl="1"/>
            <a:r>
              <a:rPr lang="ar-SA" sz="2400" b="1" dirty="0" smtClean="0">
                <a:solidFill>
                  <a:srgbClr val="002060"/>
                </a:solidFill>
                <a:latin typeface="Gisha" pitchFamily="34" charset="-79"/>
                <a:cs typeface="Gisha" pitchFamily="34" charset="-79"/>
              </a:rPr>
              <a:t>ملخص:</a:t>
            </a:r>
          </a:p>
          <a:p>
            <a:pPr algn="r" rtl="1"/>
            <a:r>
              <a:rPr lang="ar-SA" sz="2000" b="1" dirty="0" smtClean="0">
                <a:solidFill>
                  <a:srgbClr val="002060"/>
                </a:solidFill>
                <a:latin typeface="Gisha" pitchFamily="34" charset="-79"/>
                <a:cs typeface="Gisha" pitchFamily="34" charset="-79"/>
              </a:rPr>
              <a:t>موضوع هذه الفعالية مفهوم التكافل المتبادل  في المجموعة ،وطرق تقوية التكافل</a:t>
            </a:r>
            <a:r>
              <a:rPr lang="ar-SA" sz="1200" b="1" dirty="0" smtClean="0">
                <a:solidFill>
                  <a:srgbClr val="002060"/>
                </a:solidFill>
                <a:latin typeface="Gisha" pitchFamily="34" charset="-79"/>
                <a:cs typeface="Gisha" pitchFamily="34" charset="-79"/>
              </a:rPr>
              <a:t>.</a:t>
            </a:r>
            <a:endParaRPr lang="ar-SA" sz="1200" b="1" dirty="0">
              <a:solidFill>
                <a:srgbClr val="002060"/>
              </a:solidFill>
              <a:latin typeface="Gisha" pitchFamily="34" charset="-79"/>
              <a:cs typeface="Gisha" pitchFamily="34" charset="-79"/>
            </a:endParaRPr>
          </a:p>
          <a:p>
            <a:pPr algn="r" rtl="1"/>
            <a:endParaRPr lang="he-IL" dirty="0">
              <a:latin typeface="Gisha" panose="020B0502040204020203" pitchFamily="34" charset="-79"/>
              <a:cs typeface="Gisha" panose="020B0502040204020203" pitchFamily="34" charset="-79"/>
            </a:endParaRPr>
          </a:p>
        </p:txBody>
      </p:sp>
      <p:sp>
        <p:nvSpPr>
          <p:cNvPr id="36" name="תיבת טקסט 43">
            <a:extLst>
              <a:ext uri="{FF2B5EF4-FFF2-40B4-BE49-F238E27FC236}">
                <a16:creationId xmlns:a16="http://schemas.microsoft.com/office/drawing/2014/main" xmlns="" id="{D9ED4ECE-EB78-4E06-964C-BB12B4B4A809}"/>
              </a:ext>
            </a:extLst>
          </p:cNvPr>
          <p:cNvSpPr txBox="1"/>
          <p:nvPr/>
        </p:nvSpPr>
        <p:spPr>
          <a:xfrm>
            <a:off x="3512456" y="1638958"/>
            <a:ext cx="6676571" cy="5478423"/>
          </a:xfrm>
          <a:prstGeom prst="rect">
            <a:avLst/>
          </a:prstGeom>
          <a:noFill/>
        </p:spPr>
        <p:txBody>
          <a:bodyPr wrap="square" rtlCol="1">
            <a:spAutoFit/>
          </a:bodyPr>
          <a:lstStyle/>
          <a:p>
            <a:pPr algn="r" rtl="1"/>
            <a:r>
              <a:rPr lang="ar-SA" sz="1800" b="1" dirty="0" smtClean="0">
                <a:solidFill>
                  <a:srgbClr val="002060"/>
                </a:solidFill>
                <a:latin typeface="Gisha" pitchFamily="34" charset="-79"/>
                <a:cs typeface="Gisha" pitchFamily="34" charset="-79"/>
              </a:rPr>
              <a:t>سير الفعالية</a:t>
            </a:r>
            <a:endParaRPr lang="he-IL" sz="1800" b="1" dirty="0">
              <a:solidFill>
                <a:srgbClr val="002060"/>
              </a:solidFill>
              <a:latin typeface="Gisha" pitchFamily="34" charset="-79"/>
              <a:cs typeface="Gisha" pitchFamily="34" charset="-79"/>
            </a:endParaRPr>
          </a:p>
          <a:p>
            <a:pPr algn="just" rtl="1" eaLnBrk="1" hangingPunct="1">
              <a:defRPr/>
            </a:pPr>
            <a:r>
              <a:rPr lang="ar-SA" altLang="he-IL" sz="1800" b="1" dirty="0" smtClean="0">
                <a:latin typeface="Gisha" panose="020B0502040204020203" pitchFamily="34" charset="-79"/>
                <a:cs typeface="Gisha" panose="020B0502040204020203" pitchFamily="34" charset="-79"/>
              </a:rPr>
              <a:t>بعد عرض الفيلم</a:t>
            </a:r>
            <a:endParaRPr lang="he-IL" altLang="he-IL" sz="1800" dirty="0">
              <a:latin typeface="Gisha" panose="020B0502040204020203" pitchFamily="34" charset="-79"/>
              <a:cs typeface="Gisha" panose="020B0502040204020203" pitchFamily="34" charset="-79"/>
            </a:endParaRPr>
          </a:p>
          <a:p>
            <a:pPr algn="just" rtl="1" eaLnBrk="1" hangingPunct="1">
              <a:defRPr/>
            </a:pPr>
            <a:r>
              <a:rPr lang="ar-SA" sz="1800" b="1" dirty="0" smtClean="0">
                <a:solidFill>
                  <a:srgbClr val="002060"/>
                </a:solidFill>
                <a:latin typeface="Gisha" pitchFamily="34" charset="-79"/>
                <a:cs typeface="Gisha" pitchFamily="34" charset="-79"/>
              </a:rPr>
              <a:t>يقسم المربي الصف </a:t>
            </a:r>
            <a:r>
              <a:rPr lang="ar-SA" sz="1800" b="1" dirty="0">
                <a:solidFill>
                  <a:srgbClr val="002060"/>
                </a:solidFill>
                <a:latin typeface="Gisha" pitchFamily="34" charset="-79"/>
                <a:cs typeface="Gisha" pitchFamily="34" charset="-79"/>
              </a:rPr>
              <a:t>لثلاث مجموعات</a:t>
            </a:r>
          </a:p>
          <a:p>
            <a:pPr algn="just" rtl="1" eaLnBrk="1" hangingPunct="1">
              <a:defRPr/>
            </a:pPr>
            <a:r>
              <a:rPr lang="ar-SA" sz="1800" b="1" dirty="0">
                <a:solidFill>
                  <a:srgbClr val="002060"/>
                </a:solidFill>
                <a:latin typeface="Gisha" pitchFamily="34" charset="-79"/>
                <a:cs typeface="Gisha" pitchFamily="34" charset="-79"/>
              </a:rPr>
              <a:t>-كل مجموعة </a:t>
            </a:r>
            <a:r>
              <a:rPr lang="ar-SA" sz="1800" b="1" dirty="0" smtClean="0">
                <a:solidFill>
                  <a:srgbClr val="002060"/>
                </a:solidFill>
                <a:latin typeface="Gisha" pitchFamily="34" charset="-79"/>
                <a:cs typeface="Gisha" pitchFamily="34" charset="-79"/>
              </a:rPr>
              <a:t>تقترح </a:t>
            </a:r>
            <a:r>
              <a:rPr lang="ar-SA" sz="1800" b="1" dirty="0">
                <a:solidFill>
                  <a:srgbClr val="002060"/>
                </a:solidFill>
                <a:latin typeface="Gisha" pitchFamily="34" charset="-79"/>
                <a:cs typeface="Gisha" pitchFamily="34" charset="-79"/>
              </a:rPr>
              <a:t>مبادرة </a:t>
            </a:r>
            <a:r>
              <a:rPr lang="ar-SA" sz="1800" b="1" dirty="0" smtClean="0">
                <a:solidFill>
                  <a:srgbClr val="002060"/>
                </a:solidFill>
                <a:latin typeface="Gisha" pitchFamily="34" charset="-79"/>
                <a:cs typeface="Gisha" pitchFamily="34" charset="-79"/>
              </a:rPr>
              <a:t>اجتماعية.</a:t>
            </a:r>
          </a:p>
          <a:p>
            <a:pPr algn="just" rtl="1" eaLnBrk="1" hangingPunct="1">
              <a:defRPr/>
            </a:pPr>
            <a:r>
              <a:rPr lang="ar-SA" sz="2000" b="1" dirty="0" smtClean="0">
                <a:solidFill>
                  <a:srgbClr val="002060"/>
                </a:solidFill>
                <a:latin typeface="Gisha" pitchFamily="34" charset="-79"/>
                <a:cs typeface="Gisha" pitchFamily="34" charset="-79"/>
              </a:rPr>
              <a:t>امثلة: </a:t>
            </a:r>
            <a:r>
              <a:rPr lang="ar-SA" sz="2000" dirty="0" smtClean="0">
                <a:solidFill>
                  <a:srgbClr val="002060"/>
                </a:solidFill>
                <a:latin typeface="Gisha" pitchFamily="34" charset="-79"/>
                <a:cs typeface="Gisha" pitchFamily="34" charset="-79"/>
              </a:rPr>
              <a:t>الاحتفال </a:t>
            </a:r>
            <a:r>
              <a:rPr lang="ar-SA" sz="2000" dirty="0">
                <a:solidFill>
                  <a:srgbClr val="002060"/>
                </a:solidFill>
                <a:latin typeface="Gisha" pitchFamily="34" charset="-79"/>
                <a:cs typeface="Gisha" pitchFamily="34" charset="-79"/>
              </a:rPr>
              <a:t>بالعيد ببيت المسنين </a:t>
            </a:r>
            <a:r>
              <a:rPr lang="ar-SA" sz="2000" dirty="0" smtClean="0">
                <a:solidFill>
                  <a:srgbClr val="002060"/>
                </a:solidFill>
                <a:latin typeface="Gisha" pitchFamily="34" charset="-79"/>
                <a:cs typeface="Gisha" pitchFamily="34" charset="-79"/>
              </a:rPr>
              <a:t>أو </a:t>
            </a:r>
            <a:r>
              <a:rPr lang="ar-SA" sz="2000" dirty="0">
                <a:solidFill>
                  <a:srgbClr val="002060"/>
                </a:solidFill>
                <a:latin typeface="Gisha" pitchFamily="34" charset="-79"/>
                <a:cs typeface="Gisha" pitchFamily="34" charset="-79"/>
              </a:rPr>
              <a:t>بأقسام الاطفال </a:t>
            </a:r>
            <a:r>
              <a:rPr lang="ar-SA" sz="2000" dirty="0" smtClean="0">
                <a:solidFill>
                  <a:srgbClr val="002060"/>
                </a:solidFill>
                <a:latin typeface="Gisha" pitchFamily="34" charset="-79"/>
                <a:cs typeface="Gisha" pitchFamily="34" charset="-79"/>
              </a:rPr>
              <a:t>في المستشفى، </a:t>
            </a:r>
            <a:r>
              <a:rPr lang="ar-SA" sz="2000" dirty="0">
                <a:solidFill>
                  <a:srgbClr val="002060"/>
                </a:solidFill>
                <a:latin typeface="Gisha" pitchFamily="34" charset="-79"/>
                <a:cs typeface="Gisha" pitchFamily="34" charset="-79"/>
              </a:rPr>
              <a:t>مساعدة </a:t>
            </a:r>
            <a:r>
              <a:rPr lang="ar-SA" sz="2000" dirty="0" smtClean="0">
                <a:solidFill>
                  <a:srgbClr val="002060"/>
                </a:solidFill>
                <a:latin typeface="Gisha" pitchFamily="34" charset="-79"/>
                <a:cs typeface="Gisha" pitchFamily="34" charset="-79"/>
              </a:rPr>
              <a:t>الحيوانات،مساعدة </a:t>
            </a:r>
            <a:r>
              <a:rPr lang="ar-SA" sz="2000" dirty="0">
                <a:solidFill>
                  <a:srgbClr val="002060"/>
                </a:solidFill>
                <a:latin typeface="Gisha" pitchFamily="34" charset="-79"/>
                <a:cs typeface="Gisha" pitchFamily="34" charset="-79"/>
              </a:rPr>
              <a:t>طلاب مرضى </a:t>
            </a:r>
            <a:r>
              <a:rPr lang="ar-SA" sz="2000" dirty="0" smtClean="0">
                <a:solidFill>
                  <a:srgbClr val="002060"/>
                </a:solidFill>
                <a:latin typeface="Gisha" pitchFamily="34" charset="-79"/>
                <a:cs typeface="Gisha" pitchFamily="34" charset="-79"/>
              </a:rPr>
              <a:t>بالمدرسة، مساعدة طلاب </a:t>
            </a:r>
            <a:r>
              <a:rPr lang="ar-SA" sz="2000" dirty="0">
                <a:solidFill>
                  <a:srgbClr val="002060"/>
                </a:solidFill>
                <a:latin typeface="Gisha" pitchFamily="34" charset="-79"/>
                <a:cs typeface="Gisha" pitchFamily="34" charset="-79"/>
              </a:rPr>
              <a:t>ذوي إعاقة </a:t>
            </a:r>
            <a:r>
              <a:rPr lang="ar-SA" sz="2000" dirty="0" smtClean="0">
                <a:solidFill>
                  <a:srgbClr val="002060"/>
                </a:solidFill>
                <a:latin typeface="Gisha" pitchFamily="34" charset="-79"/>
                <a:cs typeface="Gisha" pitchFamily="34" charset="-79"/>
              </a:rPr>
              <a:t>بالمدرسة </a:t>
            </a:r>
            <a:r>
              <a:rPr lang="ar-SA" sz="2000" dirty="0">
                <a:solidFill>
                  <a:srgbClr val="002060"/>
                </a:solidFill>
                <a:latin typeface="Gisha" pitchFamily="34" charset="-79"/>
                <a:cs typeface="Gisha" pitchFamily="34" charset="-79"/>
              </a:rPr>
              <a:t>،</a:t>
            </a:r>
            <a:r>
              <a:rPr lang="ar-SA" sz="2000" dirty="0" smtClean="0">
                <a:solidFill>
                  <a:srgbClr val="002060"/>
                </a:solidFill>
                <a:latin typeface="Gisha" pitchFamily="34" charset="-79"/>
                <a:cs typeface="Gisha" pitchFamily="34" charset="-79"/>
              </a:rPr>
              <a:t> مساعدة ومرافقة </a:t>
            </a:r>
            <a:r>
              <a:rPr lang="ar-SA" sz="2000" dirty="0">
                <a:solidFill>
                  <a:srgbClr val="002060"/>
                </a:solidFill>
                <a:latin typeface="Gisha" pitchFamily="34" charset="-79"/>
                <a:cs typeface="Gisha" pitchFamily="34" charset="-79"/>
              </a:rPr>
              <a:t>تعليمية </a:t>
            </a:r>
            <a:r>
              <a:rPr lang="ar-SA" sz="2000" dirty="0" smtClean="0">
                <a:solidFill>
                  <a:srgbClr val="002060"/>
                </a:solidFill>
                <a:latin typeface="Gisha" pitchFamily="34" charset="-79"/>
                <a:cs typeface="Gisha" pitchFamily="34" charset="-79"/>
              </a:rPr>
              <a:t>،العناية بحديقة المدرسة، إنتاج فيلم عن مواضيع قيميه وامور </a:t>
            </a:r>
            <a:r>
              <a:rPr lang="ar-SA" sz="2000" dirty="0">
                <a:solidFill>
                  <a:srgbClr val="002060"/>
                </a:solidFill>
                <a:latin typeface="Gisha" pitchFamily="34" charset="-79"/>
                <a:cs typeface="Gisha" pitchFamily="34" charset="-79"/>
              </a:rPr>
              <a:t>أخرى.</a:t>
            </a:r>
          </a:p>
          <a:p>
            <a:pPr algn="just" rtl="1" eaLnBrk="1" hangingPunct="1">
              <a:defRPr/>
            </a:pPr>
            <a:r>
              <a:rPr lang="ar-SA" sz="2000" b="1" dirty="0">
                <a:solidFill>
                  <a:srgbClr val="002060"/>
                </a:solidFill>
                <a:latin typeface="Gisha" pitchFamily="34" charset="-79"/>
                <a:cs typeface="Gisha" pitchFamily="34" charset="-79"/>
              </a:rPr>
              <a:t>-</a:t>
            </a:r>
            <a:r>
              <a:rPr lang="ar-SA" sz="2000" dirty="0">
                <a:solidFill>
                  <a:srgbClr val="002060"/>
                </a:solidFill>
                <a:latin typeface="Gisha" pitchFamily="34" charset="-79"/>
                <a:cs typeface="Gisha" pitchFamily="34" charset="-79"/>
              </a:rPr>
              <a:t>كل مجموعة تقوم بكتابة </a:t>
            </a:r>
            <a:r>
              <a:rPr lang="ar-SA" sz="2000" dirty="0" smtClean="0">
                <a:solidFill>
                  <a:srgbClr val="002060"/>
                </a:solidFill>
                <a:latin typeface="Gisha" pitchFamily="34" charset="-79"/>
                <a:cs typeface="Gisha" pitchFamily="34" charset="-79"/>
              </a:rPr>
              <a:t>خطة عمل مفصلة – تشمل بداخلها : الأهداف، الجدول الزمني ، ترتيب </a:t>
            </a:r>
            <a:r>
              <a:rPr lang="ar-SA" sz="2000" dirty="0">
                <a:solidFill>
                  <a:srgbClr val="002060"/>
                </a:solidFill>
                <a:latin typeface="Gisha" pitchFamily="34" charset="-79"/>
                <a:cs typeface="Gisha" pitchFamily="34" charset="-79"/>
              </a:rPr>
              <a:t>الاعمال </a:t>
            </a:r>
            <a:r>
              <a:rPr lang="ar-SA" sz="2000" dirty="0" smtClean="0">
                <a:solidFill>
                  <a:srgbClr val="002060"/>
                </a:solidFill>
                <a:latin typeface="Gisha" pitchFamily="34" charset="-79"/>
                <a:cs typeface="Gisha" pitchFamily="34" charset="-79"/>
              </a:rPr>
              <a:t>المطلوبة ، طرق لتجنيد الموارد، قائمة </a:t>
            </a:r>
            <a:r>
              <a:rPr lang="ar-SA" sz="2000" dirty="0">
                <a:solidFill>
                  <a:srgbClr val="002060"/>
                </a:solidFill>
                <a:latin typeface="Gisha" pitchFamily="34" charset="-79"/>
                <a:cs typeface="Gisha" pitchFamily="34" charset="-79"/>
              </a:rPr>
              <a:t>بأسماء مؤسسات او اشخاص بإمكانهم </a:t>
            </a:r>
            <a:r>
              <a:rPr lang="ar-SA" sz="2000" dirty="0" smtClean="0">
                <a:solidFill>
                  <a:srgbClr val="002060"/>
                </a:solidFill>
                <a:latin typeface="Gisha" pitchFamily="34" charset="-79"/>
                <a:cs typeface="Gisha" pitchFamily="34" charset="-79"/>
              </a:rPr>
              <a:t>المساعدة، تقسيم مهام .</a:t>
            </a:r>
            <a:endParaRPr lang="ar-SA" sz="2000" dirty="0">
              <a:solidFill>
                <a:srgbClr val="002060"/>
              </a:solidFill>
              <a:latin typeface="Gisha" pitchFamily="34" charset="-79"/>
              <a:cs typeface="Gisha" pitchFamily="34" charset="-79"/>
            </a:endParaRPr>
          </a:p>
          <a:p>
            <a:pPr marL="171450" indent="-171450" algn="just" rtl="1" eaLnBrk="1" hangingPunct="1">
              <a:buFont typeface="Arial" panose="020B0604020202020204" pitchFamily="34" charset="0"/>
              <a:buChar char="•"/>
              <a:defRPr/>
            </a:pPr>
            <a:r>
              <a:rPr lang="ar-SA" sz="2000" dirty="0" smtClean="0">
                <a:solidFill>
                  <a:srgbClr val="002060"/>
                </a:solidFill>
                <a:latin typeface="Gisha" pitchFamily="34" charset="-79"/>
                <a:cs typeface="Gisha" pitchFamily="34" charset="-79"/>
              </a:rPr>
              <a:t>تحضر </a:t>
            </a:r>
            <a:r>
              <a:rPr lang="ar-SA" sz="2000" dirty="0">
                <a:solidFill>
                  <a:srgbClr val="002060"/>
                </a:solidFill>
                <a:latin typeface="Gisha" pitchFamily="34" charset="-79"/>
                <a:cs typeface="Gisha" pitchFamily="34" charset="-79"/>
              </a:rPr>
              <a:t>المجموعات </a:t>
            </a:r>
            <a:r>
              <a:rPr lang="ar-SA" sz="2000" dirty="0" smtClean="0">
                <a:solidFill>
                  <a:srgbClr val="002060"/>
                </a:solidFill>
                <a:latin typeface="Gisha" pitchFamily="34" charset="-79"/>
                <a:cs typeface="Gisha" pitchFamily="34" charset="-79"/>
              </a:rPr>
              <a:t>خطة  </a:t>
            </a:r>
            <a:r>
              <a:rPr lang="ar-SA" sz="2000" dirty="0">
                <a:solidFill>
                  <a:srgbClr val="002060"/>
                </a:solidFill>
                <a:latin typeface="Gisha" pitchFamily="34" charset="-79"/>
                <a:cs typeface="Gisha" pitchFamily="34" charset="-79"/>
              </a:rPr>
              <a:t>العمل للعرض امام </a:t>
            </a:r>
            <a:r>
              <a:rPr lang="ar-SA" sz="2000" dirty="0" smtClean="0">
                <a:solidFill>
                  <a:srgbClr val="002060"/>
                </a:solidFill>
                <a:latin typeface="Gisha" pitchFamily="34" charset="-79"/>
                <a:cs typeface="Gisha" pitchFamily="34" charset="-79"/>
              </a:rPr>
              <a:t>كامل الهيئة.</a:t>
            </a:r>
            <a:endParaRPr lang="ar-SA" sz="2000" dirty="0">
              <a:solidFill>
                <a:srgbClr val="002060"/>
              </a:solidFill>
              <a:latin typeface="Gisha" pitchFamily="34" charset="-79"/>
              <a:cs typeface="Gisha" pitchFamily="34" charset="-79"/>
            </a:endParaRPr>
          </a:p>
          <a:p>
            <a:pPr marL="171450" indent="-171450" algn="just" rtl="1" eaLnBrk="1" hangingPunct="1">
              <a:buFont typeface="Arial" panose="020B0604020202020204" pitchFamily="34" charset="0"/>
              <a:buChar char="•"/>
              <a:defRPr/>
            </a:pPr>
            <a:r>
              <a:rPr lang="ar-SA" sz="2000" b="1" dirty="0" smtClean="0">
                <a:solidFill>
                  <a:srgbClr val="002060"/>
                </a:solidFill>
                <a:latin typeface="Gisha" pitchFamily="34" charset="-79"/>
                <a:cs typeface="Gisha" pitchFamily="34" charset="-79"/>
              </a:rPr>
              <a:t>-</a:t>
            </a:r>
            <a:r>
              <a:rPr lang="ar-SA" sz="2000" dirty="0" smtClean="0">
                <a:solidFill>
                  <a:srgbClr val="002060"/>
                </a:solidFill>
                <a:latin typeface="Gisha" pitchFamily="34" charset="-79"/>
                <a:cs typeface="Gisha" pitchFamily="34" charset="-79"/>
              </a:rPr>
              <a:t>عند الاتتهاء من  </a:t>
            </a:r>
            <a:r>
              <a:rPr lang="ar-SA" sz="2000" dirty="0">
                <a:solidFill>
                  <a:srgbClr val="002060"/>
                </a:solidFill>
                <a:latin typeface="Gisha" pitchFamily="34" charset="-79"/>
                <a:cs typeface="Gisha" pitchFamily="34" charset="-79"/>
              </a:rPr>
              <a:t>عرض </a:t>
            </a:r>
            <a:r>
              <a:rPr lang="ar-SA" sz="2000" dirty="0" smtClean="0">
                <a:solidFill>
                  <a:srgbClr val="002060"/>
                </a:solidFill>
                <a:latin typeface="Gisha" pitchFamily="34" charset="-79"/>
                <a:cs typeface="Gisha" pitchFamily="34" charset="-79"/>
              </a:rPr>
              <a:t>خطط العمل يختار الطلاب خطة عمل واحدة لتطبيقها خلال السنة.</a:t>
            </a:r>
            <a:endParaRPr lang="ar-SA" sz="2000" dirty="0">
              <a:solidFill>
                <a:srgbClr val="002060"/>
              </a:solidFill>
              <a:latin typeface="Gisha" pitchFamily="34" charset="-79"/>
              <a:cs typeface="Gisha" pitchFamily="34" charset="-79"/>
            </a:endParaRPr>
          </a:p>
          <a:p>
            <a:pPr algn="just" rtl="1" eaLnBrk="1" hangingPunct="1">
              <a:defRPr/>
            </a:pPr>
            <a:r>
              <a:rPr lang="ar-SA" sz="2000" b="1" dirty="0" smtClean="0">
                <a:solidFill>
                  <a:srgbClr val="002060"/>
                </a:solidFill>
                <a:latin typeface="Gisha" pitchFamily="34" charset="-79"/>
                <a:cs typeface="Gisha" pitchFamily="34" charset="-79"/>
              </a:rPr>
              <a:t>اسئلة للنقاش </a:t>
            </a:r>
            <a:r>
              <a:rPr lang="ar-SA" sz="2000" b="1" dirty="0">
                <a:solidFill>
                  <a:srgbClr val="002060"/>
                </a:solidFill>
                <a:latin typeface="Gisha" pitchFamily="34" charset="-79"/>
                <a:cs typeface="Gisha" pitchFamily="34" charset="-79"/>
              </a:rPr>
              <a:t>في </a:t>
            </a:r>
            <a:r>
              <a:rPr lang="ar-SA" sz="2000" b="1" dirty="0" smtClean="0">
                <a:solidFill>
                  <a:srgbClr val="002060"/>
                </a:solidFill>
                <a:latin typeface="Gisha" pitchFamily="34" charset="-79"/>
                <a:cs typeface="Gisha" pitchFamily="34" charset="-79"/>
              </a:rPr>
              <a:t>كامل الهيئة:</a:t>
            </a:r>
            <a:endParaRPr lang="ar-SA" sz="2000" b="1" dirty="0">
              <a:solidFill>
                <a:srgbClr val="002060"/>
              </a:solidFill>
              <a:latin typeface="Gisha" pitchFamily="34" charset="-79"/>
              <a:cs typeface="Gisha" pitchFamily="34" charset="-79"/>
            </a:endParaRPr>
          </a:p>
          <a:p>
            <a:pPr marL="171450" indent="-171450" algn="just" rtl="1" eaLnBrk="1" hangingPunct="1">
              <a:buFont typeface="Arial" panose="020B0604020202020204" pitchFamily="34" charset="0"/>
              <a:buChar char="•"/>
              <a:defRPr/>
            </a:pPr>
            <a:r>
              <a:rPr lang="ar-SA" sz="1800" b="1" dirty="0">
                <a:solidFill>
                  <a:srgbClr val="002060"/>
                </a:solidFill>
                <a:latin typeface="Gisha" pitchFamily="34" charset="-79"/>
                <a:cs typeface="Gisha" pitchFamily="34" charset="-79"/>
              </a:rPr>
              <a:t>*ما الذي ساعدكم ب</a:t>
            </a:r>
            <a:r>
              <a:rPr lang="ar-SA" sz="1800" b="1" dirty="0" smtClean="0">
                <a:solidFill>
                  <a:srgbClr val="002060"/>
                </a:solidFill>
                <a:latin typeface="Gisha" pitchFamily="34" charset="-79"/>
                <a:cs typeface="Gisha" pitchFamily="34" charset="-79"/>
              </a:rPr>
              <a:t>النجاح  في المهمة؟</a:t>
            </a:r>
          </a:p>
          <a:p>
            <a:pPr marL="171450" indent="-171450" algn="just" rtl="1" eaLnBrk="1" hangingPunct="1">
              <a:buFont typeface="Arial" panose="020B0604020202020204" pitchFamily="34" charset="0"/>
              <a:buChar char="•"/>
              <a:defRPr/>
            </a:pPr>
            <a:r>
              <a:rPr lang="ar-SA" sz="1800" b="1" dirty="0" smtClean="0">
                <a:solidFill>
                  <a:srgbClr val="002060"/>
                </a:solidFill>
                <a:latin typeface="Gisha" pitchFamily="34" charset="-79"/>
                <a:cs typeface="Gisha" pitchFamily="34" charset="-79"/>
              </a:rPr>
              <a:t>ما </a:t>
            </a:r>
            <a:r>
              <a:rPr lang="ar-SA" sz="1800" b="1" dirty="0">
                <a:solidFill>
                  <a:srgbClr val="002060"/>
                </a:solidFill>
                <a:latin typeface="Gisha" pitchFamily="34" charset="-79"/>
                <a:cs typeface="Gisha" pitchFamily="34" charset="-79"/>
              </a:rPr>
              <a:t>هي الصعوبات التي واجهتكم </a:t>
            </a:r>
            <a:r>
              <a:rPr lang="ar-SA" sz="2000" b="1" dirty="0">
                <a:solidFill>
                  <a:srgbClr val="002060"/>
                </a:solidFill>
                <a:latin typeface="Gisha" pitchFamily="34" charset="-79"/>
                <a:cs typeface="Gisha" pitchFamily="34" charset="-79"/>
              </a:rPr>
              <a:t>؟</a:t>
            </a:r>
          </a:p>
          <a:p>
            <a:pPr marL="171450" indent="-171450" algn="just" rtl="1" eaLnBrk="1" hangingPunct="1">
              <a:buFont typeface="Arial" panose="020B0604020202020204" pitchFamily="34" charset="0"/>
              <a:buChar char="•"/>
              <a:defRPr/>
            </a:pPr>
            <a:endParaRPr lang="he-IL" b="1" dirty="0">
              <a:solidFill>
                <a:srgbClr val="002060"/>
              </a:solidFill>
              <a:latin typeface="Gisha" pitchFamily="34" charset="-79"/>
              <a:cs typeface="Gisha" pitchFamily="34" charset="-79"/>
            </a:endParaRPr>
          </a:p>
        </p:txBody>
      </p:sp>
    </p:spTree>
    <p:extLst>
      <p:ext uri="{BB962C8B-B14F-4D97-AF65-F5344CB8AC3E}">
        <p14:creationId xmlns:p14="http://schemas.microsoft.com/office/powerpoint/2010/main" val="11935420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30" name="מלבן 29">
            <a:extLst>
              <a:ext uri="{FF2B5EF4-FFF2-40B4-BE49-F238E27FC236}">
                <a16:creationId xmlns:a16="http://schemas.microsoft.com/office/drawing/2014/main" xmlns="" id="{54A04130-22D8-4300-8D3B-66F1D2325FD8}"/>
              </a:ext>
            </a:extLst>
          </p:cNvPr>
          <p:cNvSpPr/>
          <p:nvPr/>
        </p:nvSpPr>
        <p:spPr>
          <a:xfrm>
            <a:off x="0" y="1798024"/>
            <a:ext cx="10319339" cy="5164502"/>
          </a:xfrm>
          <a:prstGeom prst="rect">
            <a:avLst/>
          </a:prstGeom>
          <a:solidFill>
            <a:srgbClr val="EF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a:t>מהי מנהיגות נוער? במה היא שונה ממנהיגות מבוגרים? מה הביטויים של מנהיגות הנוער? </a:t>
            </a:r>
          </a:p>
        </p:txBody>
      </p:sp>
      <p:sp>
        <p:nvSpPr>
          <p:cNvPr id="257" name="Google Shape;257;p8">
            <a:hlinkClick r:id="rId3" action="ppaction://hlinksldjump"/>
          </p:cNvPr>
          <p:cNvSpPr/>
          <p:nvPr/>
        </p:nvSpPr>
        <p:spPr>
          <a:xfrm>
            <a:off x="7608168" y="908721"/>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8" name="Google Shape;258;p8"/>
          <p:cNvSpPr/>
          <p:nvPr/>
        </p:nvSpPr>
        <p:spPr>
          <a:xfrm>
            <a:off x="6616681" y="906110"/>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9" name="Google Shape;259;p8"/>
          <p:cNvSpPr/>
          <p:nvPr/>
        </p:nvSpPr>
        <p:spPr>
          <a:xfrm>
            <a:off x="5600257" y="931429"/>
            <a:ext cx="1008112" cy="716761"/>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60" name="Google Shape;260;p8"/>
          <p:cNvPicPr preferRelativeResize="0"/>
          <p:nvPr/>
        </p:nvPicPr>
        <p:blipFill rotWithShape="1">
          <a:blip r:embed="rId4">
            <a:alphaModFix/>
          </a:blip>
          <a:srcRect/>
          <a:stretch/>
        </p:blipFill>
        <p:spPr>
          <a:xfrm>
            <a:off x="10263499" y="1012649"/>
            <a:ext cx="1928500" cy="5835826"/>
          </a:xfrm>
          <a:prstGeom prst="rect">
            <a:avLst/>
          </a:prstGeom>
          <a:noFill/>
          <a:ln>
            <a:noFill/>
          </a:ln>
        </p:spPr>
      </p:pic>
      <p:sp>
        <p:nvSpPr>
          <p:cNvPr id="262" name="Google Shape;262;p8"/>
          <p:cNvSpPr/>
          <p:nvPr/>
        </p:nvSpPr>
        <p:spPr>
          <a:xfrm>
            <a:off x="10421587" y="4606283"/>
            <a:ext cx="1654298" cy="697738"/>
          </a:xfrm>
          <a:prstGeom prst="roundRect">
            <a:avLst>
              <a:gd name="adj" fmla="val 16667"/>
            </a:avLst>
          </a:prstGeom>
          <a:solidFill>
            <a:srgbClr val="C00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تلخيص</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3" name="Google Shape;263;p8">
            <a:hlinkClick r:id="rId5" action="ppaction://hlinksldjump"/>
          </p:cNvPr>
          <p:cNvSpPr/>
          <p:nvPr/>
        </p:nvSpPr>
        <p:spPr>
          <a:xfrm>
            <a:off x="10401201" y="2755105"/>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افتتاحية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4" name="Google Shape;264;p8">
            <a:hlinkClick r:id="rId6" action="ppaction://hlinksldjump"/>
          </p:cNvPr>
          <p:cNvSpPr/>
          <p:nvPr/>
        </p:nvSpPr>
        <p:spPr>
          <a:xfrm>
            <a:off x="10537702" y="3667755"/>
            <a:ext cx="1654298" cy="697738"/>
          </a:xfrm>
          <a:prstGeom prst="roundRect">
            <a:avLst>
              <a:gd name="adj" fmla="val 16667"/>
            </a:avLst>
          </a:prstGeom>
          <a:solidFill>
            <a:schemeClr val="accent6"/>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SA" sz="1800" b="1" dirty="0" smtClean="0">
                <a:solidFill>
                  <a:srgbClr val="FFFFFF"/>
                </a:solidFill>
                <a:latin typeface="Gisha"/>
                <a:sym typeface="Gisha"/>
              </a:rPr>
              <a:t>سير الفعالية</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6" name="Google Shape;266;p8"/>
          <p:cNvSpPr/>
          <p:nvPr/>
        </p:nvSpPr>
        <p:spPr>
          <a:xfrm>
            <a:off x="10084037" y="2545841"/>
            <a:ext cx="179462" cy="239393"/>
          </a:xfrm>
          <a:prstGeom prst="rect">
            <a:avLst/>
          </a:prstGeom>
          <a:solidFill>
            <a:srgbClr val="EFFAFE"/>
          </a:solid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68" name="Google Shape;268;p8"/>
          <p:cNvPicPr preferRelativeResize="0"/>
          <p:nvPr/>
        </p:nvPicPr>
        <p:blipFill rotWithShape="1">
          <a:blip r:embed="rId7">
            <a:alphaModFix/>
          </a:blip>
          <a:srcRect t="8185" r="24387"/>
          <a:stretch/>
        </p:blipFill>
        <p:spPr>
          <a:xfrm>
            <a:off x="10173768" y="2992369"/>
            <a:ext cx="223267" cy="306089"/>
          </a:xfrm>
          <a:prstGeom prst="rect">
            <a:avLst/>
          </a:prstGeom>
          <a:noFill/>
          <a:ln>
            <a:noFill/>
          </a:ln>
        </p:spPr>
      </p:pic>
      <p:sp>
        <p:nvSpPr>
          <p:cNvPr id="269" name="Google Shape;269;p8"/>
          <p:cNvSpPr/>
          <p:nvPr/>
        </p:nvSpPr>
        <p:spPr>
          <a:xfrm>
            <a:off x="249039" y="972966"/>
            <a:ext cx="10151847" cy="5217377"/>
          </a:xfrm>
          <a:prstGeom prst="rect">
            <a:avLst/>
          </a:prstGeom>
          <a:solidFill>
            <a:srgbClr val="EFFAFE"/>
          </a:solidFill>
          <a:ln>
            <a:noFill/>
          </a:ln>
        </p:spPr>
        <p:txBody>
          <a:bodyPr spcFirstLastPara="1" wrap="square" lIns="91425" tIns="45700" rIns="91425" bIns="45700" anchor="ctr" anchorCtr="0">
            <a:noAutofit/>
          </a:bodyPr>
          <a:lstStyle/>
          <a:p>
            <a:pPr algn="r" rtl="1"/>
            <a:r>
              <a:rPr lang="he-IL" sz="1800" b="1" dirty="0">
                <a:solidFill>
                  <a:srgbClr val="0070C0"/>
                </a:solidFill>
                <a:latin typeface="Gisha" panose="020B0502040204020203" pitchFamily="34" charset="-79"/>
                <a:cs typeface="Gisha" panose="020B0502040204020203" pitchFamily="34" charset="-79"/>
              </a:rPr>
              <a:t>   </a:t>
            </a:r>
            <a:endParaRPr lang="he-IL" sz="1800" b="1" u="sng" dirty="0">
              <a:solidFill>
                <a:srgbClr val="0070C0"/>
              </a:solidFill>
              <a:latin typeface="Gisha" panose="020B0502040204020203" pitchFamily="34" charset="-79"/>
              <a:cs typeface="Gisha" panose="020B0502040204020203" pitchFamily="34" charset="-79"/>
            </a:endParaRPr>
          </a:p>
          <a:p>
            <a:pPr algn="r" rtl="1" eaLnBrk="1" hangingPunct="1"/>
            <a:endParaRPr lang="he-IL" altLang="he-IL" dirty="0"/>
          </a:p>
        </p:txBody>
      </p:sp>
      <p:sp>
        <p:nvSpPr>
          <p:cNvPr id="29" name="לחצן פעולה: בית 27">
            <a:hlinkClick r:id="rId8" action="ppaction://hlinksldjump" highlightClick="1"/>
            <a:extLst>
              <a:ext uri="{FF2B5EF4-FFF2-40B4-BE49-F238E27FC236}">
                <a16:creationId xmlns:a16="http://schemas.microsoft.com/office/drawing/2014/main" xmlns="" id="{BBA489A6-22D8-4549-A218-6573284EA701}"/>
              </a:ext>
            </a:extLst>
          </p:cNvPr>
          <p:cNvSpPr/>
          <p:nvPr/>
        </p:nvSpPr>
        <p:spPr>
          <a:xfrm>
            <a:off x="11798598" y="6417452"/>
            <a:ext cx="393401" cy="421498"/>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46" name="Picture 1">
            <a:extLst>
              <a:ext uri="{FF2B5EF4-FFF2-40B4-BE49-F238E27FC236}">
                <a16:creationId xmlns:a16="http://schemas.microsoft.com/office/drawing/2014/main" xmlns="" id="{CE45065A-E08E-42BD-A97A-507C173E5B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7935" y="1615457"/>
            <a:ext cx="2003300" cy="1456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קבוצה 43">
            <a:extLst>
              <a:ext uri="{FF2B5EF4-FFF2-40B4-BE49-F238E27FC236}">
                <a16:creationId xmlns:a16="http://schemas.microsoft.com/office/drawing/2014/main" xmlns="" id="{338F13A3-D6EC-4565-AF29-EAF3865528A9}"/>
              </a:ext>
            </a:extLst>
          </p:cNvPr>
          <p:cNvGrpSpPr/>
          <p:nvPr/>
        </p:nvGrpSpPr>
        <p:grpSpPr>
          <a:xfrm>
            <a:off x="0" y="3468979"/>
            <a:ext cx="3468914" cy="3389021"/>
            <a:chOff x="22769" y="4300294"/>
            <a:chExt cx="3308728" cy="2790568"/>
          </a:xfrm>
        </p:grpSpPr>
        <p:sp>
          <p:nvSpPr>
            <p:cNvPr id="45" name="Google Shape;270;p8">
              <a:extLst>
                <a:ext uri="{FF2B5EF4-FFF2-40B4-BE49-F238E27FC236}">
                  <a16:creationId xmlns:a16="http://schemas.microsoft.com/office/drawing/2014/main" xmlns="" id="{5B144571-5E37-4BA6-80C4-90EE55ED7098}"/>
                </a:ext>
              </a:extLst>
            </p:cNvPr>
            <p:cNvSpPr/>
            <p:nvPr/>
          </p:nvSpPr>
          <p:spPr>
            <a:xfrm>
              <a:off x="22769" y="4300294"/>
              <a:ext cx="3308728" cy="2790568"/>
            </a:xfrm>
            <a:prstGeom prst="rect">
              <a:avLst/>
            </a:prstGeom>
            <a:solidFill>
              <a:schemeClr val="lt1"/>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50" name="Google Shape;274;p8">
              <a:extLst>
                <a:ext uri="{FF2B5EF4-FFF2-40B4-BE49-F238E27FC236}">
                  <a16:creationId xmlns:a16="http://schemas.microsoft.com/office/drawing/2014/main" xmlns="" id="{09BC61B7-715F-4D1E-8EB6-5D012550B586}"/>
                </a:ext>
              </a:extLst>
            </p:cNvPr>
            <p:cNvPicPr preferRelativeResize="0"/>
            <p:nvPr/>
          </p:nvPicPr>
          <p:blipFill rotWithShape="1">
            <a:blip r:embed="rId10">
              <a:alphaModFix/>
            </a:blip>
            <a:srcRect/>
            <a:stretch/>
          </p:blipFill>
          <p:spPr>
            <a:xfrm>
              <a:off x="2933932" y="5504625"/>
              <a:ext cx="305173" cy="305173"/>
            </a:xfrm>
            <a:prstGeom prst="rect">
              <a:avLst/>
            </a:prstGeom>
            <a:noFill/>
            <a:ln>
              <a:noFill/>
            </a:ln>
          </p:spPr>
        </p:pic>
        <p:sp>
          <p:nvSpPr>
            <p:cNvPr id="51" name="Google Shape;275;p8">
              <a:extLst>
                <a:ext uri="{FF2B5EF4-FFF2-40B4-BE49-F238E27FC236}">
                  <a16:creationId xmlns:a16="http://schemas.microsoft.com/office/drawing/2014/main" xmlns="" id="{7D4B6142-0A14-49AE-ADE0-092D59C5C9C9}"/>
                </a:ext>
              </a:extLst>
            </p:cNvPr>
            <p:cNvSpPr/>
            <p:nvPr/>
          </p:nvSpPr>
          <p:spPr>
            <a:xfrm>
              <a:off x="2160193" y="4497202"/>
              <a:ext cx="1025003"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x-none" sz="1000" b="1" dirty="0" smtClean="0">
                  <a:solidFill>
                    <a:srgbClr val="000000"/>
                  </a:solidFill>
                  <a:latin typeface="Calibri"/>
                  <a:ea typeface="Calibri"/>
                  <a:cs typeface="Calibri"/>
                  <a:sym typeface="Calibri"/>
                </a:rPr>
                <a:t> </a:t>
              </a:r>
              <a:r>
                <a:rPr lang="ar-SA" sz="1000" b="1" dirty="0" smtClean="0">
                  <a:latin typeface="Calibri"/>
                  <a:ea typeface="Calibri"/>
                  <a:cs typeface="Calibri"/>
                  <a:sym typeface="Calibri"/>
                </a:rPr>
                <a:t>مهارات</a:t>
              </a:r>
              <a:r>
                <a:rPr lang="x-none" sz="1000" b="1" dirty="0" smtClean="0">
                  <a:solidFill>
                    <a:srgbClr val="000000"/>
                  </a:solidFill>
                  <a:latin typeface="Calibri"/>
                  <a:ea typeface="Calibri"/>
                  <a:cs typeface="Calibri"/>
                  <a:sym typeface="Calibri"/>
                </a:rPr>
                <a:t> </a:t>
              </a:r>
              <a:endParaRPr dirty="0"/>
            </a:p>
          </p:txBody>
        </p:sp>
        <p:sp>
          <p:nvSpPr>
            <p:cNvPr id="52" name="Google Shape;276;p8">
              <a:extLst>
                <a:ext uri="{FF2B5EF4-FFF2-40B4-BE49-F238E27FC236}">
                  <a16:creationId xmlns:a16="http://schemas.microsoft.com/office/drawing/2014/main" xmlns="" id="{7C28BB5E-DC61-4B84-90A4-F9368BE213A8}"/>
                </a:ext>
              </a:extLst>
            </p:cNvPr>
            <p:cNvSpPr/>
            <p:nvPr/>
          </p:nvSpPr>
          <p:spPr>
            <a:xfrm>
              <a:off x="2177426" y="5417005"/>
              <a:ext cx="1121320" cy="365954"/>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قيم</a:t>
              </a:r>
              <a:endParaRPr dirty="0"/>
            </a:p>
          </p:txBody>
        </p:sp>
        <p:sp>
          <p:nvSpPr>
            <p:cNvPr id="53" name="Google Shape;277;p8">
              <a:extLst>
                <a:ext uri="{FF2B5EF4-FFF2-40B4-BE49-F238E27FC236}">
                  <a16:creationId xmlns:a16="http://schemas.microsoft.com/office/drawing/2014/main" xmlns="" id="{F5480986-1337-427A-9024-1621B750E1D4}"/>
                </a:ext>
              </a:extLst>
            </p:cNvPr>
            <p:cNvSpPr/>
            <p:nvPr/>
          </p:nvSpPr>
          <p:spPr>
            <a:xfrm>
              <a:off x="2167693" y="6332530"/>
              <a:ext cx="1121320" cy="37362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SA" sz="1000" b="1" dirty="0" smtClean="0">
                  <a:solidFill>
                    <a:srgbClr val="000000"/>
                  </a:solidFill>
                  <a:latin typeface="Calibri"/>
                  <a:ea typeface="Calibri"/>
                  <a:cs typeface="Calibri"/>
                  <a:sym typeface="Calibri"/>
                </a:rPr>
                <a:t>تطبيقات</a:t>
              </a:r>
            </a:p>
            <a:p>
              <a:pPr marL="0" marR="0" lvl="0" indent="0" algn="ctr" rtl="1">
                <a:spcBef>
                  <a:spcPts val="0"/>
                </a:spcBef>
                <a:spcAft>
                  <a:spcPts val="0"/>
                </a:spcAft>
                <a:buNone/>
              </a:pPr>
              <a:r>
                <a:rPr lang="ar-SA" sz="1000" b="1" dirty="0" smtClean="0">
                  <a:latin typeface="Calibri"/>
                  <a:ea typeface="Calibri"/>
                  <a:cs typeface="Calibri"/>
                  <a:sym typeface="Calibri"/>
                </a:rPr>
                <a:t>عملية </a:t>
              </a:r>
              <a:endParaRPr sz="1000" b="1" dirty="0">
                <a:solidFill>
                  <a:srgbClr val="000000"/>
                </a:solidFill>
                <a:latin typeface="Calibri"/>
                <a:ea typeface="Calibri"/>
                <a:cs typeface="Calibri"/>
                <a:sym typeface="Calibri"/>
              </a:endParaRPr>
            </a:p>
          </p:txBody>
        </p:sp>
        <p:pic>
          <p:nvPicPr>
            <p:cNvPr id="54" name="Google Shape;278;p8">
              <a:extLst>
                <a:ext uri="{FF2B5EF4-FFF2-40B4-BE49-F238E27FC236}">
                  <a16:creationId xmlns:a16="http://schemas.microsoft.com/office/drawing/2014/main" xmlns="" id="{3EECA65A-5803-492C-88D3-9F9D9E3CE021}"/>
                </a:ext>
              </a:extLst>
            </p:cNvPr>
            <p:cNvPicPr preferRelativeResize="0"/>
            <p:nvPr/>
          </p:nvPicPr>
          <p:blipFill rotWithShape="1">
            <a:blip r:embed="rId11">
              <a:alphaModFix/>
            </a:blip>
            <a:srcRect/>
            <a:stretch/>
          </p:blipFill>
          <p:spPr>
            <a:xfrm>
              <a:off x="2961133" y="4580673"/>
              <a:ext cx="224063" cy="173342"/>
            </a:xfrm>
            <a:prstGeom prst="rect">
              <a:avLst/>
            </a:prstGeom>
            <a:noFill/>
            <a:ln>
              <a:noFill/>
            </a:ln>
          </p:spPr>
        </p:pic>
        <p:pic>
          <p:nvPicPr>
            <p:cNvPr id="55" name="Google Shape;279;p8">
              <a:extLst>
                <a:ext uri="{FF2B5EF4-FFF2-40B4-BE49-F238E27FC236}">
                  <a16:creationId xmlns:a16="http://schemas.microsoft.com/office/drawing/2014/main" xmlns="" id="{39538D25-D7F7-45AA-A8C3-381F26FB95D8}"/>
                </a:ext>
              </a:extLst>
            </p:cNvPr>
            <p:cNvPicPr preferRelativeResize="0"/>
            <p:nvPr/>
          </p:nvPicPr>
          <p:blipFill rotWithShape="1">
            <a:blip r:embed="rId12">
              <a:alphaModFix/>
            </a:blip>
            <a:srcRect/>
            <a:stretch/>
          </p:blipFill>
          <p:spPr>
            <a:xfrm>
              <a:off x="2992664" y="6398609"/>
              <a:ext cx="281881" cy="287786"/>
            </a:xfrm>
            <a:prstGeom prst="rect">
              <a:avLst/>
            </a:prstGeom>
            <a:noFill/>
            <a:ln>
              <a:noFill/>
            </a:ln>
          </p:spPr>
        </p:pic>
      </p:grpSp>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626" y="1475623"/>
            <a:ext cx="2322512" cy="1595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תמונה 39"/>
          <p:cNvPicPr>
            <a:picLocks noChangeAspect="1"/>
          </p:cNvPicPr>
          <p:nvPr/>
        </p:nvPicPr>
        <p:blipFill>
          <a:blip r:embed="rId14"/>
          <a:stretch>
            <a:fillRect/>
          </a:stretch>
        </p:blipFill>
        <p:spPr>
          <a:xfrm>
            <a:off x="272574" y="130629"/>
            <a:ext cx="11613887" cy="856343"/>
          </a:xfrm>
          <a:prstGeom prst="rect">
            <a:avLst/>
          </a:prstGeom>
        </p:spPr>
      </p:pic>
      <p:sp>
        <p:nvSpPr>
          <p:cNvPr id="37" name="תיבת טקסט 1">
            <a:extLst>
              <a:ext uri="{FF2B5EF4-FFF2-40B4-BE49-F238E27FC236}">
                <a16:creationId xmlns:a16="http://schemas.microsoft.com/office/drawing/2014/main" xmlns="" id="{E9AE7E12-F0C4-4A5B-84AE-02B8463A089A}"/>
              </a:ext>
            </a:extLst>
          </p:cNvPr>
          <p:cNvSpPr txBox="1"/>
          <p:nvPr/>
        </p:nvSpPr>
        <p:spPr>
          <a:xfrm>
            <a:off x="3266238" y="1047999"/>
            <a:ext cx="7048065" cy="923330"/>
          </a:xfrm>
          <a:prstGeom prst="rect">
            <a:avLst/>
          </a:prstGeom>
          <a:noFill/>
        </p:spPr>
        <p:txBody>
          <a:bodyPr wrap="square" rtlCol="1">
            <a:spAutoFit/>
          </a:bodyPr>
          <a:lstStyle/>
          <a:p>
            <a:pPr algn="r" rtl="1"/>
            <a:r>
              <a:rPr lang="ar-SA" sz="1800" b="1" dirty="0">
                <a:latin typeface="Gisha" panose="020B0502040204020203" pitchFamily="34" charset="-79"/>
                <a:cs typeface="Gisha" panose="020B0502040204020203" pitchFamily="34" charset="-79"/>
              </a:rPr>
              <a:t>تعلمنا عن </a:t>
            </a:r>
            <a:r>
              <a:rPr lang="ar-SA" sz="1800" b="1" dirty="0" smtClean="0">
                <a:latin typeface="Gisha" panose="020B0502040204020203" pitchFamily="34" charset="-79"/>
                <a:cs typeface="Gisha" panose="020B0502040204020203" pitchFamily="34" charset="-79"/>
              </a:rPr>
              <a:t>اهمية ومعنى  التكافل  المتبادل  في المجموعة وكمجموعة ،جربنا قيمة التكافل المتبادل   </a:t>
            </a:r>
            <a:r>
              <a:rPr lang="ar-SA" sz="1800" b="1" dirty="0">
                <a:latin typeface="Gisha" panose="020B0502040204020203" pitchFamily="34" charset="-79"/>
                <a:cs typeface="Gisha" panose="020B0502040204020203" pitchFamily="34" charset="-79"/>
              </a:rPr>
              <a:t>في </a:t>
            </a:r>
            <a:r>
              <a:rPr lang="ar-SA" sz="1800" b="1" dirty="0" smtClean="0">
                <a:latin typeface="Gisha" panose="020B0502040204020203" pitchFamily="34" charset="-79"/>
                <a:cs typeface="Gisha" panose="020B0502040204020203" pitchFamily="34" charset="-79"/>
              </a:rPr>
              <a:t>المجموعة وفهمنا </a:t>
            </a:r>
            <a:r>
              <a:rPr lang="ar-SA" sz="1800" b="1" dirty="0">
                <a:latin typeface="Gisha" panose="020B0502040204020203" pitchFamily="34" charset="-79"/>
                <a:cs typeface="Gisha" panose="020B0502040204020203" pitchFamily="34" charset="-79"/>
              </a:rPr>
              <a:t>ان </a:t>
            </a:r>
            <a:r>
              <a:rPr lang="ar-SA" sz="1800" b="1" dirty="0" smtClean="0">
                <a:latin typeface="Gisha" panose="020B0502040204020203" pitchFamily="34" charset="-79"/>
                <a:cs typeface="Gisha" panose="020B0502040204020203" pitchFamily="34" charset="-79"/>
              </a:rPr>
              <a:t>التكافل المتبادل  هو  امر ضروري  </a:t>
            </a:r>
            <a:r>
              <a:rPr lang="ar-SA" sz="1800" b="1" dirty="0">
                <a:latin typeface="Gisha" panose="020B0502040204020203" pitchFamily="34" charset="-79"/>
                <a:cs typeface="Gisha" panose="020B0502040204020203" pitchFamily="34" charset="-79"/>
              </a:rPr>
              <a:t>من أجل </a:t>
            </a:r>
            <a:r>
              <a:rPr lang="ar-SA" sz="1800" b="1" dirty="0" smtClean="0">
                <a:latin typeface="Gisha" panose="020B0502040204020203" pitchFamily="34" charset="-79"/>
                <a:cs typeface="Gisha" panose="020B0502040204020203" pitchFamily="34" charset="-79"/>
              </a:rPr>
              <a:t>استمرارية بقاء المجموعة .</a:t>
            </a:r>
            <a:endParaRPr lang="ar-SA" sz="1800" b="1" dirty="0">
              <a:latin typeface="Gisha" panose="020B0502040204020203" pitchFamily="34" charset="-79"/>
              <a:cs typeface="Gisha" panose="020B0502040204020203" pitchFamily="34" charset="-79"/>
            </a:endParaRPr>
          </a:p>
        </p:txBody>
      </p:sp>
      <p:sp>
        <p:nvSpPr>
          <p:cNvPr id="38" name="Google Shape;305;p10">
            <a:extLst>
              <a:ext uri="{FF2B5EF4-FFF2-40B4-BE49-F238E27FC236}">
                <a16:creationId xmlns:a16="http://schemas.microsoft.com/office/drawing/2014/main" xmlns="" id="{FE9ADD6E-6290-4AE9-BA3C-3FB68BDC5595}"/>
              </a:ext>
            </a:extLst>
          </p:cNvPr>
          <p:cNvSpPr/>
          <p:nvPr/>
        </p:nvSpPr>
        <p:spPr>
          <a:xfrm>
            <a:off x="3410857" y="2046527"/>
            <a:ext cx="6865257" cy="3077015"/>
          </a:xfrm>
          <a:prstGeom prst="rect">
            <a:avLst/>
          </a:prstGeom>
          <a:solidFill>
            <a:srgbClr val="DDEAF6"/>
          </a:solidFill>
          <a:ln>
            <a:noFill/>
          </a:ln>
        </p:spPr>
        <p:txBody>
          <a:bodyPr spcFirstLastPara="1" wrap="square" lIns="91425" tIns="45700" rIns="91425" bIns="45700" anchor="t" anchorCtr="0">
            <a:noAutofit/>
          </a:bodyPr>
          <a:lstStyle/>
          <a:p>
            <a:pPr algn="just" rtl="1"/>
            <a:r>
              <a:rPr lang="ar-SA" sz="2400" b="1" dirty="0" smtClean="0">
                <a:latin typeface="Gisha" panose="020B0502040204020203" pitchFamily="34" charset="-79"/>
                <a:cs typeface="Gisha" panose="020B0502040204020203" pitchFamily="34" charset="-79"/>
              </a:rPr>
              <a:t>تلخيص الدرس:</a:t>
            </a:r>
          </a:p>
          <a:p>
            <a:pPr algn="just" rtl="1"/>
            <a:r>
              <a:rPr lang="ar-SA" sz="2400" dirty="0" smtClean="0">
                <a:latin typeface="Gisha" panose="020B0502040204020203" pitchFamily="34" charset="-79"/>
                <a:cs typeface="Gisha" panose="020B0502040204020203" pitchFamily="34" charset="-79"/>
              </a:rPr>
              <a:t>سؤال </a:t>
            </a:r>
            <a:r>
              <a:rPr lang="ar-SA" sz="2400" dirty="0">
                <a:latin typeface="Gisha" panose="020B0502040204020203" pitchFamily="34" charset="-79"/>
                <a:cs typeface="Gisha" panose="020B0502040204020203" pitchFamily="34" charset="-79"/>
              </a:rPr>
              <a:t>للتفكير ومهمة </a:t>
            </a:r>
            <a:r>
              <a:rPr lang="ar-SA" sz="2400" dirty="0" smtClean="0">
                <a:latin typeface="Gisha" panose="020B0502040204020203" pitchFamily="34" charset="-79"/>
                <a:cs typeface="Gisha" panose="020B0502040204020203" pitchFamily="34" charset="-79"/>
              </a:rPr>
              <a:t>للمتابعة</a:t>
            </a:r>
            <a:endParaRPr lang="ar-SA" sz="2400" dirty="0">
              <a:latin typeface="Gisha" panose="020B0502040204020203" pitchFamily="34" charset="-79"/>
              <a:cs typeface="Gisha" panose="020B0502040204020203" pitchFamily="34" charset="-79"/>
            </a:endParaRPr>
          </a:p>
          <a:p>
            <a:pPr marL="285750" indent="-285750" algn="just" rtl="1">
              <a:buFont typeface="Arial" panose="020B0604020202020204" pitchFamily="34" charset="0"/>
              <a:buChar char="•"/>
            </a:pPr>
            <a:r>
              <a:rPr lang="ar-SA" sz="2400" dirty="0">
                <a:latin typeface="Gisha" panose="020B0502040204020203" pitchFamily="34" charset="-79"/>
                <a:cs typeface="Gisha" panose="020B0502040204020203" pitchFamily="34" charset="-79"/>
              </a:rPr>
              <a:t>نعرض </a:t>
            </a:r>
            <a:r>
              <a:rPr lang="ar-SA" sz="2400" dirty="0" smtClean="0">
                <a:latin typeface="Gisha" panose="020B0502040204020203" pitchFamily="34" charset="-79"/>
                <a:cs typeface="Gisha" panose="020B0502040204020203" pitchFamily="34" charset="-79"/>
              </a:rPr>
              <a:t>امام الصف خطة العمل التي تم الاتفاق عليها من الأغلبية  .</a:t>
            </a:r>
            <a:endParaRPr lang="ar-SA" sz="2400" dirty="0">
              <a:latin typeface="Gisha" panose="020B0502040204020203" pitchFamily="34" charset="-79"/>
              <a:cs typeface="Gisha" panose="020B0502040204020203" pitchFamily="34" charset="-79"/>
            </a:endParaRPr>
          </a:p>
          <a:p>
            <a:pPr marL="285750" indent="-285750" algn="just" rtl="1">
              <a:buFont typeface="Arial" panose="020B0604020202020204" pitchFamily="34" charset="0"/>
              <a:buChar char="•"/>
            </a:pPr>
            <a:r>
              <a:rPr lang="ar-SA" sz="2400" dirty="0" smtClean="0">
                <a:latin typeface="Gisha" panose="020B0502040204020203" pitchFamily="34" charset="-79"/>
                <a:cs typeface="Gisha" panose="020B0502040204020203" pitchFamily="34" charset="-79"/>
              </a:rPr>
              <a:t>حسب </a:t>
            </a:r>
            <a:r>
              <a:rPr lang="ar-SA" sz="2400" dirty="0">
                <a:latin typeface="Gisha" panose="020B0502040204020203" pitchFamily="34" charset="-79"/>
                <a:cs typeface="Gisha" panose="020B0502040204020203" pitchFamily="34" charset="-79"/>
              </a:rPr>
              <a:t>الصفات التي تحدثنا عنها بالدروس السابقة </a:t>
            </a:r>
            <a:r>
              <a:rPr lang="ar-SA" sz="2400" dirty="0" smtClean="0">
                <a:latin typeface="Gisha" panose="020B0502040204020203" pitchFamily="34" charset="-79"/>
                <a:cs typeface="Gisha" panose="020B0502040204020203" pitchFamily="34" charset="-79"/>
              </a:rPr>
              <a:t>، على كل فرد  </a:t>
            </a:r>
            <a:r>
              <a:rPr lang="ar-SA" sz="2400" dirty="0">
                <a:latin typeface="Gisha" panose="020B0502040204020203" pitchFamily="34" charset="-79"/>
                <a:cs typeface="Gisha" panose="020B0502040204020203" pitchFamily="34" charset="-79"/>
              </a:rPr>
              <a:t>ان </a:t>
            </a:r>
            <a:r>
              <a:rPr lang="ar-SA" sz="2400" dirty="0" smtClean="0">
                <a:latin typeface="Gisha" panose="020B0502040204020203" pitchFamily="34" charset="-79"/>
                <a:cs typeface="Gisha" panose="020B0502040204020203" pitchFamily="34" charset="-79"/>
              </a:rPr>
              <a:t>يفكر، </a:t>
            </a:r>
            <a:r>
              <a:rPr lang="ar-SA" sz="2400" dirty="0">
                <a:latin typeface="Gisha" panose="020B0502040204020203" pitchFamily="34" charset="-79"/>
                <a:cs typeface="Gisha" panose="020B0502040204020203" pitchFamily="34" charset="-79"/>
              </a:rPr>
              <a:t>بماذا يستطيع </a:t>
            </a:r>
            <a:r>
              <a:rPr lang="ar-SA" sz="2400" dirty="0" smtClean="0">
                <a:latin typeface="Gisha" panose="020B0502040204020203" pitchFamily="34" charset="-79"/>
                <a:cs typeface="Gisha" panose="020B0502040204020203" pitchFamily="34" charset="-79"/>
              </a:rPr>
              <a:t>المساهمة بخطة العمل  التي </a:t>
            </a:r>
            <a:r>
              <a:rPr lang="ar-SA" sz="2400" dirty="0">
                <a:latin typeface="Gisha" panose="020B0502040204020203" pitchFamily="34" charset="-79"/>
                <a:cs typeface="Gisha" panose="020B0502040204020203" pitchFamily="34" charset="-79"/>
              </a:rPr>
              <a:t>تم </a:t>
            </a:r>
            <a:r>
              <a:rPr lang="ar-SA" sz="2400" dirty="0" smtClean="0">
                <a:latin typeface="Gisha" panose="020B0502040204020203" pitchFamily="34" charset="-79"/>
                <a:cs typeface="Gisha" panose="020B0502040204020203" pitchFamily="34" charset="-79"/>
              </a:rPr>
              <a:t>اختيارها.</a:t>
            </a:r>
          </a:p>
          <a:p>
            <a:pPr algn="just" rtl="1"/>
            <a:r>
              <a:rPr lang="ar-SA" sz="2400" dirty="0" smtClean="0">
                <a:latin typeface="Gisha" panose="020B0502040204020203" pitchFamily="34" charset="-79"/>
                <a:cs typeface="Gisha" panose="020B0502040204020203" pitchFamily="34" charset="-79"/>
              </a:rPr>
              <a:t>تحضير إمكانيات المساهمة  حتى الدرس القادم </a:t>
            </a:r>
          </a:p>
          <a:p>
            <a:pPr marL="285750" indent="-285750" algn="just" rtl="1">
              <a:buFont typeface="Arial" panose="020B0604020202020204" pitchFamily="34" charset="0"/>
              <a:buChar char="•"/>
            </a:pPr>
            <a:r>
              <a:rPr lang="ar-SA" sz="2400" dirty="0" smtClean="0">
                <a:latin typeface="Gisha" panose="020B0502040204020203" pitchFamily="34" charset="-79"/>
                <a:cs typeface="Gisha" panose="020B0502040204020203" pitchFamily="34" charset="-79"/>
              </a:rPr>
              <a:t>يخبر المربي الطلاب انه سيرسل لهم تطبيق "بادلت" (حائط مشترك تفاعلي)  وعلى كل طالب أن يكتب  ماذا يستطيع ان يساهم للمجموعة .</a:t>
            </a:r>
            <a:endParaRPr lang="he-IL" sz="2400" dirty="0" smtClean="0">
              <a:latin typeface="Gisha" panose="020B0502040204020203" pitchFamily="34" charset="-79"/>
              <a:cs typeface="Gisha" panose="020B0502040204020203" pitchFamily="34" charset="-79"/>
            </a:endParaRPr>
          </a:p>
          <a:p>
            <a:pPr algn="just" rtl="1"/>
            <a:r>
              <a:rPr lang="ar-SA" sz="2000" dirty="0" smtClean="0">
                <a:latin typeface="Gisha" panose="020B0502040204020203" pitchFamily="34" charset="-79"/>
                <a:cs typeface="Gisha" panose="020B0502040204020203" pitchFamily="34" charset="-79"/>
                <a:hlinkClick r:id="rId15"/>
              </a:rPr>
              <a:t> رابط</a:t>
            </a:r>
            <a:endParaRPr lang="en-US" sz="2000" dirty="0" smtClean="0">
              <a:latin typeface="Gisha" panose="020B0502040204020203" pitchFamily="34" charset="-79"/>
              <a:cs typeface="Gisha" panose="020B0502040204020203" pitchFamily="34" charset="-79"/>
              <a:hlinkClick r:id="rId15"/>
            </a:endParaRPr>
          </a:p>
          <a:p>
            <a:pPr marL="285750" indent="-285750" algn="just" rtl="1">
              <a:buFont typeface="Arial" panose="020B0604020202020204" pitchFamily="34" charset="0"/>
              <a:buChar char="•"/>
            </a:pPr>
            <a:r>
              <a:rPr lang="en-US" sz="2000" dirty="0" err="1" smtClean="0">
                <a:latin typeface="Gisha" panose="020B0502040204020203" pitchFamily="34" charset="-79"/>
                <a:cs typeface="Gisha" panose="020B0502040204020203" pitchFamily="34" charset="-79"/>
                <a:hlinkClick r:id="rId15"/>
              </a:rPr>
              <a:t>padlet</a:t>
            </a:r>
            <a:r>
              <a:rPr lang="he-IL" sz="2000" dirty="0" smtClean="0">
                <a:latin typeface="Gisha" panose="020B0502040204020203" pitchFamily="34" charset="-79"/>
                <a:cs typeface="Gisha" panose="020B0502040204020203" pitchFamily="34" charset="-79"/>
              </a:rPr>
              <a:t>. </a:t>
            </a:r>
          </a:p>
          <a:p>
            <a:pPr marL="285750" indent="-285750" algn="just" rtl="1">
              <a:buFont typeface="Arial" panose="020B0604020202020204" pitchFamily="34" charset="0"/>
              <a:buChar char="•"/>
            </a:pPr>
            <a:r>
              <a:rPr lang="ar-SA" sz="2000" dirty="0" smtClean="0">
                <a:latin typeface="Gisha" panose="020B0502040204020203" pitchFamily="34" charset="-79"/>
                <a:cs typeface="Gisha" panose="020B0502040204020203" pitchFamily="34" charset="-79"/>
                <a:hlinkClick r:id="rId16"/>
              </a:rPr>
              <a:t>تعليمات لتحضير الحائط المشترك التفاعلي من موقع وزارة </a:t>
            </a:r>
            <a:r>
              <a:rPr lang="ar-SA" sz="2000" dirty="0" smtClean="0">
                <a:latin typeface="Gisha" panose="020B0502040204020203" pitchFamily="34" charset="-79"/>
                <a:cs typeface="Gisha" panose="020B0502040204020203" pitchFamily="34" charset="-79"/>
              </a:rPr>
              <a:t>التربية والتعليم</a:t>
            </a:r>
          </a:p>
          <a:p>
            <a:pPr marL="285750" indent="-285750" algn="just" rtl="1">
              <a:buFont typeface="Arial" panose="020B0604020202020204" pitchFamily="34" charset="0"/>
              <a:buChar char="•"/>
            </a:pPr>
            <a:r>
              <a:rPr lang="ar-SA" sz="2000" dirty="0" smtClean="0">
                <a:latin typeface="Gisha" panose="020B0502040204020203" pitchFamily="34" charset="-79"/>
                <a:cs typeface="Gisha" panose="020B0502040204020203" pitchFamily="34" charset="-79"/>
                <a:hlinkClick r:id="rId17"/>
              </a:rPr>
              <a:t>تعليمات اضافية لتحضير الحائط المشترك التفاعلي</a:t>
            </a:r>
            <a:endParaRPr lang="he-IL" sz="2000" dirty="0">
              <a:latin typeface="Gisha" panose="020B0502040204020203" pitchFamily="34" charset="-79"/>
              <a:cs typeface="Gisha" panose="020B0502040204020203" pitchFamily="34" charset="-79"/>
            </a:endParaRPr>
          </a:p>
          <a:p>
            <a:pPr marL="285750" indent="-285750" algn="just" rtl="1">
              <a:buFont typeface="Arial" panose="020B0604020202020204" pitchFamily="34" charset="0"/>
              <a:buChar char="•"/>
            </a:pPr>
            <a:r>
              <a:rPr lang="ar-SA" sz="2000" dirty="0" smtClean="0">
                <a:latin typeface="Gisha" panose="020B0502040204020203" pitchFamily="34" charset="-79"/>
                <a:cs typeface="Gisha" panose="020B0502040204020203" pitchFamily="34" charset="-79"/>
                <a:hlinkClick r:id="rId18" action="ppaction://hlinksldjump"/>
              </a:rPr>
              <a:t>الحائط </a:t>
            </a:r>
            <a:r>
              <a:rPr lang="ar-SA" sz="2000" dirty="0" smtClean="0">
                <a:latin typeface="Gisha" panose="020B0502040204020203" pitchFamily="34" charset="-79"/>
                <a:cs typeface="Gisha" panose="020B0502040204020203" pitchFamily="34" charset="-79"/>
              </a:rPr>
              <a:t>يظهر بهذه الصورة</a:t>
            </a:r>
            <a:endParaRPr lang="he-IL" sz="2000" dirty="0">
              <a:latin typeface="Gisha" panose="020B0502040204020203" pitchFamily="34" charset="-79"/>
              <a:cs typeface="Gisha" panose="020B0502040204020203" pitchFamily="34" charset="-79"/>
            </a:endParaRPr>
          </a:p>
          <a:p>
            <a:pPr algn="just" rtl="1"/>
            <a:endParaRPr lang="he-IL" dirty="0">
              <a:latin typeface="Gisha" panose="020B0502040204020203" pitchFamily="34" charset="-79"/>
              <a:cs typeface="Gisha" panose="020B0502040204020203" pitchFamily="34" charset="-79"/>
            </a:endParaRPr>
          </a:p>
          <a:p>
            <a:pPr algn="just" rtl="1"/>
            <a:endParaRPr lang="he-IL" dirty="0">
              <a:latin typeface="Gisha" panose="020B0502040204020203" pitchFamily="34" charset="-79"/>
              <a:cs typeface="Gisha" panose="020B0502040204020203" pitchFamily="34" charset="-79"/>
            </a:endParaRPr>
          </a:p>
          <a:p>
            <a:pPr algn="just" rtl="1"/>
            <a:endParaRPr lang="he-IL" dirty="0">
              <a:latin typeface="Gisha" panose="020B0502040204020203" pitchFamily="34" charset="-79"/>
              <a:cs typeface="Gisha" panose="020B0502040204020203" pitchFamily="34" charset="-79"/>
            </a:endParaRPr>
          </a:p>
          <a:p>
            <a:pPr algn="just" rtl="1"/>
            <a:endParaRPr lang="he-IL" dirty="0">
              <a:latin typeface="Gisha" panose="020B0502040204020203" pitchFamily="34" charset="-79"/>
              <a:cs typeface="Gisha" panose="020B0502040204020203" pitchFamily="34" charset="-79"/>
            </a:endParaRPr>
          </a:p>
        </p:txBody>
      </p:sp>
      <p:sp>
        <p:nvSpPr>
          <p:cNvPr id="31" name="Google Shape;271;p8">
            <a:extLst>
              <a:ext uri="{FF2B5EF4-FFF2-40B4-BE49-F238E27FC236}">
                <a16:creationId xmlns:a16="http://schemas.microsoft.com/office/drawing/2014/main" xmlns="" id="{8EEADFF9-0808-4F3B-BEFD-94A8DF5259DE}"/>
              </a:ext>
            </a:extLst>
          </p:cNvPr>
          <p:cNvSpPr txBox="1"/>
          <p:nvPr/>
        </p:nvSpPr>
        <p:spPr>
          <a:xfrm>
            <a:off x="217089" y="5792327"/>
            <a:ext cx="2323936" cy="815282"/>
          </a:xfrm>
          <a:prstGeom prst="rect">
            <a:avLst/>
          </a:prstGeom>
          <a:solidFill>
            <a:srgbClr val="92D050"/>
          </a:solidFill>
          <a:ln>
            <a:noFill/>
          </a:ln>
        </p:spPr>
        <p:txBody>
          <a:bodyPr spcFirstLastPara="1" wrap="square" lIns="91425" tIns="45700" rIns="91425" bIns="45700" anchor="t" anchorCtr="0">
            <a:spAutoFit/>
          </a:bodyPr>
          <a:lstStyle/>
          <a:p>
            <a:pPr lvl="1" algn="r" rtl="1">
              <a:buSzPts val="1050"/>
            </a:pPr>
            <a:endParaRPr lang="he-IL" sz="1000" dirty="0">
              <a:solidFill>
                <a:schemeClr val="tx1"/>
              </a:solidFill>
              <a:latin typeface="Gisha"/>
              <a:ea typeface="Gisha"/>
              <a:cs typeface="Gisha"/>
              <a:sym typeface="Gisha"/>
            </a:endParaRPr>
          </a:p>
          <a:p>
            <a:pPr lvl="1" algn="r" rtl="1">
              <a:buSzPts val="1050"/>
            </a:pPr>
            <a:r>
              <a:rPr lang="ar-SA" sz="1000" dirty="0">
                <a:latin typeface="Gisha"/>
                <a:ea typeface="Gisha"/>
                <a:cs typeface="Gisha"/>
                <a:sym typeface="Gisha"/>
              </a:rPr>
              <a:t>نقاش:ربط مواضيع حيوية للمواد التعليمية،تنفيذ وفهم وتطوير رؤية متعددة التوجهات،تشجيع التداخل الاجتماعي.</a:t>
            </a:r>
            <a:endParaRPr lang="he-IL" sz="1000" dirty="0">
              <a:latin typeface="Gisha"/>
              <a:ea typeface="Gisha"/>
              <a:cs typeface="Gisha"/>
              <a:sym typeface="Gisha"/>
            </a:endParaRPr>
          </a:p>
          <a:p>
            <a:pPr lvl="1" algn="r" rtl="1">
              <a:buSzPts val="1050"/>
            </a:pPr>
            <a:endParaRPr lang="he-IL" sz="1000" dirty="0">
              <a:solidFill>
                <a:schemeClr val="tx1"/>
              </a:solidFill>
              <a:latin typeface="Gisha"/>
              <a:ea typeface="Gisha"/>
              <a:cs typeface="Gisha"/>
              <a:sym typeface="Gisha"/>
            </a:endParaRPr>
          </a:p>
        </p:txBody>
      </p:sp>
      <p:sp>
        <p:nvSpPr>
          <p:cNvPr id="32" name="Google Shape;273;p8">
            <a:extLst>
              <a:ext uri="{FF2B5EF4-FFF2-40B4-BE49-F238E27FC236}">
                <a16:creationId xmlns:a16="http://schemas.microsoft.com/office/drawing/2014/main" xmlns="" id="{2179F746-B6D6-45C2-96BE-E0A52C17AF79}"/>
              </a:ext>
            </a:extLst>
          </p:cNvPr>
          <p:cNvSpPr txBox="1"/>
          <p:nvPr/>
        </p:nvSpPr>
        <p:spPr>
          <a:xfrm>
            <a:off x="140423" y="4711489"/>
            <a:ext cx="2415444" cy="892512"/>
          </a:xfrm>
          <a:prstGeom prst="rect">
            <a:avLst/>
          </a:prstGeom>
          <a:solidFill>
            <a:srgbClr val="F7CAAC"/>
          </a:solidFill>
          <a:ln>
            <a:noFill/>
          </a:ln>
        </p:spPr>
        <p:txBody>
          <a:bodyPr spcFirstLastPara="1" wrap="square" lIns="91425" tIns="45700" rIns="91425" bIns="45700" anchor="t" anchorCtr="0">
            <a:spAutoFit/>
          </a:bodyPr>
          <a:lstStyle/>
          <a:p>
            <a:pPr lvl="0" algn="r" defTabSz="457200">
              <a:buClrTx/>
            </a:pPr>
            <a:r>
              <a:rPr lang="ar-SA" sz="1050" kern="1200" dirty="0" smtClean="0">
                <a:solidFill>
                  <a:prstClr val="black"/>
                </a:solidFill>
                <a:latin typeface="Calibri" panose="020F0502020204030204"/>
                <a:ea typeface="+mn-ea"/>
              </a:rPr>
              <a:t>حب </a:t>
            </a:r>
            <a:r>
              <a:rPr lang="ar-SA" sz="1050" kern="1200" dirty="0">
                <a:solidFill>
                  <a:prstClr val="black"/>
                </a:solidFill>
                <a:latin typeface="Calibri" panose="020F0502020204030204"/>
                <a:ea typeface="+mn-ea"/>
              </a:rPr>
              <a:t>المعرفة ومتعة التعلم-تشجيع حب الاستطلاع </a:t>
            </a:r>
          </a:p>
          <a:p>
            <a:pPr lvl="0" algn="r" defTabSz="457200">
              <a:buClrTx/>
            </a:pPr>
            <a:r>
              <a:rPr lang="ar-SA" sz="1050" kern="1200" dirty="0">
                <a:solidFill>
                  <a:prstClr val="black"/>
                </a:solidFill>
                <a:latin typeface="Calibri" panose="020F0502020204030204"/>
                <a:ea typeface="+mn-ea"/>
              </a:rPr>
              <a:t>تفكير ذاتي ،المبادرة.</a:t>
            </a:r>
          </a:p>
          <a:p>
            <a:pPr lvl="0" algn="r" defTabSz="457200">
              <a:buClrTx/>
            </a:pPr>
            <a:r>
              <a:rPr lang="ar-SA" sz="1050" kern="1200" dirty="0">
                <a:solidFill>
                  <a:prstClr val="black"/>
                </a:solidFill>
                <a:latin typeface="Calibri" panose="020F0502020204030204"/>
                <a:ea typeface="+mn-ea"/>
              </a:rPr>
              <a:t>العدال الاجتماعية والتضامن  الاجتماعي: مساعدة الاخر،المشاركة الاجتماغية والمواطنه </a:t>
            </a:r>
            <a:endParaRPr lang="he-IL" sz="1050" kern="1200" dirty="0">
              <a:solidFill>
                <a:prstClr val="black"/>
              </a:solidFill>
              <a:latin typeface="Calibri" panose="020F0502020204030204"/>
              <a:ea typeface="+mn-ea"/>
            </a:endParaRPr>
          </a:p>
          <a:p>
            <a:pPr algn="r" rtl="1"/>
            <a:endParaRPr lang="he-IL" sz="1000" dirty="0">
              <a:latin typeface="Gisha" panose="020B0502040204020203" pitchFamily="34" charset="-79"/>
              <a:cs typeface="Gisha" panose="020B0502040204020203" pitchFamily="34" charset="-79"/>
            </a:endParaRPr>
          </a:p>
        </p:txBody>
      </p:sp>
      <p:sp>
        <p:nvSpPr>
          <p:cNvPr id="33" name="Google Shape;272;p8">
            <a:extLst>
              <a:ext uri="{FF2B5EF4-FFF2-40B4-BE49-F238E27FC236}">
                <a16:creationId xmlns:a16="http://schemas.microsoft.com/office/drawing/2014/main" xmlns="" id="{9894427A-4993-4B94-B1CB-67572EA9513C}"/>
              </a:ext>
            </a:extLst>
          </p:cNvPr>
          <p:cNvSpPr/>
          <p:nvPr/>
        </p:nvSpPr>
        <p:spPr>
          <a:xfrm>
            <a:off x="171154" y="3566930"/>
            <a:ext cx="2329184" cy="900206"/>
          </a:xfrm>
          <a:prstGeom prst="rect">
            <a:avLst/>
          </a:prstGeom>
          <a:solidFill>
            <a:srgbClr val="FFC000"/>
          </a:solidFill>
          <a:ln>
            <a:noFill/>
          </a:ln>
        </p:spPr>
        <p:txBody>
          <a:bodyPr spcFirstLastPara="1" wrap="square" lIns="91425" tIns="45700" rIns="91425" bIns="45700" anchor="t" anchorCtr="0">
            <a:spAutoFit/>
          </a:bodyPr>
          <a:lstStyle/>
          <a:p>
            <a:pPr lvl="0" algn="r" defTabSz="457200">
              <a:buClrTx/>
            </a:pPr>
            <a:r>
              <a:rPr lang="he-IL" sz="1000" b="1" dirty="0" smtClean="0">
                <a:solidFill>
                  <a:srgbClr val="0070C0"/>
                </a:solidFill>
                <a:latin typeface="Gisha"/>
                <a:ea typeface="Gisha"/>
                <a:cs typeface="Gisha"/>
                <a:sym typeface="Gisha"/>
              </a:rPr>
              <a:t> </a:t>
            </a:r>
            <a:r>
              <a:rPr lang="ar-SA" sz="1050" kern="1200" dirty="0">
                <a:solidFill>
                  <a:prstClr val="black"/>
                </a:solidFill>
                <a:latin typeface="Calibri" panose="020F0502020204030204"/>
                <a:ea typeface="+mn-ea"/>
              </a:rPr>
              <a:t>الادراكي:ثنور </a:t>
            </a:r>
            <a:r>
              <a:rPr lang="ar-SA" sz="1050" kern="1200" dirty="0" smtClean="0">
                <a:solidFill>
                  <a:prstClr val="black"/>
                </a:solidFill>
                <a:latin typeface="Calibri" panose="020F0502020204030204"/>
                <a:ea typeface="+mn-ea"/>
              </a:rPr>
              <a:t>لغوي</a:t>
            </a:r>
            <a:r>
              <a:rPr lang="ar-SA" sz="1050" kern="1200" dirty="0">
                <a:solidFill>
                  <a:prstClr val="black"/>
                </a:solidFill>
                <a:latin typeface="Calibri" panose="020F0502020204030204"/>
                <a:ea typeface="+mn-ea"/>
              </a:rPr>
              <a:t>\ النقد بناء\التفكير </a:t>
            </a:r>
            <a:r>
              <a:rPr lang="ar-SA" sz="1050" kern="1200" dirty="0" smtClean="0">
                <a:solidFill>
                  <a:prstClr val="black"/>
                </a:solidFill>
                <a:latin typeface="Calibri" panose="020F0502020204030204"/>
                <a:ea typeface="+mn-ea"/>
              </a:rPr>
              <a:t>الابداعي\تنور </a:t>
            </a:r>
            <a:r>
              <a:rPr lang="ar-SA" sz="1050" kern="1200" dirty="0">
                <a:solidFill>
                  <a:prstClr val="black"/>
                </a:solidFill>
                <a:latin typeface="Calibri" panose="020F0502020204030204"/>
                <a:ea typeface="+mn-ea"/>
              </a:rPr>
              <a:t>رقمي.</a:t>
            </a:r>
          </a:p>
          <a:p>
            <a:pPr lvl="0" algn="r" defTabSz="457200">
              <a:buClrTx/>
            </a:pPr>
            <a:r>
              <a:rPr lang="ar-SA" sz="1050" kern="1200" dirty="0">
                <a:solidFill>
                  <a:prstClr val="black"/>
                </a:solidFill>
                <a:latin typeface="Calibri" panose="020F0502020204030204"/>
                <a:ea typeface="+mn-ea"/>
              </a:rPr>
              <a:t>شخصية:معرفة ذاتية \وتوجيه ذاتي </a:t>
            </a:r>
          </a:p>
          <a:p>
            <a:pPr lvl="0" algn="r" defTabSz="457200">
              <a:buClrTx/>
            </a:pPr>
            <a:r>
              <a:rPr lang="ar-SA" sz="1050" kern="1200" dirty="0">
                <a:solidFill>
                  <a:prstClr val="black"/>
                </a:solidFill>
                <a:latin typeface="Calibri" panose="020F0502020204030204"/>
                <a:ea typeface="+mn-ea"/>
              </a:rPr>
              <a:t>العلاقات </a:t>
            </a:r>
            <a:r>
              <a:rPr lang="ar-SA" sz="1050" kern="1200" dirty="0" err="1">
                <a:solidFill>
                  <a:prstClr val="black"/>
                </a:solidFill>
                <a:latin typeface="Calibri" panose="020F0502020204030204"/>
                <a:ea typeface="+mn-ea"/>
              </a:rPr>
              <a:t>الشخصية:الوعي</a:t>
            </a:r>
            <a:r>
              <a:rPr lang="ar-SA" sz="1050" kern="1200" dirty="0">
                <a:solidFill>
                  <a:prstClr val="black"/>
                </a:solidFill>
                <a:latin typeface="Calibri" panose="020F0502020204030204"/>
                <a:ea typeface="+mn-ea"/>
              </a:rPr>
              <a:t> </a:t>
            </a:r>
            <a:r>
              <a:rPr lang="ar-SA" sz="1050" kern="1200" dirty="0" smtClean="0">
                <a:solidFill>
                  <a:prstClr val="black"/>
                </a:solidFill>
                <a:latin typeface="Calibri" panose="020F0502020204030204"/>
                <a:ea typeface="+mn-ea"/>
              </a:rPr>
              <a:t>اجتماعي\السلوك الاجتماعي</a:t>
            </a:r>
            <a:endParaRPr lang="he-IL" sz="1050" kern="1200" dirty="0">
              <a:solidFill>
                <a:prstClr val="black"/>
              </a:solidFill>
              <a:latin typeface="Calibri" panose="020F0502020204030204"/>
              <a:ea typeface="+mn-ea"/>
            </a:endParaRPr>
          </a:p>
        </p:txBody>
      </p:sp>
    </p:spTree>
    <p:extLst>
      <p:ext uri="{BB962C8B-B14F-4D97-AF65-F5344CB8AC3E}">
        <p14:creationId xmlns:p14="http://schemas.microsoft.com/office/powerpoint/2010/main" val="16489623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ה 1">
            <a:extLst>
              <a:ext uri="{FF2B5EF4-FFF2-40B4-BE49-F238E27FC236}">
                <a16:creationId xmlns:a16="http://schemas.microsoft.com/office/drawing/2014/main" xmlns="" id="{D28860D8-582F-4003-A5FB-5B67AB3C2710}"/>
              </a:ext>
            </a:extLst>
          </p:cNvPr>
          <p:cNvSpPr>
            <a:spLocks noGrp="1"/>
          </p:cNvSpPr>
          <p:nvPr>
            <p:ph type="pic" sz="quarter" idx="11"/>
          </p:nvPr>
        </p:nvSpPr>
        <p:spPr/>
      </p:sp>
      <p:sp>
        <p:nvSpPr>
          <p:cNvPr id="4" name="לחצן פעולה: בית 7">
            <a:hlinkClick r:id="rId2" action="ppaction://hlinksldjump" highlightClick="1"/>
            <a:extLst>
              <a:ext uri="{FF2B5EF4-FFF2-40B4-BE49-F238E27FC236}">
                <a16:creationId xmlns:a16="http://schemas.microsoft.com/office/drawing/2014/main" xmlns="" id="{E1762FF3-DE4B-4A64-82D8-C275119FCB86}"/>
              </a:ext>
            </a:extLst>
          </p:cNvPr>
          <p:cNvSpPr/>
          <p:nvPr/>
        </p:nvSpPr>
        <p:spPr>
          <a:xfrm>
            <a:off x="11663917" y="6262576"/>
            <a:ext cx="528084" cy="595423"/>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514" y="-95003"/>
            <a:ext cx="13011150" cy="7683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8737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מלבן 8">
            <a:extLst>
              <a:ext uri="{FF2B5EF4-FFF2-40B4-BE49-F238E27FC236}">
                <a16:creationId xmlns:a16="http://schemas.microsoft.com/office/drawing/2014/main" xmlns="" id="{5FB074C4-B316-43B0-A5D7-4A21A0C99029}"/>
              </a:ext>
            </a:extLst>
          </p:cNvPr>
          <p:cNvSpPr/>
          <p:nvPr/>
        </p:nvSpPr>
        <p:spPr>
          <a:xfrm>
            <a:off x="1603129" y="331106"/>
            <a:ext cx="314272" cy="63365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11" name="תמונה 10"/>
          <p:cNvPicPr>
            <a:picLocks noChangeAspect="1"/>
          </p:cNvPicPr>
          <p:nvPr/>
        </p:nvPicPr>
        <p:blipFill rotWithShape="1">
          <a:blip r:embed="rId2">
            <a:extLst>
              <a:ext uri="{28A0092B-C50C-407E-A947-70E740481C1C}">
                <a14:useLocalDpi xmlns:a14="http://schemas.microsoft.com/office/drawing/2010/main" val="0"/>
              </a:ext>
            </a:extLst>
          </a:blip>
          <a:srcRect t="14027"/>
          <a:stretch/>
        </p:blipFill>
        <p:spPr>
          <a:xfrm>
            <a:off x="1545998" y="-241126"/>
            <a:ext cx="9107488" cy="6408712"/>
          </a:xfrm>
          <a:prstGeom prst="rect">
            <a:avLst/>
          </a:prstGeom>
        </p:spPr>
      </p:pic>
      <p:sp>
        <p:nvSpPr>
          <p:cNvPr id="24" name="מלבן 23">
            <a:extLst>
              <a:ext uri="{FF2B5EF4-FFF2-40B4-BE49-F238E27FC236}">
                <a16:creationId xmlns:a16="http://schemas.microsoft.com/office/drawing/2014/main" xmlns="" id="{0A16879C-A56D-4E56-A04E-ED1E2B98D831}"/>
              </a:ext>
            </a:extLst>
          </p:cNvPr>
          <p:cNvSpPr/>
          <p:nvPr/>
        </p:nvSpPr>
        <p:spPr>
          <a:xfrm>
            <a:off x="2540396" y="119192"/>
            <a:ext cx="7263834" cy="707886"/>
          </a:xfrm>
          <a:prstGeom prst="rect">
            <a:avLst/>
          </a:prstGeom>
          <a:ln>
            <a:noFill/>
          </a:ln>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smtClean="0">
                <a:ln>
                  <a:noFill/>
                </a:ln>
                <a:solidFill>
                  <a:srgbClr val="076C9A"/>
                </a:solidFill>
                <a:effectLst/>
                <a:uLnTx/>
                <a:uFillTx/>
                <a:latin typeface="Calibri" panose="020F0502020204030204" pitchFamily="34" charset="0"/>
                <a:ea typeface="+mn-ea"/>
                <a:cs typeface="Calibri" panose="020F0502020204030204" pitchFamily="34" charset="0"/>
                <a:sym typeface="Arial"/>
              </a:rPr>
              <a:t>مهارات خريج </a:t>
            </a:r>
            <a:r>
              <a:rPr kumimoji="0" lang="he-IL" sz="4000" b="1" i="0" u="none" strike="noStrike" kern="1200" cap="none" spc="0" normalizeH="0" baseline="0" noProof="0" dirty="0" smtClean="0">
                <a:ln>
                  <a:noFill/>
                </a:ln>
                <a:solidFill>
                  <a:srgbClr val="076C9A"/>
                </a:solidFill>
                <a:effectLst/>
                <a:uLnTx/>
                <a:uFillTx/>
                <a:latin typeface="Calibri" panose="020F0502020204030204" pitchFamily="34" charset="0"/>
                <a:ea typeface="+mn-ea"/>
                <a:cs typeface="Calibri" panose="020F0502020204030204" pitchFamily="34" charset="0"/>
                <a:sym typeface="Arial"/>
              </a:rPr>
              <a:t>2030 </a:t>
            </a:r>
            <a:endParaRPr kumimoji="0" lang="he-IL" sz="4000" b="1" i="0" u="none" strike="noStrike" kern="1200" cap="none" spc="0" normalizeH="0" baseline="0" noProof="0" dirty="0">
              <a:ln>
                <a:noFill/>
              </a:ln>
              <a:solidFill>
                <a:srgbClr val="076C9A"/>
              </a:solidFill>
              <a:effectLst/>
              <a:uLnTx/>
              <a:uFillTx/>
              <a:latin typeface="Calibri" panose="020F0502020204030204" pitchFamily="34" charset="0"/>
              <a:ea typeface="+mn-ea"/>
              <a:cs typeface="Calibri" panose="020F0502020204030204" pitchFamily="34" charset="0"/>
              <a:sym typeface="Arial"/>
            </a:endParaRPr>
          </a:p>
        </p:txBody>
      </p:sp>
      <p:sp>
        <p:nvSpPr>
          <p:cNvPr id="8" name="לחצן פעולה: בית 7">
            <a:hlinkClick r:id="rId3" action="ppaction://hlinksldjump" highlightClick="1"/>
            <a:extLst>
              <a:ext uri="{FF2B5EF4-FFF2-40B4-BE49-F238E27FC236}">
                <a16:creationId xmlns:a16="http://schemas.microsoft.com/office/drawing/2014/main" xmlns="" id="{81701EF3-9FA8-4E18-A953-04ADA7214425}"/>
              </a:ext>
            </a:extLst>
          </p:cNvPr>
          <p:cNvSpPr/>
          <p:nvPr/>
        </p:nvSpPr>
        <p:spPr>
          <a:xfrm>
            <a:off x="11663917" y="6262576"/>
            <a:ext cx="528084" cy="595423"/>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149361023"/>
              </p:ext>
            </p:extLst>
          </p:nvPr>
        </p:nvGraphicFramePr>
        <p:xfrm>
          <a:off x="3375231" y="943193"/>
          <a:ext cx="6470733" cy="5640904"/>
        </p:xfrm>
        <a:graphic>
          <a:graphicData uri="http://schemas.openxmlformats.org/drawingml/2006/table">
            <a:tbl>
              <a:tblPr rtl="1" firstRow="1" firstCol="1" bandRow="1">
                <a:tableStyleId>{5C22544A-7EE6-4342-B048-85BDC9FD1C3A}</a:tableStyleId>
              </a:tblPr>
              <a:tblGrid>
                <a:gridCol w="2196935">
                  <a:extLst>
                    <a:ext uri="{9D8B030D-6E8A-4147-A177-3AD203B41FA5}">
                      <a16:colId xmlns:a16="http://schemas.microsoft.com/office/drawing/2014/main" xmlns="" val="20000"/>
                    </a:ext>
                  </a:extLst>
                </a:gridCol>
                <a:gridCol w="1085144">
                  <a:extLst>
                    <a:ext uri="{9D8B030D-6E8A-4147-A177-3AD203B41FA5}">
                      <a16:colId xmlns:a16="http://schemas.microsoft.com/office/drawing/2014/main" xmlns="" val="20001"/>
                    </a:ext>
                  </a:extLst>
                </a:gridCol>
                <a:gridCol w="3188654">
                  <a:extLst>
                    <a:ext uri="{9D8B030D-6E8A-4147-A177-3AD203B41FA5}">
                      <a16:colId xmlns:a16="http://schemas.microsoft.com/office/drawing/2014/main" xmlns="" val="20002"/>
                    </a:ext>
                  </a:extLst>
                </a:gridCol>
              </a:tblGrid>
              <a:tr h="329858">
                <a:tc>
                  <a:txBody>
                    <a:bodyPr/>
                    <a:lstStyle/>
                    <a:p>
                      <a:pPr algn="ctr" rtl="0" fontAlgn="ctr">
                        <a:spcBef>
                          <a:spcPts val="400"/>
                        </a:spcBef>
                        <a:spcAft>
                          <a:spcPts val="0"/>
                        </a:spcAft>
                      </a:pPr>
                      <a:r>
                        <a:rPr lang="ar-SA" sz="2000" dirty="0" smtClean="0">
                          <a:effectLst/>
                          <a:latin typeface="Gisha" panose="020B0502040204020203" pitchFamily="34" charset="-79"/>
                          <a:ea typeface="+mn-ea"/>
                          <a:cs typeface="Gisha" panose="020B0502040204020203" pitchFamily="34" charset="-79"/>
                        </a:rPr>
                        <a:t>العنوان</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21183" marB="21183" anchor="ctr"/>
                </a:tc>
                <a:tc>
                  <a:txBody>
                    <a:bodyPr/>
                    <a:lstStyle/>
                    <a:p>
                      <a:pPr algn="ctr" rtl="1" fontAlgn="ctr">
                        <a:spcBef>
                          <a:spcPts val="400"/>
                        </a:spcBef>
                        <a:spcAft>
                          <a:spcPts val="0"/>
                        </a:spcAft>
                      </a:pPr>
                      <a:r>
                        <a:rPr lang="he-IL" sz="2000" dirty="0">
                          <a:effectLst/>
                          <a:latin typeface="Gisha" panose="020B0502040204020203" pitchFamily="34" charset="-79"/>
                          <a:cs typeface="Gisha" panose="020B0502040204020203" pitchFamily="34" charset="-79"/>
                        </a:rPr>
                        <a:t>#</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21183" marB="21183" anchor="ctr"/>
                </a:tc>
                <a:tc>
                  <a:txBody>
                    <a:bodyPr/>
                    <a:lstStyle/>
                    <a:p>
                      <a:pPr algn="ctr" rtl="1" fontAlgn="ctr">
                        <a:spcBef>
                          <a:spcPts val="400"/>
                        </a:spcBef>
                        <a:spcAft>
                          <a:spcPts val="0"/>
                        </a:spcAft>
                      </a:pPr>
                      <a:r>
                        <a:rPr lang="ar-SA" sz="2000" dirty="0" smtClean="0">
                          <a:effectLst/>
                          <a:latin typeface="Gisha" panose="020B0502040204020203" pitchFamily="34" charset="-79"/>
                          <a:ea typeface="+mn-ea"/>
                          <a:cs typeface="Gisha" panose="020B0502040204020203" pitchFamily="34" charset="-79"/>
                        </a:rPr>
                        <a:t>نوع</a:t>
                      </a:r>
                      <a:r>
                        <a:rPr lang="ar-SA" sz="2000" baseline="0" dirty="0" smtClean="0">
                          <a:effectLst/>
                          <a:latin typeface="Gisha" panose="020B0502040204020203" pitchFamily="34" charset="-79"/>
                          <a:ea typeface="+mn-ea"/>
                          <a:cs typeface="Gisha" panose="020B0502040204020203" pitchFamily="34" charset="-79"/>
                        </a:rPr>
                        <a:t> المهارة</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21183" marB="21183" anchor="ctr"/>
                </a:tc>
                <a:extLst>
                  <a:ext uri="{0D108BD9-81ED-4DB2-BD59-A6C34878D82A}">
                    <a16:rowId xmlns:a16="http://schemas.microsoft.com/office/drawing/2014/main" xmlns="" val="10000"/>
                  </a:ext>
                </a:extLst>
              </a:tr>
              <a:tr h="262410">
                <a:tc rowSpan="6">
                  <a:txBody>
                    <a:bodyPr/>
                    <a:lstStyle/>
                    <a:p>
                      <a:r>
                        <a:rPr lang="ar-SA" sz="2000" b="0" i="0" kern="1200" dirty="0" smtClean="0">
                          <a:solidFill>
                            <a:schemeClr val="lt1"/>
                          </a:solidFill>
                          <a:effectLst/>
                          <a:latin typeface="+mn-lt"/>
                          <a:ea typeface="+mn-ea"/>
                          <a:cs typeface="+mn-cs"/>
                        </a:rPr>
                        <a:t>المهارات اللغوية</a:t>
                      </a:r>
                    </a:p>
                    <a:p>
                      <a:r>
                        <a:rPr lang="ar-SA" sz="2000" b="0" i="0" kern="1200" dirty="0" smtClean="0">
                          <a:solidFill>
                            <a:schemeClr val="lt1"/>
                          </a:solidFill>
                          <a:effectLst/>
                          <a:latin typeface="+mn-lt"/>
                          <a:ea typeface="+mn-ea"/>
                          <a:cs typeface="+mn-cs"/>
                        </a:rPr>
                        <a:t/>
                      </a:r>
                      <a:br>
                        <a:rPr lang="ar-SA" sz="2000" b="0" i="0" kern="1200" dirty="0" smtClean="0">
                          <a:solidFill>
                            <a:schemeClr val="lt1"/>
                          </a:solidFill>
                          <a:effectLst/>
                          <a:latin typeface="+mn-lt"/>
                          <a:ea typeface="+mn-ea"/>
                          <a:cs typeface="+mn-cs"/>
                        </a:rPr>
                      </a:b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1</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solidFill>
                            <a:schemeClr val="tx1"/>
                          </a:solidFill>
                          <a:latin typeface="Calibri" panose="020F0502020204030204" pitchFamily="34" charset="0"/>
                          <a:cs typeface="+mj-cs"/>
                        </a:rPr>
                        <a:t>التنور</a:t>
                      </a:r>
                      <a:r>
                        <a:rPr lang="ar-SA" sz="2400" b="0" baseline="0" dirty="0" smtClean="0">
                          <a:solidFill>
                            <a:schemeClr val="tx1"/>
                          </a:solidFill>
                          <a:latin typeface="Calibri" panose="020F0502020204030204" pitchFamily="34" charset="0"/>
                          <a:cs typeface="+mj-cs"/>
                        </a:rPr>
                        <a:t> ال</a:t>
                      </a:r>
                      <a:r>
                        <a:rPr lang="ar-SA" sz="2400" b="0" dirty="0" smtClean="0">
                          <a:solidFill>
                            <a:schemeClr val="tx1"/>
                          </a:solidFill>
                          <a:latin typeface="Calibri" panose="020F0502020204030204" pitchFamily="34" charset="0"/>
                          <a:cs typeface="+mj-cs"/>
                        </a:rPr>
                        <a:t>لغوي</a:t>
                      </a:r>
                      <a:endParaRPr lang="en-US" sz="2400" b="0" dirty="0">
                        <a:solidFill>
                          <a:schemeClr val="tx1"/>
                        </a:solidFill>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1"/>
                  </a:ext>
                </a:extLst>
              </a:tr>
              <a:tr h="262410">
                <a:tc vMerge="1">
                  <a:txBody>
                    <a:bodyPr/>
                    <a:lstStyle/>
                    <a:p>
                      <a:pPr rtl="1"/>
                      <a:endParaRPr lang="he-IL"/>
                    </a:p>
                  </a:txBody>
                  <a:tcP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2</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solidFill>
                            <a:schemeClr val="tx1"/>
                          </a:solidFill>
                          <a:effectLst/>
                          <a:latin typeface="Calibri" panose="020F0502020204030204" pitchFamily="34" charset="0"/>
                          <a:cs typeface="+mj-cs"/>
                        </a:rPr>
                        <a:t>التنور</a:t>
                      </a:r>
                      <a:r>
                        <a:rPr lang="ar-SA" sz="2400" b="0" baseline="0" dirty="0" smtClean="0">
                          <a:solidFill>
                            <a:schemeClr val="tx1"/>
                          </a:solidFill>
                          <a:effectLst/>
                          <a:latin typeface="Calibri" panose="020F0502020204030204" pitchFamily="34" charset="0"/>
                          <a:cs typeface="+mj-cs"/>
                        </a:rPr>
                        <a:t> الحسابي</a:t>
                      </a:r>
                      <a:endParaRPr lang="en-US" sz="2400" b="0" dirty="0">
                        <a:solidFill>
                          <a:schemeClr val="tx1"/>
                        </a:solidFill>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2"/>
                  </a:ext>
                </a:extLst>
              </a:tr>
              <a:tr h="262410">
                <a:tc vMerge="1">
                  <a:txBody>
                    <a:bodyPr/>
                    <a:lstStyle/>
                    <a:p>
                      <a:pPr rtl="1"/>
                      <a:endParaRPr lang="he-IL"/>
                    </a:p>
                  </a:txBody>
                  <a:tcPr/>
                </a:tc>
                <a:tc>
                  <a:txBody>
                    <a:bodyPr/>
                    <a:lstStyle/>
                    <a:p>
                      <a:pPr algn="ctr" rtl="1">
                        <a:spcBef>
                          <a:spcPts val="600"/>
                        </a:spcBef>
                        <a:spcAft>
                          <a:spcPts val="600"/>
                        </a:spcAft>
                      </a:pPr>
                      <a:r>
                        <a:rPr lang="he-IL" sz="2000">
                          <a:effectLst/>
                          <a:latin typeface="Gisha" panose="020B0502040204020203" pitchFamily="34" charset="-79"/>
                          <a:cs typeface="Gisha" panose="020B0502040204020203" pitchFamily="34" charset="-79"/>
                        </a:rPr>
                        <a:t>3</a:t>
                      </a:r>
                      <a:endParaRPr lang="en-US" sz="200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solidFill>
                            <a:schemeClr val="tx1"/>
                          </a:solidFill>
                          <a:latin typeface="Calibri" panose="020F0502020204030204" pitchFamily="34" charset="0"/>
                          <a:cs typeface="+mj-cs"/>
                        </a:rPr>
                        <a:t>التنور</a:t>
                      </a:r>
                      <a:r>
                        <a:rPr lang="he-IL" sz="2400" b="0" dirty="0" smtClean="0">
                          <a:solidFill>
                            <a:schemeClr val="tx1"/>
                          </a:solidFill>
                          <a:effectLst/>
                          <a:latin typeface="Gisha" panose="020B0502040204020203" pitchFamily="34" charset="-79"/>
                          <a:cs typeface="+mj-cs"/>
                        </a:rPr>
                        <a:t> </a:t>
                      </a:r>
                      <a:r>
                        <a:rPr lang="ar-SA" sz="2400" b="0" dirty="0" smtClean="0">
                          <a:solidFill>
                            <a:schemeClr val="tx1"/>
                          </a:solidFill>
                          <a:effectLst/>
                          <a:latin typeface="Gisha" panose="020B0502040204020203" pitchFamily="34" charset="-79"/>
                          <a:cs typeface="+mj-cs"/>
                        </a:rPr>
                        <a:t>العلمي</a:t>
                      </a:r>
                      <a:endParaRPr lang="en-US" sz="2400" b="0" dirty="0">
                        <a:solidFill>
                          <a:schemeClr val="tx1"/>
                        </a:solidFill>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3"/>
                  </a:ext>
                </a:extLst>
              </a:tr>
              <a:tr h="262410">
                <a:tc vMerge="1">
                  <a:txBody>
                    <a:bodyPr/>
                    <a:lstStyle/>
                    <a:p>
                      <a:pPr rtl="1"/>
                      <a:endParaRPr lang="he-IL"/>
                    </a:p>
                  </a:txBody>
                  <a:tcP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4</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effectLst/>
                          <a:latin typeface="Gisha" panose="020B0502040204020203" pitchFamily="34" charset="-79"/>
                          <a:cs typeface="+mj-cs"/>
                        </a:rPr>
                        <a:t>التفكير</a:t>
                      </a:r>
                      <a:r>
                        <a:rPr lang="he-IL" sz="2400" b="0" dirty="0" smtClean="0">
                          <a:effectLst/>
                          <a:latin typeface="Gisha" panose="020B0502040204020203" pitchFamily="34" charset="-79"/>
                          <a:cs typeface="+mj-cs"/>
                        </a:rPr>
                        <a:t> </a:t>
                      </a:r>
                      <a:r>
                        <a:rPr lang="ar-SA" sz="2400" b="0" dirty="0" smtClean="0">
                          <a:effectLst/>
                          <a:latin typeface="Gisha" panose="020B0502040204020203" pitchFamily="34" charset="-79"/>
                          <a:cs typeface="+mj-cs"/>
                        </a:rPr>
                        <a:t>النقدي</a:t>
                      </a:r>
                      <a:r>
                        <a:rPr lang="he-IL" sz="2400" b="0" dirty="0" smtClean="0">
                          <a:effectLst/>
                          <a:latin typeface="Gisha" panose="020B0502040204020203" pitchFamily="34" charset="-79"/>
                          <a:cs typeface="+mj-cs"/>
                        </a:rPr>
                        <a:t> </a:t>
                      </a:r>
                      <a:endParaRPr lang="en-US" sz="2400" b="0" dirty="0">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4"/>
                  </a:ext>
                </a:extLst>
              </a:tr>
              <a:tr h="463898">
                <a:tc vMerge="1">
                  <a:txBody>
                    <a:bodyPr/>
                    <a:lstStyle/>
                    <a:p>
                      <a:pPr rtl="1"/>
                      <a:endParaRPr lang="he-IL"/>
                    </a:p>
                  </a:txBody>
                  <a:tcP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5</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effectLst/>
                          <a:latin typeface="Gisha" panose="020B0502040204020203" pitchFamily="34" charset="-79"/>
                          <a:cs typeface="+mj-cs"/>
                        </a:rPr>
                        <a:t>التفكير</a:t>
                      </a:r>
                      <a:r>
                        <a:rPr lang="ar-SA" sz="2400" b="0" baseline="0" dirty="0" smtClean="0">
                          <a:effectLst/>
                          <a:latin typeface="Gisha" panose="020B0502040204020203" pitchFamily="34" charset="-79"/>
                          <a:cs typeface="+mj-cs"/>
                        </a:rPr>
                        <a:t> الابداعي</a:t>
                      </a:r>
                      <a:endParaRPr lang="en-US" sz="2400" b="0" dirty="0">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5"/>
                  </a:ext>
                </a:extLst>
              </a:tr>
              <a:tr h="262410">
                <a:tc vMerge="1">
                  <a:txBody>
                    <a:bodyPr/>
                    <a:lstStyle/>
                    <a:p>
                      <a:pPr rtl="1"/>
                      <a:endParaRPr lang="he-IL"/>
                    </a:p>
                  </a:txBody>
                  <a:tcP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6</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kern="1200" dirty="0" smtClean="0">
                          <a:solidFill>
                            <a:schemeClr val="tx1"/>
                          </a:solidFill>
                          <a:latin typeface="Calibri" panose="020F0502020204030204" pitchFamily="34" charset="0"/>
                          <a:ea typeface="+mn-ea"/>
                          <a:cs typeface="+mj-cs"/>
                        </a:rPr>
                        <a:t>التنور</a:t>
                      </a:r>
                      <a:r>
                        <a:rPr lang="he-IL" sz="2400" b="0" dirty="0" smtClean="0">
                          <a:solidFill>
                            <a:schemeClr val="tx1"/>
                          </a:solidFill>
                          <a:effectLst/>
                          <a:latin typeface="Gisha" panose="020B0502040204020203" pitchFamily="34" charset="-79"/>
                          <a:cs typeface="+mj-cs"/>
                        </a:rPr>
                        <a:t> </a:t>
                      </a:r>
                      <a:r>
                        <a:rPr lang="ar-SA" sz="2400" b="0" dirty="0" smtClean="0">
                          <a:solidFill>
                            <a:schemeClr val="tx1"/>
                          </a:solidFill>
                          <a:effectLst/>
                          <a:latin typeface="Gisha" panose="020B0502040204020203" pitchFamily="34" charset="-79"/>
                          <a:cs typeface="+mj-cs"/>
                        </a:rPr>
                        <a:t>الرقمي</a:t>
                      </a:r>
                      <a:endParaRPr lang="en-US" sz="2400" b="0" dirty="0">
                        <a:solidFill>
                          <a:schemeClr val="tx1"/>
                        </a:solidFill>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6"/>
                  </a:ext>
                </a:extLst>
              </a:tr>
              <a:tr h="262410">
                <a:tc rowSpan="2">
                  <a:txBody>
                    <a:bodyPr/>
                    <a:lstStyle/>
                    <a:p>
                      <a:r>
                        <a:rPr lang="ar-SA" sz="2000" b="0" i="0" kern="1200" dirty="0" smtClean="0">
                          <a:solidFill>
                            <a:schemeClr val="lt1"/>
                          </a:solidFill>
                          <a:effectLst/>
                          <a:latin typeface="+mn-lt"/>
                          <a:ea typeface="+mn-ea"/>
                          <a:cs typeface="+mn-cs"/>
                        </a:rPr>
                        <a:t>المهارات الشخصية</a:t>
                      </a:r>
                    </a:p>
                    <a:p>
                      <a:r>
                        <a:rPr lang="ar-SA" sz="2000" b="0" i="0" kern="1200" dirty="0" smtClean="0">
                          <a:solidFill>
                            <a:schemeClr val="lt1"/>
                          </a:solidFill>
                          <a:effectLst/>
                          <a:latin typeface="+mn-lt"/>
                          <a:ea typeface="+mn-ea"/>
                          <a:cs typeface="+mn-cs"/>
                        </a:rPr>
                        <a:t/>
                      </a:r>
                      <a:br>
                        <a:rPr lang="ar-SA" sz="2000" b="0" i="0" kern="1200" dirty="0" smtClean="0">
                          <a:solidFill>
                            <a:schemeClr val="lt1"/>
                          </a:solidFill>
                          <a:effectLst/>
                          <a:latin typeface="+mn-lt"/>
                          <a:ea typeface="+mn-ea"/>
                          <a:cs typeface="+mn-cs"/>
                        </a:rPr>
                      </a:b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7</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cs typeface="+mj-cs"/>
                        </a:rPr>
                        <a:t>الوعي الذاتي</a:t>
                      </a:r>
                      <a:endParaRPr lang="en-US" sz="2400" b="0" dirty="0">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7"/>
                  </a:ext>
                </a:extLst>
              </a:tr>
              <a:tr h="449345">
                <a:tc vMerge="1">
                  <a:txBody>
                    <a:bodyPr/>
                    <a:lstStyle/>
                    <a:p>
                      <a:pPr rtl="1"/>
                      <a:endParaRPr lang="he-IL"/>
                    </a:p>
                  </a:txBody>
                  <a:tcP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8</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effectLst/>
                          <a:latin typeface="Gisha" panose="020B0502040204020203" pitchFamily="34" charset="-79"/>
                          <a:ea typeface="+mn-ea"/>
                          <a:cs typeface="+mj-cs"/>
                        </a:rPr>
                        <a:t>التوجيه</a:t>
                      </a:r>
                      <a:r>
                        <a:rPr lang="ar-SA" sz="2400" b="0" baseline="0" dirty="0" smtClean="0">
                          <a:effectLst/>
                          <a:latin typeface="Gisha" panose="020B0502040204020203" pitchFamily="34" charset="-79"/>
                          <a:ea typeface="+mn-ea"/>
                          <a:cs typeface="+mj-cs"/>
                        </a:rPr>
                        <a:t> الذاتي</a:t>
                      </a:r>
                      <a:endParaRPr lang="en-US" sz="2400" b="0" dirty="0">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8"/>
                  </a:ext>
                </a:extLst>
              </a:tr>
              <a:tr h="262410">
                <a:tc rowSpan="3">
                  <a:txBody>
                    <a:bodyPr/>
                    <a:lstStyle/>
                    <a:p>
                      <a:r>
                        <a:rPr lang="ar-SA" sz="2000" b="0" i="0" kern="1200" dirty="0" smtClean="0">
                          <a:solidFill>
                            <a:schemeClr val="lt1"/>
                          </a:solidFill>
                          <a:effectLst/>
                          <a:latin typeface="+mn-lt"/>
                          <a:ea typeface="+mn-ea"/>
                          <a:cs typeface="+mn-cs"/>
                        </a:rPr>
                        <a:t>مهارات التعامل</a:t>
                      </a:r>
                      <a:r>
                        <a:rPr lang="ar-SA" sz="2000" b="0" i="0" kern="1200" baseline="0" dirty="0" smtClean="0">
                          <a:solidFill>
                            <a:schemeClr val="lt1"/>
                          </a:solidFill>
                          <a:effectLst/>
                          <a:latin typeface="+mn-lt"/>
                          <a:ea typeface="+mn-ea"/>
                          <a:cs typeface="+mn-cs"/>
                        </a:rPr>
                        <a:t> مع الاخر</a:t>
                      </a:r>
                      <a:endParaRPr lang="ar-SA" sz="2000" b="0" i="0" kern="1200" dirty="0" smtClean="0">
                        <a:solidFill>
                          <a:schemeClr val="lt1"/>
                        </a:solidFill>
                        <a:effectLst/>
                        <a:latin typeface="+mn-lt"/>
                        <a:ea typeface="+mn-ea"/>
                        <a:cs typeface="+mn-cs"/>
                      </a:endParaRPr>
                    </a:p>
                    <a:p>
                      <a:r>
                        <a:rPr lang="ar-SA" sz="2000" b="0" i="0" kern="1200" dirty="0" smtClean="0">
                          <a:solidFill>
                            <a:schemeClr val="lt1"/>
                          </a:solidFill>
                          <a:effectLst/>
                          <a:latin typeface="+mn-lt"/>
                          <a:ea typeface="+mn-ea"/>
                          <a:cs typeface="+mn-cs"/>
                        </a:rPr>
                        <a:t/>
                      </a:r>
                      <a:br>
                        <a:rPr lang="ar-SA" sz="2000" b="0" i="0" kern="1200" dirty="0" smtClean="0">
                          <a:solidFill>
                            <a:schemeClr val="lt1"/>
                          </a:solidFill>
                          <a:effectLst/>
                          <a:latin typeface="+mn-lt"/>
                          <a:ea typeface="+mn-ea"/>
                          <a:cs typeface="+mn-cs"/>
                        </a:rPr>
                      </a:b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9</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dirty="0" smtClean="0">
                          <a:cs typeface="+mj-cs"/>
                        </a:rPr>
                        <a:t>الوعي الاجتماعي</a:t>
                      </a:r>
                      <a:endParaRPr lang="en-US" sz="2400" b="0" dirty="0">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09"/>
                  </a:ext>
                </a:extLst>
              </a:tr>
              <a:tr h="774808">
                <a:tc vMerge="1">
                  <a:txBody>
                    <a:bodyPr/>
                    <a:lstStyle/>
                    <a:p>
                      <a:pPr rtl="1"/>
                      <a:endParaRPr lang="he-IL"/>
                    </a:p>
                  </a:txBody>
                  <a:tcPr/>
                </a:tc>
                <a:tc>
                  <a:txBody>
                    <a:bodyPr/>
                    <a:lstStyle/>
                    <a:p>
                      <a:pPr algn="ctr" rtl="1">
                        <a:spcBef>
                          <a:spcPts val="600"/>
                        </a:spcBef>
                        <a:spcAft>
                          <a:spcPts val="600"/>
                        </a:spcAft>
                      </a:pPr>
                      <a:r>
                        <a:rPr lang="he-IL" sz="2000" dirty="0">
                          <a:effectLst/>
                          <a:latin typeface="Gisha" panose="020B0502040204020203" pitchFamily="34" charset="-79"/>
                          <a:cs typeface="Gisha" panose="020B0502040204020203" pitchFamily="34" charset="-79"/>
                        </a:rPr>
                        <a:t>10</a:t>
                      </a:r>
                      <a:endParaRPr lang="en-US" sz="200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marL="0" algn="ctr" defTabSz="685800" rtl="1" eaLnBrk="1" latinLnBrk="0" hangingPunct="1">
                        <a:spcBef>
                          <a:spcPts val="600"/>
                        </a:spcBef>
                        <a:spcAft>
                          <a:spcPts val="600"/>
                        </a:spcAft>
                      </a:pPr>
                      <a:r>
                        <a:rPr lang="ar-SA" sz="2400" b="0" kern="1200" dirty="0" smtClean="0">
                          <a:solidFill>
                            <a:schemeClr val="tx1"/>
                          </a:solidFill>
                          <a:latin typeface="Calibri" panose="020F0502020204030204" pitchFamily="34" charset="0"/>
                          <a:ea typeface="+mn-ea"/>
                          <a:cs typeface="+mj-cs"/>
                        </a:rPr>
                        <a:t>الإدارة  الاجتماعية</a:t>
                      </a:r>
                    </a:p>
                  </a:txBody>
                  <a:tcPr marL="41850" marR="41850" marT="7750" marB="0" anchor="ctr"/>
                </a:tc>
                <a:extLst>
                  <a:ext uri="{0D108BD9-81ED-4DB2-BD59-A6C34878D82A}">
                    <a16:rowId xmlns:a16="http://schemas.microsoft.com/office/drawing/2014/main" xmlns="" val="10010"/>
                  </a:ext>
                </a:extLst>
              </a:tr>
              <a:tr h="262410">
                <a:tc vMerge="1">
                  <a:txBody>
                    <a:bodyPr/>
                    <a:lstStyle/>
                    <a:p>
                      <a:pPr rtl="1"/>
                      <a:endParaRPr lang="he-IL"/>
                    </a:p>
                  </a:txBody>
                  <a:tcPr/>
                </a:tc>
                <a:tc>
                  <a:txBody>
                    <a:bodyPr/>
                    <a:lstStyle/>
                    <a:p>
                      <a:pPr algn="ctr" rtl="1">
                        <a:spcBef>
                          <a:spcPts val="600"/>
                        </a:spcBef>
                        <a:spcAft>
                          <a:spcPts val="600"/>
                        </a:spcAft>
                      </a:pPr>
                      <a:r>
                        <a:rPr lang="he-IL" sz="2000">
                          <a:effectLst/>
                          <a:latin typeface="Gisha" panose="020B0502040204020203" pitchFamily="34" charset="-79"/>
                          <a:cs typeface="Gisha" panose="020B0502040204020203" pitchFamily="34" charset="-79"/>
                        </a:rPr>
                        <a:t>11</a:t>
                      </a:r>
                      <a:endParaRPr lang="en-US" sz="200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kern="1200" dirty="0" smtClean="0">
                          <a:solidFill>
                            <a:schemeClr val="tx1"/>
                          </a:solidFill>
                          <a:latin typeface="Calibri" panose="020F0502020204030204" pitchFamily="34" charset="0"/>
                          <a:ea typeface="+mn-ea"/>
                          <a:cs typeface="+mj-cs"/>
                        </a:rPr>
                        <a:t>التنور</a:t>
                      </a:r>
                      <a:r>
                        <a:rPr lang="he-IL" sz="2400" b="0" dirty="0" smtClean="0">
                          <a:solidFill>
                            <a:schemeClr val="tx1"/>
                          </a:solidFill>
                          <a:effectLst/>
                          <a:latin typeface="Gisha" panose="020B0502040204020203" pitchFamily="34" charset="-79"/>
                          <a:cs typeface="+mj-cs"/>
                        </a:rPr>
                        <a:t> </a:t>
                      </a:r>
                      <a:r>
                        <a:rPr lang="ar-SA" sz="2400" b="0" dirty="0" smtClean="0">
                          <a:solidFill>
                            <a:schemeClr val="tx1"/>
                          </a:solidFill>
                          <a:effectLst/>
                          <a:latin typeface="Gisha" panose="020B0502040204020203" pitchFamily="34" charset="-79"/>
                          <a:cs typeface="+mj-cs"/>
                        </a:rPr>
                        <a:t>العالمي</a:t>
                      </a:r>
                      <a:endParaRPr lang="en-US" sz="2400" b="0" dirty="0">
                        <a:solidFill>
                          <a:schemeClr val="tx1"/>
                        </a:solidFill>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11"/>
                  </a:ext>
                </a:extLst>
              </a:tr>
              <a:tr h="518312">
                <a:tc>
                  <a:txBody>
                    <a:bodyPr/>
                    <a:lstStyle/>
                    <a:p>
                      <a:pPr algn="r" rtl="1" fontAlgn="ctr">
                        <a:spcBef>
                          <a:spcPts val="400"/>
                        </a:spcBef>
                        <a:spcAft>
                          <a:spcPts val="0"/>
                        </a:spcAft>
                      </a:pPr>
                      <a:r>
                        <a:rPr lang="ar-SA" sz="2000" b="0" dirty="0" smtClean="0">
                          <a:effectLst/>
                          <a:latin typeface="Gisha" panose="020B0502040204020203" pitchFamily="34" charset="-79"/>
                          <a:ea typeface="+mn-ea"/>
                          <a:cs typeface="Gisha" panose="020B0502040204020203" pitchFamily="34" charset="-79"/>
                        </a:rPr>
                        <a:t>المهارات</a:t>
                      </a:r>
                      <a:r>
                        <a:rPr lang="ar-SA" sz="2000" b="0" baseline="0" dirty="0" smtClean="0">
                          <a:effectLst/>
                          <a:latin typeface="Gisha" panose="020B0502040204020203" pitchFamily="34" charset="-79"/>
                          <a:ea typeface="+mn-ea"/>
                          <a:cs typeface="Gisha" panose="020B0502040204020203" pitchFamily="34" charset="-79"/>
                        </a:rPr>
                        <a:t> البدنية</a:t>
                      </a:r>
                      <a:endParaRPr lang="en-US" sz="2000" b="0" dirty="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he-IL" sz="2000">
                          <a:effectLst/>
                          <a:latin typeface="Gisha" panose="020B0502040204020203" pitchFamily="34" charset="-79"/>
                          <a:cs typeface="Gisha" panose="020B0502040204020203" pitchFamily="34" charset="-79"/>
                        </a:rPr>
                        <a:t>12</a:t>
                      </a:r>
                      <a:endParaRPr lang="en-US" sz="2000">
                        <a:effectLst/>
                        <a:latin typeface="Gisha" panose="020B0502040204020203" pitchFamily="34" charset="-79"/>
                        <a:ea typeface="Calibri" panose="020F0502020204030204" pitchFamily="34" charset="0"/>
                        <a:cs typeface="Gisha" panose="020B0502040204020203" pitchFamily="34" charset="-79"/>
                      </a:endParaRPr>
                    </a:p>
                  </a:txBody>
                  <a:tcPr marL="41850" marR="41850" marT="7750" marB="0" anchor="ctr"/>
                </a:tc>
                <a:tc>
                  <a:txBody>
                    <a:bodyPr/>
                    <a:lstStyle/>
                    <a:p>
                      <a:pPr algn="ctr" rtl="1">
                        <a:spcBef>
                          <a:spcPts val="600"/>
                        </a:spcBef>
                        <a:spcAft>
                          <a:spcPts val="600"/>
                        </a:spcAft>
                      </a:pPr>
                      <a:r>
                        <a:rPr lang="ar-SA" sz="2400" b="0" kern="1200" dirty="0" smtClean="0">
                          <a:solidFill>
                            <a:schemeClr val="tx1"/>
                          </a:solidFill>
                          <a:effectLst/>
                          <a:latin typeface="Calibri" panose="020F0502020204030204" pitchFamily="34" charset="0"/>
                          <a:ea typeface="+mn-ea"/>
                          <a:cs typeface="+mj-cs"/>
                        </a:rPr>
                        <a:t>التنور </a:t>
                      </a:r>
                      <a:r>
                        <a:rPr lang="ar-SA" sz="2400" b="0" kern="1200" baseline="0" dirty="0" smtClean="0">
                          <a:solidFill>
                            <a:schemeClr val="tx1"/>
                          </a:solidFill>
                          <a:effectLst/>
                          <a:latin typeface="Calibri" panose="020F0502020204030204" pitchFamily="34" charset="0"/>
                          <a:ea typeface="+mn-ea"/>
                          <a:cs typeface="+mj-cs"/>
                        </a:rPr>
                        <a:t>البدني  والصحي</a:t>
                      </a:r>
                      <a:endParaRPr lang="en-US" sz="2400" b="0" dirty="0">
                        <a:solidFill>
                          <a:schemeClr val="tx1"/>
                        </a:solidFill>
                        <a:effectLst/>
                        <a:latin typeface="Gisha" panose="020B0502040204020203" pitchFamily="34" charset="-79"/>
                        <a:ea typeface="Calibri" panose="020F0502020204030204" pitchFamily="34" charset="0"/>
                        <a:cs typeface="+mj-cs"/>
                      </a:endParaRPr>
                    </a:p>
                  </a:txBody>
                  <a:tcPr marL="41850" marR="41850" marT="7750" marB="0" anchor="ctr"/>
                </a:tc>
                <a:extLst>
                  <a:ext uri="{0D108BD9-81ED-4DB2-BD59-A6C34878D82A}">
                    <a16:rowId xmlns:a16="http://schemas.microsoft.com/office/drawing/2014/main" xmlns="" val="10012"/>
                  </a:ext>
                </a:extLst>
              </a:tr>
            </a:tbl>
          </a:graphicData>
        </a:graphic>
      </p:graphicFrame>
      <p:sp>
        <p:nvSpPr>
          <p:cNvPr id="7" name="TextBox 6"/>
          <p:cNvSpPr txBox="1"/>
          <p:nvPr/>
        </p:nvSpPr>
        <p:spPr>
          <a:xfrm>
            <a:off x="2307771" y="5718630"/>
            <a:ext cx="1233715" cy="369332"/>
          </a:xfrm>
          <a:prstGeom prst="rect">
            <a:avLst/>
          </a:prstGeom>
          <a:solidFill>
            <a:srgbClr val="0070C0"/>
          </a:solidFill>
        </p:spPr>
        <p:txBody>
          <a:bodyPr wrap="square" rtlCol="1">
            <a:spAutoFit/>
          </a:bodyPr>
          <a:lstStyle/>
          <a:p>
            <a:r>
              <a:rPr lang="ar-SA" sz="1800" b="1" dirty="0" smtClean="0">
                <a:solidFill>
                  <a:schemeClr val="bg1"/>
                </a:solidFill>
              </a:rPr>
              <a:t>التربية للقرن </a:t>
            </a:r>
            <a:endParaRPr lang="he-IL" sz="1600" b="1" dirty="0">
              <a:solidFill>
                <a:srgbClr val="0070C0"/>
              </a:solidFill>
            </a:endParaRPr>
          </a:p>
        </p:txBody>
      </p:sp>
    </p:spTree>
    <p:extLst>
      <p:ext uri="{BB962C8B-B14F-4D97-AF65-F5344CB8AC3E}">
        <p14:creationId xmlns:p14="http://schemas.microsoft.com/office/powerpoint/2010/main" val="24786659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מלבן 8">
            <a:extLst>
              <a:ext uri="{FF2B5EF4-FFF2-40B4-BE49-F238E27FC236}">
                <a16:creationId xmlns:a16="http://schemas.microsoft.com/office/drawing/2014/main" xmlns="" id="{5FB074C4-B316-43B0-A5D7-4A21A0C99029}"/>
              </a:ext>
            </a:extLst>
          </p:cNvPr>
          <p:cNvSpPr/>
          <p:nvPr/>
        </p:nvSpPr>
        <p:spPr>
          <a:xfrm>
            <a:off x="1603129" y="331106"/>
            <a:ext cx="314272" cy="63365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11" name="תמונה 10"/>
          <p:cNvPicPr>
            <a:picLocks noChangeAspect="1"/>
          </p:cNvPicPr>
          <p:nvPr/>
        </p:nvPicPr>
        <p:blipFill rotWithShape="1">
          <a:blip r:embed="rId2">
            <a:extLst>
              <a:ext uri="{28A0092B-C50C-407E-A947-70E740481C1C}">
                <a14:useLocalDpi xmlns:a14="http://schemas.microsoft.com/office/drawing/2010/main" val="0"/>
              </a:ext>
            </a:extLst>
          </a:blip>
          <a:srcRect t="14027"/>
          <a:stretch/>
        </p:blipFill>
        <p:spPr>
          <a:xfrm>
            <a:off x="936397" y="202545"/>
            <a:ext cx="9702573" cy="6408712"/>
          </a:xfrm>
          <a:prstGeom prst="rect">
            <a:avLst/>
          </a:prstGeom>
        </p:spPr>
      </p:pic>
      <p:sp>
        <p:nvSpPr>
          <p:cNvPr id="24" name="מלבן 23">
            <a:extLst>
              <a:ext uri="{FF2B5EF4-FFF2-40B4-BE49-F238E27FC236}">
                <a16:creationId xmlns:a16="http://schemas.microsoft.com/office/drawing/2014/main" xmlns="" id="{0A16879C-A56D-4E56-A04E-ED1E2B98D831}"/>
              </a:ext>
            </a:extLst>
          </p:cNvPr>
          <p:cNvSpPr/>
          <p:nvPr/>
        </p:nvSpPr>
        <p:spPr>
          <a:xfrm>
            <a:off x="2511367" y="496564"/>
            <a:ext cx="7263834" cy="707886"/>
          </a:xfrm>
          <a:prstGeom prst="rect">
            <a:avLst/>
          </a:prstGeom>
          <a:ln>
            <a:noFill/>
          </a:ln>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smtClean="0">
                <a:ln>
                  <a:noFill/>
                </a:ln>
                <a:solidFill>
                  <a:srgbClr val="076C9A"/>
                </a:solidFill>
                <a:effectLst/>
                <a:uLnTx/>
                <a:uFillTx/>
                <a:latin typeface="Calibri" panose="020F0502020204030204" pitchFamily="34" charset="0"/>
                <a:ea typeface="+mn-ea"/>
                <a:cs typeface="Calibri" panose="020F0502020204030204" pitchFamily="34" charset="0"/>
                <a:sym typeface="Arial"/>
              </a:rPr>
              <a:t>قيم</a:t>
            </a:r>
            <a:endParaRPr kumimoji="0" lang="he-IL" sz="4000" b="1" i="0" u="none" strike="noStrike" kern="1200" cap="none" spc="0" normalizeH="0" baseline="0" noProof="0" dirty="0">
              <a:ln>
                <a:noFill/>
              </a:ln>
              <a:solidFill>
                <a:srgbClr val="076C9A"/>
              </a:solidFill>
              <a:effectLst/>
              <a:uLnTx/>
              <a:uFillTx/>
              <a:latin typeface="Calibri" panose="020F0502020204030204" pitchFamily="34" charset="0"/>
              <a:ea typeface="+mn-ea"/>
              <a:cs typeface="Calibri" panose="020F0502020204030204" pitchFamily="34" charset="0"/>
              <a:sym typeface="Arial"/>
            </a:endParaRPr>
          </a:p>
        </p:txBody>
      </p:sp>
      <p:sp>
        <p:nvSpPr>
          <p:cNvPr id="8" name="לחצן פעולה: בית 7">
            <a:hlinkClick r:id="rId3" action="ppaction://hlinksldjump" highlightClick="1"/>
          </p:cNvPr>
          <p:cNvSpPr/>
          <p:nvPr/>
        </p:nvSpPr>
        <p:spPr>
          <a:xfrm>
            <a:off x="11663917" y="6262576"/>
            <a:ext cx="528084" cy="595423"/>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3847097159"/>
              </p:ext>
            </p:extLst>
          </p:nvPr>
        </p:nvGraphicFramePr>
        <p:xfrm>
          <a:off x="2103567" y="1247993"/>
          <a:ext cx="7833090" cy="4572085"/>
        </p:xfrm>
        <a:graphic>
          <a:graphicData uri="http://schemas.openxmlformats.org/drawingml/2006/table">
            <a:tbl>
              <a:tblPr rtl="1" firstRow="1" firstCol="1" bandRow="1">
                <a:tableStyleId>{5C22544A-7EE6-4342-B048-85BDC9FD1C3A}</a:tableStyleId>
              </a:tblPr>
              <a:tblGrid>
                <a:gridCol w="3540984">
                  <a:extLst>
                    <a:ext uri="{9D8B030D-6E8A-4147-A177-3AD203B41FA5}">
                      <a16:colId xmlns:a16="http://schemas.microsoft.com/office/drawing/2014/main" xmlns="" val="20000"/>
                    </a:ext>
                  </a:extLst>
                </a:gridCol>
                <a:gridCol w="4292106">
                  <a:extLst>
                    <a:ext uri="{9D8B030D-6E8A-4147-A177-3AD203B41FA5}">
                      <a16:colId xmlns:a16="http://schemas.microsoft.com/office/drawing/2014/main" xmlns="" val="20001"/>
                    </a:ext>
                  </a:extLst>
                </a:gridCol>
              </a:tblGrid>
              <a:tr h="441519">
                <a:tc>
                  <a:txBody>
                    <a:bodyPr/>
                    <a:lstStyle/>
                    <a:p>
                      <a:pPr algn="ctr" rtl="1">
                        <a:spcAft>
                          <a:spcPts val="0"/>
                        </a:spcAft>
                      </a:pPr>
                      <a:r>
                        <a:rPr lang="ar-SA" sz="1600" dirty="0" smtClean="0">
                          <a:effectLst/>
                          <a:latin typeface="Gisha" panose="020B0502040204020203" pitchFamily="34" charset="-79"/>
                          <a:cs typeface="Gisha" panose="020B0502040204020203" pitchFamily="34" charset="-79"/>
                        </a:rPr>
                        <a:t>القيم</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nchor="ctr"/>
                </a:tc>
                <a:tc>
                  <a:txBody>
                    <a:bodyPr/>
                    <a:lstStyle/>
                    <a:p>
                      <a:pPr algn="ctr" rtl="1">
                        <a:spcAft>
                          <a:spcPts val="0"/>
                        </a:spcAft>
                      </a:pPr>
                      <a:r>
                        <a:rPr lang="ar-SA" sz="1600" dirty="0" smtClean="0">
                          <a:effectLst/>
                          <a:latin typeface="Gisha" panose="020B0502040204020203" pitchFamily="34" charset="-79"/>
                          <a:cs typeface="Gisha" panose="020B0502040204020203" pitchFamily="34" charset="-79"/>
                        </a:rPr>
                        <a:t>تفاصيل</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nchor="ctr"/>
                </a:tc>
                <a:extLst>
                  <a:ext uri="{0D108BD9-81ED-4DB2-BD59-A6C34878D82A}">
                    <a16:rowId xmlns:a16="http://schemas.microsoft.com/office/drawing/2014/main" xmlns="" val="10000"/>
                  </a:ext>
                </a:extLst>
              </a:tr>
              <a:tr h="841622">
                <a:tc>
                  <a:txBody>
                    <a:bodyPr/>
                    <a:lstStyle/>
                    <a:p>
                      <a:pPr algn="ctr" rtl="1">
                        <a:spcAft>
                          <a:spcPts val="0"/>
                        </a:spcAft>
                      </a:pPr>
                      <a:r>
                        <a:rPr lang="ar-SA" sz="1800" b="1" dirty="0" smtClean="0"/>
                        <a:t>حب المعرفة ومتعة التعلم</a:t>
                      </a:r>
                      <a:endParaRPr lang="he-IL" sz="1800" b="1" dirty="0" smtClean="0">
                        <a:effectLst/>
                        <a:latin typeface="Gisha" panose="020B0502040204020203" pitchFamily="34" charset="-79"/>
                        <a:cs typeface="Gisha" panose="020B0502040204020203" pitchFamily="34" charset="-79"/>
                      </a:endParaRPr>
                    </a:p>
                  </a:txBody>
                  <a:tcPr marL="84253" marR="84253" marT="42127" marB="42127" anchor="ctr"/>
                </a:tc>
                <a:tc>
                  <a:txBody>
                    <a:bodyPr/>
                    <a:lstStyle/>
                    <a:p>
                      <a:pPr marL="342900" indent="-342900" algn="r" rtl="1">
                        <a:spcAft>
                          <a:spcPts val="0"/>
                        </a:spcAft>
                        <a:buFont typeface="+mj-lt"/>
                        <a:buAutoNum type="arabicPeriod"/>
                      </a:pPr>
                      <a:r>
                        <a:rPr lang="ar-SA" sz="1600" dirty="0" smtClean="0"/>
                        <a:t>تشجيع حب</a:t>
                      </a:r>
                      <a:r>
                        <a:rPr lang="ar-SA" sz="1600" baseline="0" dirty="0" smtClean="0"/>
                        <a:t> الاستطلاع</a:t>
                      </a:r>
                      <a:r>
                        <a:rPr lang="ar-SA" sz="1600" dirty="0" smtClean="0"/>
                        <a:t> والاهتمامات </a:t>
                      </a:r>
                    </a:p>
                    <a:p>
                      <a:pPr marL="342900" indent="-342900" algn="r" rtl="1">
                        <a:spcAft>
                          <a:spcPts val="0"/>
                        </a:spcAft>
                        <a:buFont typeface="+mj-lt"/>
                        <a:buAutoNum type="arabicPeriod"/>
                      </a:pPr>
                      <a:r>
                        <a:rPr lang="ar-SA" sz="1600" dirty="0" smtClean="0"/>
                        <a:t>السعي للتميز واستخلاص القدرات</a:t>
                      </a:r>
                    </a:p>
                    <a:p>
                      <a:pPr marL="342900" indent="-342900" algn="r" rtl="1">
                        <a:spcAft>
                          <a:spcPts val="0"/>
                        </a:spcAft>
                        <a:buFont typeface="+mj-lt"/>
                        <a:buAutoNum type="arabicPeriod"/>
                      </a:pPr>
                      <a:r>
                        <a:rPr lang="ar-SA" sz="1600" dirty="0" smtClean="0"/>
                        <a:t>التفكير</a:t>
                      </a:r>
                      <a:r>
                        <a:rPr lang="ar-SA" sz="1600" baseline="0" dirty="0" smtClean="0"/>
                        <a:t> المستقل و</a:t>
                      </a:r>
                      <a:r>
                        <a:rPr lang="ar-SA" sz="1600" dirty="0" smtClean="0"/>
                        <a:t>المبادرة </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tc>
                <a:extLst>
                  <a:ext uri="{0D108BD9-81ED-4DB2-BD59-A6C34878D82A}">
                    <a16:rowId xmlns:a16="http://schemas.microsoft.com/office/drawing/2014/main" xmlns="" val="10001"/>
                  </a:ext>
                </a:extLst>
              </a:tr>
              <a:tr h="841622">
                <a:tc>
                  <a:txBody>
                    <a:bodyPr/>
                    <a:lstStyle/>
                    <a:p>
                      <a:pPr algn="ctr" rtl="1">
                        <a:spcAft>
                          <a:spcPts val="0"/>
                        </a:spcAft>
                      </a:pPr>
                      <a:r>
                        <a:rPr lang="ar-SA" sz="1800" b="1" dirty="0" smtClean="0"/>
                        <a:t>الالتزام بقيم دولة إسرائيل كدولة يهودية وديمقراطية</a:t>
                      </a:r>
                      <a:endParaRPr lang="en-US" sz="1800" b="1"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nchor="ctr"/>
                </a:tc>
                <a:tc>
                  <a:txBody>
                    <a:bodyPr/>
                    <a:lstStyle/>
                    <a:p>
                      <a:pPr marL="342900" indent="-342900" algn="r" rtl="1">
                        <a:spcAft>
                          <a:spcPts val="0"/>
                        </a:spcAft>
                        <a:buFont typeface="+mj-lt"/>
                        <a:buAutoNum type="arabicPeriod"/>
                      </a:pPr>
                      <a:r>
                        <a:rPr lang="ar-SA" sz="1600" dirty="0" smtClean="0"/>
                        <a:t>احترام رموز الدولة والمحافظة على القانون </a:t>
                      </a:r>
                    </a:p>
                    <a:p>
                      <a:pPr marL="342900" indent="-342900" algn="r" rtl="1">
                        <a:spcAft>
                          <a:spcPts val="0"/>
                        </a:spcAft>
                        <a:buFont typeface="+mj-lt"/>
                        <a:buAutoNum type="arabicPeriod"/>
                      </a:pPr>
                      <a:r>
                        <a:rPr lang="ar-SA" sz="1600" dirty="0" smtClean="0"/>
                        <a:t>المشاركة في العمليات</a:t>
                      </a:r>
                      <a:r>
                        <a:rPr lang="ar-SA" sz="1600" baseline="0" dirty="0" smtClean="0"/>
                        <a:t> </a:t>
                      </a:r>
                      <a:r>
                        <a:rPr lang="ar-SA" sz="1600" dirty="0" smtClean="0"/>
                        <a:t>الديمقراطية في المجتمع</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tc>
                <a:extLst>
                  <a:ext uri="{0D108BD9-81ED-4DB2-BD59-A6C34878D82A}">
                    <a16:rowId xmlns:a16="http://schemas.microsoft.com/office/drawing/2014/main" xmlns="" val="10002"/>
                  </a:ext>
                </a:extLst>
              </a:tr>
              <a:tr h="590056">
                <a:tc>
                  <a:txBody>
                    <a:bodyPr/>
                    <a:lstStyle/>
                    <a:p>
                      <a:pPr algn="ctr" rtl="1">
                        <a:spcAft>
                          <a:spcPts val="0"/>
                        </a:spcAft>
                      </a:pPr>
                      <a:r>
                        <a:rPr lang="ar-SA" sz="1800" b="1" dirty="0" smtClean="0"/>
                        <a:t>احترام قيم التراث والثقافة في المجتمع</a:t>
                      </a:r>
                      <a:r>
                        <a:rPr lang="ar-SA" sz="1800" b="1" baseline="0" dirty="0" smtClean="0"/>
                        <a:t> و</a:t>
                      </a:r>
                      <a:r>
                        <a:rPr lang="ar-SA" sz="1800" b="1" dirty="0" smtClean="0"/>
                        <a:t>الدولة </a:t>
                      </a:r>
                      <a:endParaRPr lang="en-US" sz="1800" b="1"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nchor="ctr"/>
                </a:tc>
                <a:tc>
                  <a:txBody>
                    <a:bodyPr/>
                    <a:lstStyle/>
                    <a:p>
                      <a:pPr marL="342900" indent="-342900" algn="r" rtl="1">
                        <a:spcAft>
                          <a:spcPts val="0"/>
                        </a:spcAft>
                        <a:buFont typeface="+mj-lt"/>
                        <a:buAutoNum type="arabicPeriod"/>
                      </a:pPr>
                      <a:r>
                        <a:rPr lang="ar-SA" sz="1600" dirty="0" smtClean="0"/>
                        <a:t>الالتزام  بالقيم التراثية  و القيم الثقافية لكل مجموعة </a:t>
                      </a:r>
                    </a:p>
                    <a:p>
                      <a:pPr marL="342900" indent="-342900" algn="r" rtl="1">
                        <a:spcAft>
                          <a:spcPts val="0"/>
                        </a:spcAft>
                        <a:buFont typeface="+mj-lt"/>
                        <a:buAutoNum type="arabicPeriod"/>
                      </a:pPr>
                      <a:r>
                        <a:rPr lang="ar-SA" sz="1600" dirty="0" smtClean="0"/>
                        <a:t>احترام ثقافات وتراث المجموعات الأخرى في البلاد</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tc>
                <a:extLst>
                  <a:ext uri="{0D108BD9-81ED-4DB2-BD59-A6C34878D82A}">
                    <a16:rowId xmlns:a16="http://schemas.microsoft.com/office/drawing/2014/main" xmlns="" val="10003"/>
                  </a:ext>
                </a:extLst>
              </a:tr>
              <a:tr h="841622">
                <a:tc>
                  <a:txBody>
                    <a:bodyPr/>
                    <a:lstStyle/>
                    <a:p>
                      <a:pPr algn="ctr"/>
                      <a:r>
                        <a:rPr lang="ar-SA" sz="1800" b="1" i="0" kern="1200" dirty="0" smtClean="0">
                          <a:solidFill>
                            <a:schemeClr val="lt1"/>
                          </a:solidFill>
                          <a:effectLst/>
                          <a:latin typeface="+mn-lt"/>
                          <a:ea typeface="+mn-ea"/>
                          <a:cs typeface="+mn-cs"/>
                        </a:rPr>
                        <a:t>احترام</a:t>
                      </a:r>
                      <a:r>
                        <a:rPr lang="ar-SA" sz="1800" b="1" i="0" kern="1200" baseline="0" dirty="0" smtClean="0">
                          <a:solidFill>
                            <a:schemeClr val="lt1"/>
                          </a:solidFill>
                          <a:effectLst/>
                          <a:latin typeface="+mn-lt"/>
                          <a:ea typeface="+mn-ea"/>
                          <a:cs typeface="+mn-cs"/>
                        </a:rPr>
                        <a:t> </a:t>
                      </a:r>
                      <a:r>
                        <a:rPr lang="ar-SA" sz="1800" b="1" i="0" kern="1200" dirty="0" smtClean="0">
                          <a:solidFill>
                            <a:schemeClr val="lt1"/>
                          </a:solidFill>
                          <a:effectLst/>
                          <a:latin typeface="+mn-lt"/>
                          <a:ea typeface="+mn-ea"/>
                          <a:cs typeface="+mn-cs"/>
                        </a:rPr>
                        <a:t>الإنسان والعائلة</a:t>
                      </a:r>
                    </a:p>
                    <a:p>
                      <a:r>
                        <a:rPr lang="ar-SA" sz="1800" b="1" i="0" kern="1200" dirty="0" smtClean="0">
                          <a:solidFill>
                            <a:schemeClr val="lt1"/>
                          </a:solidFill>
                          <a:effectLst/>
                          <a:latin typeface="+mn-lt"/>
                          <a:ea typeface="+mn-ea"/>
                          <a:cs typeface="+mn-cs"/>
                        </a:rPr>
                        <a:t/>
                      </a:r>
                      <a:br>
                        <a:rPr lang="ar-SA" sz="1800" b="1" i="0" kern="1200" dirty="0" smtClean="0">
                          <a:solidFill>
                            <a:schemeClr val="lt1"/>
                          </a:solidFill>
                          <a:effectLst/>
                          <a:latin typeface="+mn-lt"/>
                          <a:ea typeface="+mn-ea"/>
                          <a:cs typeface="+mn-cs"/>
                        </a:rPr>
                      </a:br>
                      <a:endParaRPr lang="en-US" sz="1800" b="1"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nchor="ctr"/>
                </a:tc>
                <a:tc>
                  <a:txBody>
                    <a:bodyPr/>
                    <a:lstStyle/>
                    <a:p>
                      <a:pPr marL="342900" indent="-342900" algn="r" rtl="1">
                        <a:spcAft>
                          <a:spcPts val="0"/>
                        </a:spcAft>
                        <a:buFont typeface="+mj-lt"/>
                        <a:buAutoNum type="arabicPeriod"/>
                      </a:pPr>
                      <a:r>
                        <a:rPr lang="ar-SA" sz="1600" dirty="0" smtClean="0"/>
                        <a:t>احترام الإنسان، حقوقه ، ثقافته</a:t>
                      </a:r>
                      <a:r>
                        <a:rPr lang="ar-SA" sz="1600" baseline="0" dirty="0" smtClean="0"/>
                        <a:t> ، </a:t>
                      </a:r>
                      <a:r>
                        <a:rPr lang="ar-SA" sz="1600" dirty="0" smtClean="0"/>
                        <a:t>آرائه وحرياته الأساسية، الحفاظ على قدسية الحياة ،احترام الوالدين والأسرة</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tc>
                <a:extLst>
                  <a:ext uri="{0D108BD9-81ED-4DB2-BD59-A6C34878D82A}">
                    <a16:rowId xmlns:a16="http://schemas.microsoft.com/office/drawing/2014/main" xmlns="" val="10004"/>
                  </a:ext>
                </a:extLst>
              </a:tr>
              <a:tr h="841622">
                <a:tc>
                  <a:txBody>
                    <a:bodyPr/>
                    <a:lstStyle/>
                    <a:p>
                      <a:r>
                        <a:rPr lang="ar-SA" sz="1800" b="1" i="0" kern="1200" dirty="0" smtClean="0">
                          <a:solidFill>
                            <a:schemeClr val="lt1"/>
                          </a:solidFill>
                          <a:effectLst/>
                          <a:latin typeface="+mn-lt"/>
                          <a:ea typeface="+mn-ea"/>
                          <a:cs typeface="+mn-cs"/>
                        </a:rPr>
                        <a:t>العدل الاجتماعي والتكافل المتبادل </a:t>
                      </a:r>
                    </a:p>
                    <a:p>
                      <a:pPr algn="ctr"/>
                      <a:r>
                        <a:rPr lang="ar-SA" sz="1800" b="1" i="0" kern="1200" dirty="0" smtClean="0">
                          <a:solidFill>
                            <a:schemeClr val="lt1"/>
                          </a:solidFill>
                          <a:effectLst/>
                          <a:latin typeface="+mn-lt"/>
                          <a:ea typeface="+mn-ea"/>
                          <a:cs typeface="+mn-cs"/>
                        </a:rPr>
                        <a:t/>
                      </a:r>
                      <a:br>
                        <a:rPr lang="ar-SA" sz="1800" b="1" i="0" kern="1200" dirty="0" smtClean="0">
                          <a:solidFill>
                            <a:schemeClr val="lt1"/>
                          </a:solidFill>
                          <a:effectLst/>
                          <a:latin typeface="+mn-lt"/>
                          <a:ea typeface="+mn-ea"/>
                          <a:cs typeface="+mn-cs"/>
                        </a:rPr>
                      </a:br>
                      <a:endParaRPr lang="en-US" sz="1800" b="1"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nchor="ctr"/>
                </a:tc>
                <a:tc>
                  <a:txBody>
                    <a:bodyPr/>
                    <a:lstStyle/>
                    <a:p>
                      <a:pPr marL="342900" indent="-342900" algn="r" rtl="1">
                        <a:spcAft>
                          <a:spcPts val="0"/>
                        </a:spcAft>
                        <a:buFont typeface="+mj-lt"/>
                        <a:buAutoNum type="arabicPeriod"/>
                      </a:pPr>
                      <a:r>
                        <a:rPr lang="ar-SA" sz="1600" dirty="0" smtClean="0"/>
                        <a:t>التضامن ومساعدة الآخرين ، التداخل الاجتماعي والمدني، الالتزام  نحو</a:t>
                      </a:r>
                      <a:r>
                        <a:rPr lang="ar-SA" sz="1600" baseline="0" dirty="0" smtClean="0"/>
                        <a:t> </a:t>
                      </a:r>
                      <a:r>
                        <a:rPr lang="ar-SA" sz="1600" dirty="0" smtClean="0"/>
                        <a:t> الطبيعة وتعزيز العدالة البيئية</a:t>
                      </a:r>
                      <a:endParaRPr lang="en-US" sz="1600" dirty="0">
                        <a:effectLst/>
                        <a:latin typeface="Gisha" panose="020B0502040204020203" pitchFamily="34" charset="-79"/>
                        <a:ea typeface="Calibri" panose="020F0502020204030204" pitchFamily="34" charset="0"/>
                        <a:cs typeface="Gisha" panose="020B0502040204020203" pitchFamily="34" charset="-79"/>
                      </a:endParaRPr>
                    </a:p>
                  </a:txBody>
                  <a:tcPr marL="84253" marR="84253" marT="42127" marB="42127"/>
                </a:tc>
                <a:extLst>
                  <a:ext uri="{0D108BD9-81ED-4DB2-BD59-A6C34878D82A}">
                    <a16:rowId xmlns:a16="http://schemas.microsoft.com/office/drawing/2014/main" xmlns="" val="10005"/>
                  </a:ext>
                </a:extLst>
              </a:tr>
            </a:tbl>
          </a:graphicData>
        </a:graphic>
      </p:graphicFrame>
      <p:sp>
        <p:nvSpPr>
          <p:cNvPr id="10" name="TextBox 9"/>
          <p:cNvSpPr txBox="1"/>
          <p:nvPr/>
        </p:nvSpPr>
        <p:spPr>
          <a:xfrm>
            <a:off x="1756228" y="6139544"/>
            <a:ext cx="1335315" cy="369332"/>
          </a:xfrm>
          <a:prstGeom prst="rect">
            <a:avLst/>
          </a:prstGeom>
          <a:solidFill>
            <a:srgbClr val="0070C0"/>
          </a:solidFill>
        </p:spPr>
        <p:txBody>
          <a:bodyPr wrap="square" rtlCol="1">
            <a:spAutoFit/>
          </a:bodyPr>
          <a:lstStyle/>
          <a:p>
            <a:r>
              <a:rPr lang="ar-SA" sz="1800" b="1" dirty="0" smtClean="0">
                <a:solidFill>
                  <a:schemeClr val="bg1"/>
                </a:solidFill>
              </a:rPr>
              <a:t>التربية للقرن </a:t>
            </a:r>
            <a:endParaRPr lang="he-IL" sz="1600" b="1" dirty="0">
              <a:solidFill>
                <a:srgbClr val="0070C0"/>
              </a:solidFill>
            </a:endParaRPr>
          </a:p>
        </p:txBody>
      </p:sp>
    </p:spTree>
    <p:extLst>
      <p:ext uri="{BB962C8B-B14F-4D97-AF65-F5344CB8AC3E}">
        <p14:creationId xmlns:p14="http://schemas.microsoft.com/office/powerpoint/2010/main" val="15011303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מלבן 12">
            <a:extLst>
              <a:ext uri="{FF2B5EF4-FFF2-40B4-BE49-F238E27FC236}">
                <a16:creationId xmlns:a16="http://schemas.microsoft.com/office/drawing/2014/main" xmlns="" id="{F6DFEA83-A60C-4785-83E7-01AC2775DD5C}"/>
              </a:ext>
            </a:extLst>
          </p:cNvPr>
          <p:cNvSpPr/>
          <p:nvPr/>
        </p:nvSpPr>
        <p:spPr>
          <a:xfrm>
            <a:off x="0" y="514744"/>
            <a:ext cx="12192000" cy="6108700"/>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just" rtl="1">
              <a:defRPr/>
            </a:pPr>
            <a:endParaRPr lang="en-US" altLang="he-IL" dirty="0">
              <a:solidFill>
                <a:schemeClr val="tx1"/>
              </a:solidFill>
              <a:latin typeface="Gisha" panose="020B0502040204020203" pitchFamily="34" charset="-79"/>
              <a:cs typeface="Gisha" panose="020B0502040204020203" pitchFamily="34" charset="-79"/>
            </a:endParaRPr>
          </a:p>
        </p:txBody>
      </p:sp>
      <p:sp>
        <p:nvSpPr>
          <p:cNvPr id="18" name="Rectangle 17">
            <a:extLst>
              <a:ext uri="{FF2B5EF4-FFF2-40B4-BE49-F238E27FC236}">
                <a16:creationId xmlns:a16="http://schemas.microsoft.com/office/drawing/2014/main" xmlns="" id="{0BD9C6CA-5A3C-471C-98E4-B396A1BF3F70}"/>
              </a:ext>
            </a:extLst>
          </p:cNvPr>
          <p:cNvSpPr/>
          <p:nvPr/>
        </p:nvSpPr>
        <p:spPr>
          <a:xfrm>
            <a:off x="596443" y="2861885"/>
            <a:ext cx="10548592" cy="7215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Arial Unicode MS" pitchFamily="34" charset="-128"/>
                <a:cs typeface="Arial Unicode MS" pitchFamily="34" charset="-128"/>
              </a:defRPr>
            </a:lvl1pPr>
            <a:lvl2pPr marL="742950" indent="-285750">
              <a:defRPr>
                <a:solidFill>
                  <a:schemeClr val="tx1"/>
                </a:solidFill>
                <a:latin typeface="Arial" pitchFamily="34" charset="0"/>
                <a:ea typeface="Arial Unicode MS" pitchFamily="34" charset="-128"/>
                <a:cs typeface="Arial Unicode MS" pitchFamily="34" charset="-128"/>
              </a:defRPr>
            </a:lvl2pPr>
            <a:lvl3pPr marL="1143000" indent="-228600">
              <a:defRPr>
                <a:solidFill>
                  <a:schemeClr val="tx1"/>
                </a:solidFill>
                <a:latin typeface="Arial" pitchFamily="34" charset="0"/>
                <a:ea typeface="Arial Unicode MS" pitchFamily="34" charset="-128"/>
                <a:cs typeface="Arial Unicode MS" pitchFamily="34" charset="-128"/>
              </a:defRPr>
            </a:lvl3pPr>
            <a:lvl4pPr marL="1600200" indent="-228600">
              <a:defRPr>
                <a:solidFill>
                  <a:schemeClr val="tx1"/>
                </a:solidFill>
                <a:latin typeface="Arial" pitchFamily="34" charset="0"/>
                <a:ea typeface="Arial Unicode MS" pitchFamily="34" charset="-128"/>
                <a:cs typeface="Arial Unicode MS" pitchFamily="34" charset="-128"/>
              </a:defRPr>
            </a:lvl4pPr>
            <a:lvl5pPr marL="2057400" indent="-228600">
              <a:defRPr>
                <a:solidFill>
                  <a:schemeClr val="tx1"/>
                </a:solidFill>
                <a:latin typeface="Arial" pitchFamily="34" charset="0"/>
                <a:ea typeface="Arial Unicode MS" pitchFamily="34" charset="-128"/>
                <a:cs typeface="Arial Unicode MS" pitchFamily="34" charset="-128"/>
              </a:defRPr>
            </a:lvl5pPr>
            <a:lvl6pPr marL="25146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6pPr>
            <a:lvl7pPr marL="29718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7pPr>
            <a:lvl8pPr marL="34290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8pPr>
            <a:lvl9pPr marL="38862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9pPr>
          </a:lstStyle>
          <a:p>
            <a:pPr algn="just" rtl="1" eaLnBrk="1" hangingPunct="1">
              <a:defRPr/>
            </a:pPr>
            <a:r>
              <a:rPr lang="ar-SA" altLang="he-IL" dirty="0" smtClean="0">
                <a:latin typeface="Gisha" panose="020B0502040204020203" pitchFamily="34" charset="-79"/>
                <a:ea typeface="+mn-ea"/>
                <a:cs typeface="Gisha" panose="020B0502040204020203" pitchFamily="34" charset="-79"/>
              </a:rPr>
              <a:t>مجموعات من الأشخاص عبارة عن  خلايا اجتماعية لها عدة مميزات</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انتماءات،هوية</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قيم</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مصالح</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نشاطات متواصلة، </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تأثير  متبادل</a:t>
            </a:r>
            <a:r>
              <a:rPr lang="he-IL" altLang="he-IL" dirty="0" smtClean="0">
                <a:latin typeface="Gisha" panose="020B0502040204020203" pitchFamily="34" charset="-79"/>
                <a:ea typeface="+mn-ea"/>
                <a:cs typeface="Gisha" panose="020B0502040204020203" pitchFamily="34" charset="-79"/>
              </a:rPr>
              <a:t>,</a:t>
            </a:r>
            <a:r>
              <a:rPr lang="en-US"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تفاعل وتأثير  على مجموعات اخرى مث</a:t>
            </a:r>
            <a:r>
              <a:rPr lang="ar-SA" altLang="he-IL" dirty="0">
                <a:latin typeface="Gisha" panose="020B0502040204020203" pitchFamily="34" charset="-79"/>
                <a:ea typeface="+mn-ea"/>
                <a:cs typeface="Gisha" panose="020B0502040204020203" pitchFamily="34" charset="-79"/>
              </a:rPr>
              <a:t>ل</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العائلة</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الصف</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المدرسة</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حركة الشبيبة</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قوميات</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ديانات </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طوائف </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وامور اخرى</a:t>
            </a:r>
            <a:r>
              <a:rPr lang="he-IL" altLang="he-IL" dirty="0" smtClean="0">
                <a:latin typeface="Gisha" panose="020B0502040204020203" pitchFamily="34" charset="-79"/>
                <a:ea typeface="+mn-ea"/>
                <a:cs typeface="Gisha" panose="020B0502040204020203" pitchFamily="34" charset="-79"/>
              </a:rPr>
              <a:t>. </a:t>
            </a:r>
            <a:r>
              <a:rPr lang="he-IL" altLang="he-IL" dirty="0">
                <a:latin typeface="Gisha" panose="020B0502040204020203" pitchFamily="34" charset="-79"/>
                <a:ea typeface="+mn-ea"/>
                <a:cs typeface="Gisha" panose="020B0502040204020203" pitchFamily="34" charset="-79"/>
              </a:rPr>
              <a:t>(</a:t>
            </a:r>
            <a:r>
              <a:rPr lang="he-IL" altLang="he-IL" dirty="0">
                <a:latin typeface="Gisha" panose="020B0502040204020203" pitchFamily="34" charset="-79"/>
                <a:ea typeface="+mn-ea"/>
                <a:cs typeface="Gisha" panose="020B0502040204020203" pitchFamily="34" charset="-79"/>
                <a:hlinkClick r:id="rId2"/>
              </a:rPr>
              <a:t>למקור</a:t>
            </a:r>
            <a:r>
              <a:rPr lang="he-IL" altLang="he-IL" dirty="0">
                <a:latin typeface="Gisha" panose="020B0502040204020203" pitchFamily="34" charset="-79"/>
                <a:ea typeface="+mn-ea"/>
                <a:cs typeface="Gisha" panose="020B0502040204020203" pitchFamily="34" charset="-79"/>
              </a:rPr>
              <a:t>)</a:t>
            </a:r>
          </a:p>
        </p:txBody>
      </p:sp>
      <p:sp>
        <p:nvSpPr>
          <p:cNvPr id="10" name="Rectangle 2">
            <a:extLst>
              <a:ext uri="{FF2B5EF4-FFF2-40B4-BE49-F238E27FC236}">
                <a16:creationId xmlns:a16="http://schemas.microsoft.com/office/drawing/2014/main" xmlns="" id="{4C0E3177-0316-474C-AC16-36F5A96506C7}"/>
              </a:ext>
            </a:extLst>
          </p:cNvPr>
          <p:cNvSpPr/>
          <p:nvPr/>
        </p:nvSpPr>
        <p:spPr>
          <a:xfrm>
            <a:off x="596443" y="1806214"/>
            <a:ext cx="10548592" cy="74587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eaLnBrk="1" hangingPunct="1"/>
            <a:r>
              <a:rPr lang="ar-SA" altLang="he-IL" dirty="0" smtClean="0">
                <a:solidFill>
                  <a:schemeClr val="tx1"/>
                </a:solidFill>
                <a:latin typeface="Gisha" panose="020B0502040204020203" pitchFamily="34" charset="-79"/>
                <a:cs typeface="Gisha" panose="020B0502040204020203" pitchFamily="34" charset="-79"/>
              </a:rPr>
              <a:t>المجموعة هي وحدة اجتماعية تتكون من ثلاث اشخاص او اكثر</a:t>
            </a:r>
            <a:r>
              <a:rPr lang="he-IL" altLang="he-IL" dirty="0" smtClean="0">
                <a:solidFill>
                  <a:schemeClr val="tx1"/>
                </a:solidFill>
                <a:latin typeface="Gisha" panose="020B0502040204020203" pitchFamily="34" charset="-79"/>
                <a:cs typeface="Gisha" panose="020B0502040204020203" pitchFamily="34" charset="-79"/>
              </a:rPr>
              <a:t>, </a:t>
            </a:r>
            <a:r>
              <a:rPr lang="ar-SA" altLang="he-IL" dirty="0" smtClean="0">
                <a:solidFill>
                  <a:schemeClr val="tx1"/>
                </a:solidFill>
                <a:latin typeface="Gisha" panose="020B0502040204020203" pitchFamily="34" charset="-79"/>
                <a:cs typeface="Gisha" panose="020B0502040204020203" pitchFamily="34" charset="-79"/>
              </a:rPr>
              <a:t>تربطهم علاقة متبادلة</a:t>
            </a:r>
            <a:r>
              <a:rPr lang="he-IL" altLang="he-IL" dirty="0" smtClean="0">
                <a:solidFill>
                  <a:schemeClr val="tx1"/>
                </a:solidFill>
                <a:latin typeface="Gisha" panose="020B0502040204020203" pitchFamily="34" charset="-79"/>
                <a:cs typeface="Gisha" panose="020B0502040204020203" pitchFamily="34" charset="-79"/>
              </a:rPr>
              <a:t>, </a:t>
            </a:r>
            <a:r>
              <a:rPr lang="ar-SA" altLang="he-IL" dirty="0" smtClean="0">
                <a:solidFill>
                  <a:schemeClr val="tx1"/>
                </a:solidFill>
                <a:latin typeface="Gisha" panose="020B0502040204020203" pitchFamily="34" charset="-79"/>
                <a:cs typeface="Gisha" panose="020B0502040204020203" pitchFamily="34" charset="-79"/>
              </a:rPr>
              <a:t>لديهم هدف واحد مشترك   على الاقل</a:t>
            </a:r>
            <a:r>
              <a:rPr lang="he-IL" altLang="he-IL" dirty="0" smtClean="0">
                <a:solidFill>
                  <a:schemeClr val="tx1"/>
                </a:solidFill>
                <a:latin typeface="Gisha" panose="020B0502040204020203" pitchFamily="34" charset="-79"/>
                <a:cs typeface="Gisha" panose="020B0502040204020203" pitchFamily="34" charset="-79"/>
              </a:rPr>
              <a:t>, </a:t>
            </a:r>
            <a:r>
              <a:rPr lang="ar-SA" altLang="he-IL" dirty="0" smtClean="0">
                <a:solidFill>
                  <a:schemeClr val="tx1"/>
                </a:solidFill>
                <a:latin typeface="Gisha" panose="020B0502040204020203" pitchFamily="34" charset="-79"/>
                <a:cs typeface="Gisha" panose="020B0502040204020203" pitchFamily="34" charset="-79"/>
              </a:rPr>
              <a:t>العلاقات بينهم مستقرة ومنظمة</a:t>
            </a:r>
            <a:r>
              <a:rPr lang="he-IL" altLang="he-IL" dirty="0" smtClean="0">
                <a:solidFill>
                  <a:schemeClr val="tx1"/>
                </a:solidFill>
                <a:latin typeface="Gisha" panose="020B0502040204020203" pitchFamily="34" charset="-79"/>
                <a:cs typeface="Gisha" panose="020B0502040204020203" pitchFamily="34" charset="-79"/>
              </a:rPr>
              <a:t>, </a:t>
            </a:r>
            <a:r>
              <a:rPr lang="ar-SA" altLang="he-IL" dirty="0" smtClean="0">
                <a:solidFill>
                  <a:schemeClr val="tx1"/>
                </a:solidFill>
                <a:latin typeface="Gisha" panose="020B0502040204020203" pitchFamily="34" charset="-79"/>
                <a:cs typeface="Gisha" panose="020B0502040204020203" pitchFamily="34" charset="-79"/>
              </a:rPr>
              <a:t>يوجد بينهم علاقة متبادلة يرون أنفسهم قسم من المجموعة</a:t>
            </a:r>
            <a:r>
              <a:rPr lang="he-IL" altLang="he-IL" dirty="0" smtClean="0">
                <a:solidFill>
                  <a:schemeClr val="tx1"/>
                </a:solidFill>
                <a:latin typeface="Gisha" panose="020B0502040204020203" pitchFamily="34" charset="-79"/>
                <a:cs typeface="Gisha" panose="020B0502040204020203" pitchFamily="34" charset="-79"/>
              </a:rPr>
              <a:t>. </a:t>
            </a:r>
            <a:r>
              <a:rPr lang="he-IL" altLang="he-IL" dirty="0">
                <a:solidFill>
                  <a:schemeClr val="tx1"/>
                </a:solidFill>
                <a:latin typeface="Gisha" panose="020B0502040204020203" pitchFamily="34" charset="-79"/>
                <a:cs typeface="Gisha" panose="020B0502040204020203" pitchFamily="34" charset="-79"/>
              </a:rPr>
              <a:t>(‏1994‏</a:t>
            </a:r>
            <a:r>
              <a:rPr lang="en-US" altLang="he-IL" dirty="0">
                <a:solidFill>
                  <a:schemeClr val="tx1"/>
                </a:solidFill>
                <a:latin typeface="Gisha" panose="020B0502040204020203" pitchFamily="34" charset="-79"/>
                <a:cs typeface="Gisha" panose="020B0502040204020203" pitchFamily="34" charset="-79"/>
              </a:rPr>
              <a:t>Byrne &amp; Baron,‏(</a:t>
            </a:r>
            <a:endParaRPr lang="he-IL" altLang="he-IL" dirty="0">
              <a:solidFill>
                <a:schemeClr val="tx1"/>
              </a:solidFill>
              <a:latin typeface="Gisha" panose="020B0502040204020203" pitchFamily="34" charset="-79"/>
              <a:cs typeface="Gisha" panose="020B0502040204020203" pitchFamily="34" charset="-79"/>
            </a:endParaRPr>
          </a:p>
        </p:txBody>
      </p:sp>
      <p:sp>
        <p:nvSpPr>
          <p:cNvPr id="9" name="Rectangle 3">
            <a:extLst>
              <a:ext uri="{FF2B5EF4-FFF2-40B4-BE49-F238E27FC236}">
                <a16:creationId xmlns:a16="http://schemas.microsoft.com/office/drawing/2014/main" xmlns="" id="{33C2CACF-0F48-4242-987C-26A77246DEE9}"/>
              </a:ext>
            </a:extLst>
          </p:cNvPr>
          <p:cNvSpPr/>
          <p:nvPr/>
        </p:nvSpPr>
        <p:spPr>
          <a:xfrm>
            <a:off x="630694" y="5847950"/>
            <a:ext cx="10480090" cy="7754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Arial Unicode MS" pitchFamily="34" charset="-128"/>
                <a:cs typeface="Arial Unicode MS" pitchFamily="34" charset="-128"/>
              </a:defRPr>
            </a:lvl1pPr>
            <a:lvl2pPr marL="742950" indent="-285750">
              <a:defRPr>
                <a:solidFill>
                  <a:schemeClr val="tx1"/>
                </a:solidFill>
                <a:latin typeface="Arial" pitchFamily="34" charset="0"/>
                <a:ea typeface="Arial Unicode MS" pitchFamily="34" charset="-128"/>
                <a:cs typeface="Arial Unicode MS" pitchFamily="34" charset="-128"/>
              </a:defRPr>
            </a:lvl2pPr>
            <a:lvl3pPr marL="1143000" indent="-228600">
              <a:defRPr>
                <a:solidFill>
                  <a:schemeClr val="tx1"/>
                </a:solidFill>
                <a:latin typeface="Arial" pitchFamily="34" charset="0"/>
                <a:ea typeface="Arial Unicode MS" pitchFamily="34" charset="-128"/>
                <a:cs typeface="Arial Unicode MS" pitchFamily="34" charset="-128"/>
              </a:defRPr>
            </a:lvl3pPr>
            <a:lvl4pPr marL="1600200" indent="-228600">
              <a:defRPr>
                <a:solidFill>
                  <a:schemeClr val="tx1"/>
                </a:solidFill>
                <a:latin typeface="Arial" pitchFamily="34" charset="0"/>
                <a:ea typeface="Arial Unicode MS" pitchFamily="34" charset="-128"/>
                <a:cs typeface="Arial Unicode MS" pitchFamily="34" charset="-128"/>
              </a:defRPr>
            </a:lvl4pPr>
            <a:lvl5pPr marL="2057400" indent="-228600">
              <a:defRPr>
                <a:solidFill>
                  <a:schemeClr val="tx1"/>
                </a:solidFill>
                <a:latin typeface="Arial" pitchFamily="34" charset="0"/>
                <a:ea typeface="Arial Unicode MS" pitchFamily="34" charset="-128"/>
                <a:cs typeface="Arial Unicode MS" pitchFamily="34" charset="-128"/>
              </a:defRPr>
            </a:lvl5pPr>
            <a:lvl6pPr marL="25146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6pPr>
            <a:lvl7pPr marL="29718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7pPr>
            <a:lvl8pPr marL="34290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8pPr>
            <a:lvl9pPr marL="38862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9pPr>
          </a:lstStyle>
          <a:p>
            <a:pPr algn="just" rtl="1">
              <a:defRPr/>
            </a:pPr>
            <a:endParaRPr lang="he-IL" altLang="he-IL" sz="1600" dirty="0">
              <a:solidFill>
                <a:prstClr val="black"/>
              </a:solidFill>
              <a:latin typeface="Gisha" panose="020B0502040204020203" pitchFamily="34" charset="-79"/>
              <a:cs typeface="Gisha" panose="020B0502040204020203" pitchFamily="34" charset="-79"/>
            </a:endParaRPr>
          </a:p>
          <a:p>
            <a:pPr algn="just" rtl="1">
              <a:defRPr/>
            </a:pPr>
            <a:r>
              <a:rPr lang="ar-SA" altLang="he-IL" dirty="0" smtClean="0">
                <a:latin typeface="Gisha" panose="020B0502040204020203" pitchFamily="34" charset="-79"/>
                <a:ea typeface="+mn-ea"/>
                <a:cs typeface="Gisha" panose="020B0502040204020203" pitchFamily="34" charset="-79"/>
              </a:rPr>
              <a:t>التكافل:أن يكفل أفراد المجتمع بعضهم بعضا ينعكس هذا في المساعدة المتبادلة ،المسؤولية المتبادلة ،التعاون. من اهم مبادئ التكافل الاجتماعي :مبادئ العدالة الاجتماعية،رعاية حق الفرد والمجموعة.(التكافل والتداخل «للمحبة وقت»،2003 ،ص 8 إدارة المجتمع والشباب –الوسط العربي-مركز الارشاد </a:t>
            </a:r>
            <a:endParaRPr lang="en-US" altLang="he-IL" sz="1600" b="1" dirty="0">
              <a:solidFill>
                <a:prstClr val="black"/>
              </a:solidFill>
              <a:latin typeface="Gisha" panose="020B0502040204020203" pitchFamily="34" charset="-79"/>
              <a:cs typeface="Gisha" panose="020B0502040204020203" pitchFamily="34" charset="-79"/>
            </a:endParaRPr>
          </a:p>
        </p:txBody>
      </p:sp>
      <p:sp>
        <p:nvSpPr>
          <p:cNvPr id="12" name="לחצן פעולה: בית 7">
            <a:hlinkClick r:id="rId3" action="ppaction://hlinksldjump" highlightClick="1"/>
            <a:extLst>
              <a:ext uri="{FF2B5EF4-FFF2-40B4-BE49-F238E27FC236}">
                <a16:creationId xmlns:a16="http://schemas.microsoft.com/office/drawing/2014/main" xmlns="" id="{9905ADAA-0DC7-4C33-816D-32D9798F3B25}"/>
              </a:ext>
            </a:extLst>
          </p:cNvPr>
          <p:cNvSpPr/>
          <p:nvPr/>
        </p:nvSpPr>
        <p:spPr>
          <a:xfrm>
            <a:off x="11663917" y="6262576"/>
            <a:ext cx="528084" cy="595423"/>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14" name="מלבן 13">
            <a:extLst>
              <a:ext uri="{FF2B5EF4-FFF2-40B4-BE49-F238E27FC236}">
                <a16:creationId xmlns:a16="http://schemas.microsoft.com/office/drawing/2014/main" xmlns="" id="{6F73AA10-7B6C-4EBD-9B55-02E5B71A1763}"/>
              </a:ext>
            </a:extLst>
          </p:cNvPr>
          <p:cNvSpPr/>
          <p:nvPr/>
        </p:nvSpPr>
        <p:spPr>
          <a:xfrm>
            <a:off x="2074538" y="548681"/>
            <a:ext cx="8058057" cy="514303"/>
          </a:xfrm>
          <a:prstGeom prst="rect">
            <a:avLst/>
          </a:prstGeom>
          <a:solidFill>
            <a:srgbClr val="066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15" name="מלבן 14">
            <a:extLst>
              <a:ext uri="{FF2B5EF4-FFF2-40B4-BE49-F238E27FC236}">
                <a16:creationId xmlns:a16="http://schemas.microsoft.com/office/drawing/2014/main" xmlns="" id="{D9628187-9791-463D-8DB1-1F1CCB783C1B}"/>
              </a:ext>
            </a:extLst>
          </p:cNvPr>
          <p:cNvSpPr/>
          <p:nvPr/>
        </p:nvSpPr>
        <p:spPr>
          <a:xfrm>
            <a:off x="2603625" y="423932"/>
            <a:ext cx="7263834" cy="707886"/>
          </a:xfrm>
          <a:prstGeom prst="rect">
            <a:avLst/>
          </a:prstGeom>
          <a:ln>
            <a:noFill/>
          </a:ln>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smtClean="0">
                <a:ln>
                  <a:noFill/>
                </a:ln>
                <a:solidFill>
                  <a:schemeClr val="bg1"/>
                </a:solidFill>
                <a:effectLst/>
                <a:uLnTx/>
                <a:uFillTx/>
                <a:latin typeface="Calibri" panose="020F0502020204030204" pitchFamily="34" charset="0"/>
                <a:ea typeface="+mn-ea"/>
                <a:cs typeface="Calibri" panose="020F0502020204030204" pitchFamily="34" charset="0"/>
                <a:sym typeface="Arial"/>
              </a:rPr>
              <a:t>معرفة</a:t>
            </a:r>
            <a:endParaRPr kumimoji="0" lang="he-IL" sz="40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Arial"/>
            </a:endParaRPr>
          </a:p>
        </p:txBody>
      </p:sp>
      <p:sp>
        <p:nvSpPr>
          <p:cNvPr id="16" name="Rectangle 17">
            <a:extLst>
              <a:ext uri="{FF2B5EF4-FFF2-40B4-BE49-F238E27FC236}">
                <a16:creationId xmlns:a16="http://schemas.microsoft.com/office/drawing/2014/main" xmlns="" id="{BC364780-B08B-47A7-A1D6-F8AC3738CDFA}"/>
              </a:ext>
            </a:extLst>
          </p:cNvPr>
          <p:cNvSpPr/>
          <p:nvPr/>
        </p:nvSpPr>
        <p:spPr>
          <a:xfrm>
            <a:off x="630694" y="3893196"/>
            <a:ext cx="10480090" cy="61365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Arial Unicode MS" pitchFamily="34" charset="-128"/>
                <a:cs typeface="Arial Unicode MS" pitchFamily="34" charset="-128"/>
              </a:defRPr>
            </a:lvl1pPr>
            <a:lvl2pPr marL="742950" indent="-285750">
              <a:defRPr>
                <a:solidFill>
                  <a:schemeClr val="tx1"/>
                </a:solidFill>
                <a:latin typeface="Arial" pitchFamily="34" charset="0"/>
                <a:ea typeface="Arial Unicode MS" pitchFamily="34" charset="-128"/>
                <a:cs typeface="Arial Unicode MS" pitchFamily="34" charset="-128"/>
              </a:defRPr>
            </a:lvl2pPr>
            <a:lvl3pPr marL="1143000" indent="-228600">
              <a:defRPr>
                <a:solidFill>
                  <a:schemeClr val="tx1"/>
                </a:solidFill>
                <a:latin typeface="Arial" pitchFamily="34" charset="0"/>
                <a:ea typeface="Arial Unicode MS" pitchFamily="34" charset="-128"/>
                <a:cs typeface="Arial Unicode MS" pitchFamily="34" charset="-128"/>
              </a:defRPr>
            </a:lvl3pPr>
            <a:lvl4pPr marL="1600200" indent="-228600">
              <a:defRPr>
                <a:solidFill>
                  <a:schemeClr val="tx1"/>
                </a:solidFill>
                <a:latin typeface="Arial" pitchFamily="34" charset="0"/>
                <a:ea typeface="Arial Unicode MS" pitchFamily="34" charset="-128"/>
                <a:cs typeface="Arial Unicode MS" pitchFamily="34" charset="-128"/>
              </a:defRPr>
            </a:lvl4pPr>
            <a:lvl5pPr marL="2057400" indent="-228600">
              <a:defRPr>
                <a:solidFill>
                  <a:schemeClr val="tx1"/>
                </a:solidFill>
                <a:latin typeface="Arial" pitchFamily="34" charset="0"/>
                <a:ea typeface="Arial Unicode MS" pitchFamily="34" charset="-128"/>
                <a:cs typeface="Arial Unicode MS" pitchFamily="34" charset="-128"/>
              </a:defRPr>
            </a:lvl5pPr>
            <a:lvl6pPr marL="25146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6pPr>
            <a:lvl7pPr marL="29718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7pPr>
            <a:lvl8pPr marL="34290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8pPr>
            <a:lvl9pPr marL="38862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9pPr>
          </a:lstStyle>
          <a:p>
            <a:pPr algn="r"/>
            <a:r>
              <a:rPr lang="ar-SA" dirty="0" smtClean="0">
                <a:latin typeface="Gisha" panose="020B0502040204020203" pitchFamily="34" charset="-79"/>
                <a:cs typeface="Gisha" panose="020B0502040204020203" pitchFamily="34" charset="-79"/>
              </a:rPr>
              <a:t>نحن ننضم للمجموعة  لحاجة أساسية   للتواصل والانتماء</a:t>
            </a:r>
            <a:r>
              <a:rPr lang="he-IL" dirty="0" smtClean="0">
                <a:latin typeface="Gisha" panose="020B0502040204020203" pitchFamily="34" charset="-79"/>
                <a:cs typeface="Gisha" panose="020B0502040204020203" pitchFamily="34" charset="-79"/>
              </a:rPr>
              <a:t>. </a:t>
            </a:r>
            <a:r>
              <a:rPr lang="ar-SA" dirty="0" smtClean="0">
                <a:latin typeface="Gisha" panose="020B0502040204020203" pitchFamily="34" charset="-79"/>
                <a:cs typeface="Gisha" panose="020B0502040204020203" pitchFamily="34" charset="-79"/>
              </a:rPr>
              <a:t>تكوّن المجموعة بالنسبة لنا وسيلة لتحقيق الاهداف</a:t>
            </a:r>
            <a:r>
              <a:rPr lang="he-IL" dirty="0" smtClean="0">
                <a:latin typeface="Gisha" panose="020B0502040204020203" pitchFamily="34" charset="-79"/>
                <a:cs typeface="Gisha" panose="020B0502040204020203" pitchFamily="34" charset="-79"/>
              </a:rPr>
              <a:t>, </a:t>
            </a:r>
            <a:r>
              <a:rPr lang="ar-SA" dirty="0" smtClean="0">
                <a:latin typeface="Gisha" panose="020B0502040204020203" pitchFamily="34" charset="-79"/>
                <a:cs typeface="Gisha" panose="020B0502040204020203" pitchFamily="34" charset="-79"/>
              </a:rPr>
              <a:t>بواستطتها  نستطيع توحيد القوى وإنجاز المهام</a:t>
            </a:r>
            <a:r>
              <a:rPr lang="he-IL" dirty="0" smtClean="0">
                <a:latin typeface="Gisha" panose="020B0502040204020203" pitchFamily="34" charset="-79"/>
                <a:cs typeface="Gisha" panose="020B0502040204020203" pitchFamily="34" charset="-79"/>
              </a:rPr>
              <a:t>. </a:t>
            </a:r>
            <a:r>
              <a:rPr lang="he-IL" dirty="0">
                <a:latin typeface="Gisha" panose="020B0502040204020203" pitchFamily="34" charset="-79"/>
                <a:cs typeface="Gisha" panose="020B0502040204020203" pitchFamily="34" charset="-79"/>
              </a:rPr>
              <a:t>(</a:t>
            </a:r>
            <a:r>
              <a:rPr lang="he-IL" dirty="0">
                <a:latin typeface="Gisha" panose="020B0502040204020203" pitchFamily="34" charset="-79"/>
                <a:cs typeface="Gisha" panose="020B0502040204020203" pitchFamily="34" charset="-79"/>
                <a:hlinkClick r:id="rId2"/>
              </a:rPr>
              <a:t>המקור</a:t>
            </a:r>
            <a:r>
              <a:rPr lang="he-IL" dirty="0">
                <a:latin typeface="Gisha" panose="020B0502040204020203" pitchFamily="34" charset="-79"/>
                <a:cs typeface="Gisha" panose="020B0502040204020203" pitchFamily="34" charset="-79"/>
              </a:rPr>
              <a:t>)</a:t>
            </a:r>
          </a:p>
        </p:txBody>
      </p:sp>
      <p:sp>
        <p:nvSpPr>
          <p:cNvPr id="17" name="Rectangle 3">
            <a:extLst>
              <a:ext uri="{FF2B5EF4-FFF2-40B4-BE49-F238E27FC236}">
                <a16:creationId xmlns:a16="http://schemas.microsoft.com/office/drawing/2014/main" xmlns="" id="{F4F2DA4B-5F54-47C3-A0EE-BCCEBE67C4BF}"/>
              </a:ext>
            </a:extLst>
          </p:cNvPr>
          <p:cNvSpPr/>
          <p:nvPr/>
        </p:nvSpPr>
        <p:spPr>
          <a:xfrm>
            <a:off x="630695" y="4816639"/>
            <a:ext cx="10480089" cy="7215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Arial Unicode MS" pitchFamily="34" charset="-128"/>
                <a:cs typeface="Arial Unicode MS" pitchFamily="34" charset="-128"/>
              </a:defRPr>
            </a:lvl1pPr>
            <a:lvl2pPr marL="742950" indent="-285750">
              <a:defRPr>
                <a:solidFill>
                  <a:schemeClr val="tx1"/>
                </a:solidFill>
                <a:latin typeface="Arial" pitchFamily="34" charset="0"/>
                <a:ea typeface="Arial Unicode MS" pitchFamily="34" charset="-128"/>
                <a:cs typeface="Arial Unicode MS" pitchFamily="34" charset="-128"/>
              </a:defRPr>
            </a:lvl2pPr>
            <a:lvl3pPr marL="1143000" indent="-228600">
              <a:defRPr>
                <a:solidFill>
                  <a:schemeClr val="tx1"/>
                </a:solidFill>
                <a:latin typeface="Arial" pitchFamily="34" charset="0"/>
                <a:ea typeface="Arial Unicode MS" pitchFamily="34" charset="-128"/>
                <a:cs typeface="Arial Unicode MS" pitchFamily="34" charset="-128"/>
              </a:defRPr>
            </a:lvl3pPr>
            <a:lvl4pPr marL="1600200" indent="-228600">
              <a:defRPr>
                <a:solidFill>
                  <a:schemeClr val="tx1"/>
                </a:solidFill>
                <a:latin typeface="Arial" pitchFamily="34" charset="0"/>
                <a:ea typeface="Arial Unicode MS" pitchFamily="34" charset="-128"/>
                <a:cs typeface="Arial Unicode MS" pitchFamily="34" charset="-128"/>
              </a:defRPr>
            </a:lvl4pPr>
            <a:lvl5pPr marL="2057400" indent="-228600">
              <a:defRPr>
                <a:solidFill>
                  <a:schemeClr val="tx1"/>
                </a:solidFill>
                <a:latin typeface="Arial" pitchFamily="34" charset="0"/>
                <a:ea typeface="Arial Unicode MS" pitchFamily="34" charset="-128"/>
                <a:cs typeface="Arial Unicode MS" pitchFamily="34" charset="-128"/>
              </a:defRPr>
            </a:lvl5pPr>
            <a:lvl6pPr marL="25146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6pPr>
            <a:lvl7pPr marL="29718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7pPr>
            <a:lvl8pPr marL="34290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8pPr>
            <a:lvl9pPr marL="3886200" indent="-228600" algn="l" defTabSz="912813" rtl="0" fontAlgn="base">
              <a:spcBef>
                <a:spcPct val="0"/>
              </a:spcBef>
              <a:spcAft>
                <a:spcPct val="0"/>
              </a:spcAft>
              <a:defRPr>
                <a:solidFill>
                  <a:schemeClr val="tx1"/>
                </a:solidFill>
                <a:latin typeface="Arial" pitchFamily="34" charset="0"/>
                <a:ea typeface="Arial Unicode MS" pitchFamily="34" charset="-128"/>
                <a:cs typeface="Arial Unicode MS" pitchFamily="34" charset="-128"/>
              </a:defRPr>
            </a:lvl9pPr>
          </a:lstStyle>
          <a:p>
            <a:pPr algn="just" rtl="1">
              <a:defRPr/>
            </a:pPr>
            <a:endParaRPr lang="he-IL" altLang="he-IL" sz="1600" dirty="0">
              <a:solidFill>
                <a:prstClr val="black"/>
              </a:solidFill>
              <a:latin typeface="Gisha" panose="020B0502040204020203" pitchFamily="34" charset="-79"/>
              <a:cs typeface="Gisha" panose="020B0502040204020203" pitchFamily="34" charset="-79"/>
            </a:endParaRPr>
          </a:p>
          <a:p>
            <a:pPr algn="just" rtl="1">
              <a:defRPr/>
            </a:pPr>
            <a:r>
              <a:rPr lang="ar-SA" altLang="he-IL" dirty="0" smtClean="0">
                <a:latin typeface="Gisha" panose="020B0502040204020203" pitchFamily="34" charset="-79"/>
                <a:ea typeface="+mn-ea"/>
                <a:cs typeface="Gisha" panose="020B0502040204020203" pitchFamily="34" charset="-79"/>
              </a:rPr>
              <a:t>كل فرد في المجموعة له مكانه وتميز ،</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لكن دون مشاركة وعلاقات تسامح بين افراد المجموعه لن تستطيع المجموعة الاستمرار والبقاء</a:t>
            </a:r>
            <a:r>
              <a:rPr lang="he-IL" altLang="he-IL" dirty="0" smtClean="0">
                <a:latin typeface="Gisha" panose="020B0502040204020203" pitchFamily="34" charset="-79"/>
                <a:ea typeface="+mn-ea"/>
                <a:cs typeface="Gisha" panose="020B0502040204020203" pitchFamily="34" charset="-79"/>
              </a:rPr>
              <a:t>. </a:t>
            </a:r>
            <a:r>
              <a:rPr lang="ar-SA" altLang="he-IL" dirty="0" smtClean="0">
                <a:latin typeface="Gisha" panose="020B0502040204020203" pitchFamily="34" charset="-79"/>
                <a:ea typeface="+mn-ea"/>
                <a:cs typeface="Gisha" panose="020B0502040204020203" pitchFamily="34" charset="-79"/>
              </a:rPr>
              <a:t>من هنا تنبع قيم المساواة، قيمة الانسان، المشاركة، الديموقراطية، التسامح، التداخل، العمل والمسؤولية</a:t>
            </a:r>
            <a:r>
              <a:rPr lang="he-IL" altLang="he-IL" dirty="0" smtClean="0">
                <a:latin typeface="Gisha" panose="020B0502040204020203" pitchFamily="34" charset="-79"/>
                <a:ea typeface="+mn-ea"/>
                <a:cs typeface="Gisha" panose="020B0502040204020203" pitchFamily="34" charset="-79"/>
              </a:rPr>
              <a:t>. </a:t>
            </a:r>
            <a:r>
              <a:rPr lang="he-IL" altLang="he-IL" dirty="0">
                <a:latin typeface="Gisha" panose="020B0502040204020203" pitchFamily="34" charset="-79"/>
                <a:ea typeface="+mn-ea"/>
                <a:cs typeface="Gisha" panose="020B0502040204020203" pitchFamily="34" charset="-79"/>
              </a:rPr>
              <a:t>(</a:t>
            </a:r>
            <a:r>
              <a:rPr lang="he-IL" altLang="he-IL" dirty="0">
                <a:latin typeface="Gisha" panose="020B0502040204020203" pitchFamily="34" charset="-79"/>
                <a:ea typeface="+mn-ea"/>
                <a:cs typeface="Gisha" panose="020B0502040204020203" pitchFamily="34" charset="-79"/>
                <a:hlinkClick r:id="rId2"/>
              </a:rPr>
              <a:t>המקור</a:t>
            </a:r>
            <a:r>
              <a:rPr lang="he-IL" altLang="he-IL" dirty="0">
                <a:latin typeface="Gisha" panose="020B0502040204020203" pitchFamily="34" charset="-79"/>
                <a:ea typeface="+mn-ea"/>
                <a:cs typeface="Gisha" panose="020B0502040204020203" pitchFamily="34" charset="-79"/>
              </a:rPr>
              <a:t>)</a:t>
            </a:r>
          </a:p>
          <a:p>
            <a:pPr algn="just" rtl="1">
              <a:defRPr/>
            </a:pPr>
            <a:r>
              <a:rPr lang="he-IL" altLang="he-IL" sz="1600" b="1" dirty="0">
                <a:solidFill>
                  <a:prstClr val="black"/>
                </a:solidFill>
                <a:latin typeface="Gisha" panose="020B0502040204020203" pitchFamily="34" charset="-79"/>
                <a:cs typeface="Gisha" panose="020B0502040204020203" pitchFamily="34" charset="-79"/>
              </a:rPr>
              <a:t> </a:t>
            </a:r>
            <a:endParaRPr lang="en-US" altLang="he-IL" sz="1600" b="1" dirty="0">
              <a:solidFill>
                <a:prstClr val="black"/>
              </a:solidFill>
              <a:latin typeface="Gisha" panose="020B0502040204020203" pitchFamily="34" charset="-79"/>
              <a:cs typeface="Gisha" panose="020B0502040204020203" pitchFamily="34" charset="-79"/>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ערכת נושא Office">
  <a:themeElements>
    <a:clrScheme name="היבט">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ערכת נושא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12737</TotalTime>
  <Words>2772</Words>
  <Application>Microsoft Office PowerPoint</Application>
  <PresentationFormat>מותאם אישית</PresentationFormat>
  <Paragraphs>436</Paragraphs>
  <Slides>24</Slides>
  <Notes>13</Notes>
  <HiddenSlides>3</HiddenSlides>
  <MMClips>0</MMClips>
  <ScaleCrop>false</ScaleCrop>
  <HeadingPairs>
    <vt:vector size="4" baseType="variant">
      <vt:variant>
        <vt:lpstr>ערכת נושא</vt:lpstr>
      </vt:variant>
      <vt:variant>
        <vt:i4>4</vt:i4>
      </vt:variant>
      <vt:variant>
        <vt:lpstr>כותרות שקופיות</vt:lpstr>
      </vt:variant>
      <vt:variant>
        <vt:i4>24</vt:i4>
      </vt:variant>
    </vt:vector>
  </HeadingPairs>
  <TitlesOfParts>
    <vt:vector size="28" baseType="lpstr">
      <vt:lpstr>2_ערכת נושא Office</vt:lpstr>
      <vt:lpstr>1_ערכת נושא Office</vt:lpstr>
      <vt:lpstr>ערכת נושא Office</vt:lpstr>
      <vt:lpstr>3_ערכת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‏‏משתמש Windows</dc:creator>
  <cp:lastModifiedBy>גסאן שמא</cp:lastModifiedBy>
  <cp:revision>435</cp:revision>
  <dcterms:created xsi:type="dcterms:W3CDTF">2020-02-18T20:28:12Z</dcterms:created>
  <dcterms:modified xsi:type="dcterms:W3CDTF">2020-08-25T06:41:28Z</dcterms:modified>
</cp:coreProperties>
</file>